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</p:sldMasterIdLst>
  <p:sldIdLst>
    <p:sldId id="256" r:id="rId3"/>
    <p:sldId id="258" r:id="rId4"/>
    <p:sldId id="259" r:id="rId5"/>
    <p:sldId id="260" r:id="rId6"/>
    <p:sldId id="257" r:id="rId7"/>
    <p:sldId id="262" r:id="rId8"/>
    <p:sldId id="268" r:id="rId9"/>
    <p:sldId id="264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stronomi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2017713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05500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0813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3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stronomi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0756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756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Клонування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88640"/>
            <a:ext cx="5004048" cy="66693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 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поширеній</a:t>
            </a:r>
            <a:r>
              <a:rPr lang="ru-RU" dirty="0" smtClean="0"/>
              <a:t> </a:t>
            </a:r>
            <a:r>
              <a:rPr lang="ru-RU" dirty="0" err="1" smtClean="0"/>
              <a:t>думці</a:t>
            </a:r>
            <a:r>
              <a:rPr lang="ru-RU" dirty="0" smtClean="0"/>
              <a:t>, клон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точною </a:t>
            </a:r>
            <a:r>
              <a:rPr lang="ru-RU" dirty="0" err="1" smtClean="0"/>
              <a:t>копією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склонований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при </a:t>
            </a:r>
            <a:r>
              <a:rPr lang="ru-RU" dirty="0" err="1" smtClean="0"/>
              <a:t>клонуванні</a:t>
            </a:r>
            <a:r>
              <a:rPr lang="ru-RU" dirty="0" smtClean="0"/>
              <a:t> </a:t>
            </a:r>
            <a:r>
              <a:rPr lang="ru-RU" dirty="0" err="1" smtClean="0"/>
              <a:t>копіюється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генотип, а фенотип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відмінним</a:t>
            </a:r>
            <a:r>
              <a:rPr lang="ru-RU" dirty="0" smtClean="0"/>
              <a:t>,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обставин</a:t>
            </a:r>
            <a:r>
              <a:rPr lang="ru-RU" dirty="0" smtClean="0"/>
              <a:t>. 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вирощувати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b="1" dirty="0" smtClean="0"/>
              <a:t>1</a:t>
            </a:r>
            <a:r>
              <a:rPr lang="ru-RU" dirty="0" smtClean="0"/>
              <a:t>. клон при поганому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виросте</a:t>
            </a:r>
            <a:r>
              <a:rPr lang="ru-RU" dirty="0" smtClean="0"/>
              <a:t>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худим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 2</a:t>
            </a:r>
            <a:r>
              <a:rPr lang="ru-RU" dirty="0" smtClean="0"/>
              <a:t>. клон,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перегодовувати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обмежувати</a:t>
            </a:r>
            <a:r>
              <a:rPr lang="ru-RU" dirty="0" smtClean="0"/>
              <a:t> у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навантаженнях</a:t>
            </a:r>
            <a:r>
              <a:rPr lang="ru-RU" dirty="0" smtClean="0"/>
              <a:t>, буде </a:t>
            </a:r>
            <a:r>
              <a:rPr lang="ru-RU" dirty="0" err="1" smtClean="0"/>
              <a:t>страждати</a:t>
            </a:r>
            <a:r>
              <a:rPr lang="ru-RU" dirty="0" smtClean="0"/>
              <a:t> </a:t>
            </a:r>
            <a:r>
              <a:rPr lang="ru-RU" dirty="0" err="1" smtClean="0"/>
              <a:t>ожирінням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b="1" dirty="0" smtClean="0"/>
              <a:t>3</a:t>
            </a:r>
            <a:r>
              <a:rPr lang="ru-RU" dirty="0" smtClean="0"/>
              <a:t>. клон,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харчувався</a:t>
            </a:r>
            <a:r>
              <a:rPr lang="ru-RU" dirty="0" smtClean="0"/>
              <a:t>   </a:t>
            </a:r>
            <a:r>
              <a:rPr lang="ru-RU" dirty="0" err="1" smtClean="0"/>
              <a:t>висококалорійною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недостатньою</a:t>
            </a:r>
            <a:r>
              <a:rPr lang="ru-RU" dirty="0" smtClean="0"/>
              <a:t> на </a:t>
            </a:r>
            <a:r>
              <a:rPr lang="ru-RU" dirty="0" err="1" smtClean="0"/>
              <a:t>вітаміни</a:t>
            </a:r>
            <a:r>
              <a:rPr lang="ru-RU" dirty="0" smtClean="0"/>
              <a:t> та </a:t>
            </a:r>
            <a:r>
              <a:rPr lang="ru-RU" dirty="0" err="1" smtClean="0"/>
              <a:t>мінерали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росту, </a:t>
            </a:r>
            <a:r>
              <a:rPr lang="ru-RU" dirty="0" err="1" smtClean="0"/>
              <a:t>виросте</a:t>
            </a:r>
            <a:r>
              <a:rPr lang="ru-RU" dirty="0" smtClean="0"/>
              <a:t> </a:t>
            </a:r>
            <a:r>
              <a:rPr lang="ru-RU" dirty="0" err="1" smtClean="0"/>
              <a:t>товстим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невисоким</a:t>
            </a:r>
            <a:r>
              <a:rPr lang="ru-RU" dirty="0" smtClean="0"/>
              <a:t> </a:t>
            </a:r>
            <a:r>
              <a:rPr lang="ru-RU" b="1" dirty="0" smtClean="0"/>
              <a:t>4</a:t>
            </a:r>
            <a:r>
              <a:rPr lang="ru-RU" dirty="0" smtClean="0"/>
              <a:t>. клон, </a:t>
            </a:r>
            <a:r>
              <a:rPr lang="ru-RU" dirty="0" err="1" smtClean="0"/>
              <a:t>забезпечений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харчуванням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серйозними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навантаженнями</a:t>
            </a:r>
            <a:r>
              <a:rPr lang="ru-RU" dirty="0" smtClean="0"/>
              <a:t>, </a:t>
            </a:r>
            <a:r>
              <a:rPr lang="ru-RU" dirty="0" err="1" smtClean="0"/>
              <a:t>виросте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мускулястим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DELL\Desktop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976561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низку </a:t>
            </a:r>
            <a:r>
              <a:rPr lang="ru-RU" dirty="0" err="1" smtClean="0"/>
              <a:t>протестів</a:t>
            </a:r>
            <a:r>
              <a:rPr lang="ru-RU" dirty="0" smtClean="0"/>
              <a:t>, як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церкви,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законодавчому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В 1997 </a:t>
            </a:r>
            <a:r>
              <a:rPr lang="ru-RU" dirty="0" err="1" smtClean="0"/>
              <a:t>році</a:t>
            </a:r>
            <a:r>
              <a:rPr lang="ru-RU" dirty="0" smtClean="0"/>
              <a:t> ЮНЕСКО </a:t>
            </a:r>
            <a:r>
              <a:rPr lang="ru-RU" dirty="0" err="1" smtClean="0"/>
              <a:t>прийняла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, яка </a:t>
            </a:r>
            <a:r>
              <a:rPr lang="ru-RU" dirty="0" err="1" smtClean="0"/>
              <a:t>забороняє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суворий</a:t>
            </a:r>
            <a:r>
              <a:rPr lang="ru-RU" dirty="0" smtClean="0"/>
              <a:t> контроль </a:t>
            </a:r>
            <a:r>
              <a:rPr lang="ru-RU" dirty="0" err="1" smtClean="0"/>
              <a:t>держави</a:t>
            </a:r>
            <a:r>
              <a:rPr lang="ru-RU" dirty="0" smtClean="0"/>
              <a:t> над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.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заборони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Бельгія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Японія</a:t>
            </a:r>
            <a:r>
              <a:rPr lang="ru-RU" dirty="0" smtClean="0"/>
              <a:t>, </a:t>
            </a:r>
            <a:r>
              <a:rPr lang="ru-RU" dirty="0" err="1" smtClean="0"/>
              <a:t>Австралія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-315416"/>
            <a:ext cx="7543802" cy="1296144"/>
          </a:xfrm>
        </p:spPr>
        <p:txBody>
          <a:bodyPr/>
          <a:lstStyle/>
          <a:p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08512" cy="424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 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— </a:t>
            </a:r>
            <a:r>
              <a:rPr lang="ru-RU" dirty="0" err="1" smtClean="0"/>
              <a:t>етична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наукова</a:t>
            </a:r>
            <a:r>
              <a:rPr lang="ru-RU" dirty="0" smtClean="0"/>
              <a:t> проблема </a:t>
            </a:r>
            <a:r>
              <a:rPr lang="ru-RU" dirty="0" err="1" smtClean="0"/>
              <a:t>кінця</a:t>
            </a:r>
            <a:r>
              <a:rPr lang="ru-RU" dirty="0" smtClean="0"/>
              <a:t> 20 початку 21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ззовні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генетичному</a:t>
            </a:r>
            <a:r>
              <a:rPr lang="ru-RU" dirty="0" smtClean="0"/>
              <a:t> 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відтворювали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індивіда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DELL\Desktop\50e8c982c2d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590925" cy="2695575"/>
          </a:xfrm>
          <a:prstGeom prst="rect">
            <a:avLst/>
          </a:prstGeom>
          <a:noFill/>
        </p:spPr>
      </p:pic>
      <p:pic>
        <p:nvPicPr>
          <p:cNvPr id="1027" name="Picture 3" descr="C:\Users\DELL\Desktop\178_25_01_2011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229200"/>
            <a:ext cx="2232248" cy="139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ELL\Desktop\1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3324">
            <a:off x="467544" y="1196752"/>
            <a:ext cx="35242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5816" y="764704"/>
            <a:ext cx="518457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dirty="0" err="1" smtClean="0"/>
              <a:t>Говорячи</a:t>
            </a:r>
            <a:r>
              <a:rPr lang="ru-RU" dirty="0" smtClean="0"/>
              <a:t> про </a:t>
            </a:r>
            <a:r>
              <a:rPr lang="ru-RU" dirty="0" err="1" smtClean="0"/>
              <a:t>клонування</a:t>
            </a:r>
            <a:r>
              <a:rPr lang="ru-RU" dirty="0" smtClean="0"/>
              <a:t> людей,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не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однояйцевого</a:t>
            </a:r>
            <a:r>
              <a:rPr lang="ru-RU" dirty="0" smtClean="0"/>
              <a:t> </a:t>
            </a:r>
            <a:r>
              <a:rPr lang="ru-RU" dirty="0" err="1" smtClean="0"/>
              <a:t>близнюка</a:t>
            </a:r>
            <a:r>
              <a:rPr lang="ru-RU" dirty="0" smtClean="0"/>
              <a:t> при </a:t>
            </a:r>
            <a:r>
              <a:rPr lang="ru-RU" dirty="0" err="1" smtClean="0"/>
              <a:t>вагітності</a:t>
            </a:r>
            <a:r>
              <a:rPr lang="ru-RU" dirty="0" smtClean="0"/>
              <a:t>, а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штампування</a:t>
            </a:r>
            <a:r>
              <a:rPr lang="ru-RU" dirty="0" smtClean="0"/>
              <a:t> людей,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однояйцеві</a:t>
            </a:r>
            <a:r>
              <a:rPr lang="ru-RU" dirty="0" smtClean="0"/>
              <a:t> </a:t>
            </a:r>
            <a:r>
              <a:rPr lang="ru-RU" dirty="0" err="1" smtClean="0"/>
              <a:t>близнюки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клонами один одного у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DELL\Desktop\слайд 3 оиоимимоимер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654582" cy="4536182"/>
          </a:xfrm>
          <a:prstGeom prst="rect">
            <a:avLst/>
          </a:prstGeom>
          <a:noFill/>
        </p:spPr>
      </p:pic>
      <p:pic>
        <p:nvPicPr>
          <p:cNvPr id="2051" name="Picture 3" descr="C:\Users\DELL\Desktop\аапапапьрьтимч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422247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7" y="620689"/>
            <a:ext cx="4536504" cy="34563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в наш час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відшліфованою</a:t>
            </a:r>
            <a:r>
              <a:rPr lang="ru-RU" dirty="0" smtClean="0"/>
              <a:t>. І тут </a:t>
            </a:r>
            <a:r>
              <a:rPr lang="ru-RU" dirty="0" err="1" smtClean="0"/>
              <a:t>постає</a:t>
            </a:r>
            <a:r>
              <a:rPr lang="ru-RU" dirty="0" smtClean="0"/>
              <a:t> немало як </a:t>
            </a:r>
            <a:r>
              <a:rPr lang="ru-RU" dirty="0" err="1" smtClean="0"/>
              <a:t>теоретичних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 </a:t>
            </a:r>
            <a:r>
              <a:rPr lang="ru-RU" dirty="0" err="1" smtClean="0"/>
              <a:t>впевненістю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вирішене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3074" name="Picture 2" descr="C:\Users\DELL\Desktop\926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353">
            <a:off x="700851" y="4057523"/>
            <a:ext cx="3384376" cy="2488512"/>
          </a:xfrm>
          <a:prstGeom prst="rect">
            <a:avLst/>
          </a:prstGeom>
          <a:noFill/>
        </p:spPr>
      </p:pic>
      <p:pic>
        <p:nvPicPr>
          <p:cNvPr id="3075" name="Picture 3" descr="C:\Users\DELL\Desktop\9_we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10000" cy="2527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88640"/>
            <a:ext cx="6192688" cy="4176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найефективніших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метод "переносу ядра".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застосований</a:t>
            </a:r>
            <a:r>
              <a:rPr lang="ru-RU" dirty="0" smtClean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клонуванні</a:t>
            </a:r>
            <a:r>
              <a:rPr lang="ru-RU" dirty="0" smtClean="0"/>
              <a:t> </a:t>
            </a:r>
            <a:r>
              <a:rPr lang="ru-RU" dirty="0" err="1" smtClean="0"/>
              <a:t>вівці</a:t>
            </a:r>
            <a:r>
              <a:rPr lang="ru-RU" dirty="0" smtClean="0"/>
              <a:t> </a:t>
            </a:r>
            <a:r>
              <a:rPr lang="ru-RU" dirty="0" err="1" smtClean="0"/>
              <a:t>Доллі</a:t>
            </a:r>
            <a:r>
              <a:rPr lang="ru-RU" dirty="0" smtClean="0"/>
              <a:t>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-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прожив </a:t>
            </a:r>
            <a:r>
              <a:rPr lang="ru-RU" dirty="0" err="1" smtClean="0"/>
              <a:t>достатню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успішність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. На думку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методика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є </a:t>
            </a:r>
            <a:r>
              <a:rPr lang="ru-RU" dirty="0" err="1" smtClean="0"/>
              <a:t>найкращою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тих,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маємо</a:t>
            </a:r>
            <a:r>
              <a:rPr lang="ru-RU" dirty="0" smtClean="0"/>
              <a:t>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приступити</a:t>
            </a:r>
            <a:r>
              <a:rPr lang="ru-RU" dirty="0" smtClean="0"/>
              <a:t> 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до </a:t>
            </a:r>
            <a:r>
              <a:rPr lang="ru-RU" dirty="0" err="1" smtClean="0"/>
              <a:t>розробки</a:t>
            </a:r>
            <a:r>
              <a:rPr lang="ru-RU" dirty="0" smtClean="0"/>
              <a:t> методики </a:t>
            </a:r>
            <a:r>
              <a:rPr lang="ru-RU" dirty="0" err="1" smtClean="0"/>
              <a:t>клонування</a:t>
            </a:r>
            <a:r>
              <a:rPr lang="ru-RU" dirty="0" smtClean="0"/>
              <a:t> людей.</a:t>
            </a:r>
            <a:endParaRPr lang="ru-RU" dirty="0"/>
          </a:p>
        </p:txBody>
      </p:sp>
      <p:pic>
        <p:nvPicPr>
          <p:cNvPr id="4098" name="Picture 2" descr="C:\Users\DELL\Desktop\feedgee_dolly_cloned_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71975"/>
            <a:ext cx="5048250" cy="2486025"/>
          </a:xfrm>
          <a:prstGeom prst="rect">
            <a:avLst/>
          </a:prstGeom>
          <a:noFill/>
        </p:spPr>
      </p:pic>
      <p:pic>
        <p:nvPicPr>
          <p:cNvPr id="4099" name="Picture 3" descr="C:\Users\DELL\Desktop\200px-Dolly_the_sheep2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744037" cy="3756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692696"/>
            <a:ext cx="4283968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Іншим</a:t>
            </a:r>
            <a:r>
              <a:rPr lang="ru-RU" dirty="0" smtClean="0"/>
              <a:t>, </a:t>
            </a:r>
            <a:r>
              <a:rPr lang="ru-RU" dirty="0" err="1" smtClean="0"/>
              <a:t>обмеженішим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проблематичнішим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метод </a:t>
            </a:r>
            <a:r>
              <a:rPr lang="ru-RU" dirty="0" err="1" smtClean="0"/>
              <a:t>партогенезу.Так</a:t>
            </a:r>
            <a:r>
              <a:rPr lang="ru-RU" dirty="0" smtClean="0"/>
              <a:t> звана </a:t>
            </a:r>
            <a:r>
              <a:rPr lang="ru-RU" dirty="0" err="1" smtClean="0"/>
              <a:t>технологія</a:t>
            </a:r>
            <a:r>
              <a:rPr lang="ru-RU" dirty="0" smtClean="0"/>
              <a:t> "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ембріона</a:t>
            </a:r>
            <a:r>
              <a:rPr lang="ru-RU" dirty="0" smtClean="0"/>
              <a:t>",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повинна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ідентичних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батьківським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не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не </a:t>
            </a:r>
            <a:r>
              <a:rPr lang="ru-RU" dirty="0" err="1" smtClean="0"/>
              <a:t>розглядається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DELL\Desktop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621808" cy="4621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3688432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Типи клонування людини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752528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Детальніше</a:t>
            </a:r>
            <a:r>
              <a:rPr lang="ru-RU" dirty="0" smtClean="0"/>
              <a:t>: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індивід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повинен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*я, </a:t>
            </a:r>
            <a:r>
              <a:rPr lang="ru-RU" dirty="0" err="1" smtClean="0"/>
              <a:t>громадянські</a:t>
            </a:r>
            <a:r>
              <a:rPr lang="ru-RU" dirty="0" smtClean="0"/>
              <a:t> права, </a:t>
            </a:r>
            <a:r>
              <a:rPr lang="ru-RU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все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повнозначні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людей </a:t>
            </a:r>
            <a:r>
              <a:rPr lang="ru-RU" dirty="0" err="1" smtClean="0"/>
              <a:t>зустрілося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етичних</a:t>
            </a:r>
            <a:r>
              <a:rPr lang="ru-RU" dirty="0" smtClean="0"/>
              <a:t>, </a:t>
            </a:r>
            <a:r>
              <a:rPr lang="ru-RU" dirty="0" err="1" smtClean="0"/>
              <a:t>релігійних</a:t>
            </a:r>
            <a:r>
              <a:rPr lang="ru-RU" dirty="0" smtClean="0"/>
              <a:t>, </a:t>
            </a:r>
            <a:r>
              <a:rPr lang="ru-RU" dirty="0" err="1" smtClean="0"/>
              <a:t>юридичних</a:t>
            </a:r>
            <a:r>
              <a:rPr lang="ru-RU" dirty="0" smtClean="0"/>
              <a:t> проблем,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конкретного </a:t>
            </a:r>
            <a:r>
              <a:rPr lang="ru-RU" dirty="0" err="1" smtClean="0"/>
              <a:t>вирішення</a:t>
            </a:r>
            <a:r>
              <a:rPr lang="ru-RU" dirty="0" smtClean="0"/>
              <a:t>.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заборонено законом.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DELL\Desktop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541688" cy="2358764"/>
          </a:xfrm>
          <a:prstGeom prst="rect">
            <a:avLst/>
          </a:prstGeom>
          <a:noFill/>
        </p:spPr>
      </p:pic>
      <p:pic>
        <p:nvPicPr>
          <p:cNvPr id="7171" name="Picture 3" descr="C:\Users\DELL\Desktop\lar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602203" cy="2701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0"/>
            <a:ext cx="7543802" cy="10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427984" cy="46805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Детальніше</a:t>
            </a:r>
            <a:r>
              <a:rPr lang="ru-RU" dirty="0" smtClean="0"/>
              <a:t>: </a:t>
            </a:r>
            <a:r>
              <a:rPr lang="ru-RU" dirty="0" err="1" smtClean="0"/>
              <a:t>Терапевтичне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Терапевтичне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ембріона</a:t>
            </a:r>
            <a:r>
              <a:rPr lang="ru-RU" dirty="0" smtClean="0"/>
              <a:t> </a:t>
            </a:r>
            <a:r>
              <a:rPr lang="ru-RU" dirty="0" err="1" smtClean="0"/>
              <a:t>закінчується</a:t>
            </a:r>
            <a:r>
              <a:rPr lang="ru-RU" dirty="0" smtClean="0"/>
              <a:t> через 14 </a:t>
            </a:r>
            <a:r>
              <a:rPr lang="ru-RU" dirty="0" err="1" smtClean="0"/>
              <a:t>днів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стовбурних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ембріону</a:t>
            </a:r>
            <a:r>
              <a:rPr lang="ru-RU" dirty="0" smtClean="0"/>
              <a:t>. </a:t>
            </a:r>
            <a:r>
              <a:rPr lang="ru-RU" dirty="0" err="1" smtClean="0"/>
              <a:t>Законодавці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бояться,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легалізація</a:t>
            </a:r>
            <a:r>
              <a:rPr lang="ru-RU" dirty="0" smtClean="0"/>
              <a:t> </a:t>
            </a:r>
            <a:r>
              <a:rPr lang="ru-RU" dirty="0" err="1" smtClean="0"/>
              <a:t>терапевтичного</a:t>
            </a:r>
            <a:r>
              <a:rPr lang="ru-RU" dirty="0" smtClean="0"/>
              <a:t> </a:t>
            </a:r>
            <a:r>
              <a:rPr lang="ru-RU" dirty="0" err="1" smtClean="0"/>
              <a:t>клонування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переходу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репродуктивне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державах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дозволеним</a:t>
            </a:r>
            <a:r>
              <a:rPr lang="ru-RU" dirty="0" smtClean="0"/>
              <a:t>, для прикладу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DELL\Desktop\1_652c428f42baa6b1d86ca5571c8266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312368" cy="3312368"/>
          </a:xfrm>
          <a:prstGeom prst="rect">
            <a:avLst/>
          </a:prstGeom>
          <a:noFill/>
        </p:spPr>
      </p:pic>
      <p:pic>
        <p:nvPicPr>
          <p:cNvPr id="6147" name="Picture 3" descr="C:\Users\DELL\Desktop\art_7317_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5502">
            <a:off x="6378724" y="4371627"/>
            <a:ext cx="1975495" cy="197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DELL\Desktop\1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741">
            <a:off x="3967246" y="4913678"/>
            <a:ext cx="2372122" cy="1570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ronomi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Osnovi_kosmonavtiki_astronomiya</Template>
  <TotalTime>120</TotalTime>
  <Words>328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Astronomia</vt:lpstr>
      <vt:lpstr>Nature Illustration 16x9</vt:lpstr>
      <vt:lpstr>Клонування</vt:lpstr>
      <vt:lpstr>Клонування </vt:lpstr>
      <vt:lpstr>Слайд 3</vt:lpstr>
      <vt:lpstr>Слайд 4</vt:lpstr>
      <vt:lpstr> </vt:lpstr>
      <vt:lpstr>Слайд 6</vt:lpstr>
      <vt:lpstr>Типи клонування людини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Клонування</dc:title>
  <dc:creator>DELL</dc:creator>
  <cp:lastModifiedBy>DELL</cp:lastModifiedBy>
  <cp:revision>16</cp:revision>
  <dcterms:created xsi:type="dcterms:W3CDTF">2013-11-16T18:11:37Z</dcterms:created>
  <dcterms:modified xsi:type="dcterms:W3CDTF">2013-11-17T10:15:56Z</dcterms:modified>
</cp:coreProperties>
</file>