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65" r:id="rId3"/>
    <p:sldId id="266" r:id="rId4"/>
    <p:sldId id="272" r:id="rId5"/>
    <p:sldId id="273" r:id="rId6"/>
    <p:sldId id="274" r:id="rId7"/>
    <p:sldId id="264" r:id="rId8"/>
    <p:sldId id="268" r:id="rId9"/>
    <p:sldId id="275" r:id="rId10"/>
    <p:sldId id="276" r:id="rId11"/>
    <p:sldId id="269" r:id="rId12"/>
    <p:sldId id="270" r:id="rId13"/>
    <p:sldId id="277" r:id="rId14"/>
    <p:sldId id="271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2FDF7"/>
    <a:srgbClr val="CC66FF"/>
    <a:srgbClr val="800040"/>
    <a:srgbClr val="FF0080"/>
    <a:srgbClr val="4B3025"/>
    <a:srgbClr val="FFFF66"/>
    <a:srgbClr val="6666F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>
        <p:scale>
          <a:sx n="100" d="100"/>
          <a:sy n="100" d="100"/>
        </p:scale>
        <p:origin x="-438" y="-126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A324-10AE-4113-A514-F708EA50E76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D9ECE9-81E3-4A4F-9F99-50FF444B3BA1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Генетическое разнообразие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отражающее внутривидовое разнообразие и обусловленное изменчивостью особей;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25B837E-50BB-4B3D-83BB-AF083E52E0A8}" type="parTrans" cxnId="{7290D96E-BAD6-43D7-AE9F-6E23CE0C1F8C}">
      <dgm:prSet/>
      <dgm:spPr/>
      <dgm:t>
        <a:bodyPr/>
        <a:lstStyle/>
        <a:p>
          <a:endParaRPr lang="ru-RU"/>
        </a:p>
      </dgm:t>
    </dgm:pt>
    <dgm:pt modelId="{B8A8C499-019D-44FB-BA59-14E94F1FB782}" type="sibTrans" cxnId="{7290D96E-BAD6-43D7-AE9F-6E23CE0C1F8C}">
      <dgm:prSet/>
      <dgm:spPr/>
      <dgm:t>
        <a:bodyPr/>
        <a:lstStyle/>
        <a:p>
          <a:endParaRPr lang="ru-RU"/>
        </a:p>
      </dgm:t>
    </dgm:pt>
    <dgm:pt modelId="{20FF86F0-1E6D-47D6-88AB-29C937EF2A23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Видовое разнообразие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отражающее разнообразие живых организмов (растений, животных, грибов и микроорганизмов). В настоящее время описано около 1,7 млн. видов, хотя их общее число, по некоторым оценкам, составляет до 50 млн.;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BCEDFEC-7F83-4776-A1DF-3143111AB07D}" type="parTrans" cxnId="{B74F7B63-0DCB-4F7F-96E6-817DA7923908}">
      <dgm:prSet/>
      <dgm:spPr/>
      <dgm:t>
        <a:bodyPr/>
        <a:lstStyle/>
        <a:p>
          <a:endParaRPr lang="ru-RU"/>
        </a:p>
      </dgm:t>
    </dgm:pt>
    <dgm:pt modelId="{9AB9F0B1-F28E-4551-8B61-D2F7F70FCC88}" type="sibTrans" cxnId="{B74F7B63-0DCB-4F7F-96E6-817DA7923908}">
      <dgm:prSet/>
      <dgm:spPr/>
      <dgm:t>
        <a:bodyPr/>
        <a:lstStyle/>
        <a:p>
          <a:endParaRPr lang="ru-RU"/>
        </a:p>
      </dgm:t>
    </dgm:pt>
    <dgm:pt modelId="{5A500A6C-52F9-441C-A63D-5E6E5563F7A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Разнообразие экосистем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 охватывает различия между типами экосистем, разнообразием сред обитания и экологических процессов. Отмечают разнообразие экосистем не только по структурным и функциональным составляющим, но и по масштабу - от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микробиогеоценоза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до биосферы;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ECC5EA-404B-45FB-BF24-76FA5687B547}" type="parTrans" cxnId="{7D5D3976-8721-41B7-BCDC-58BD350774B1}">
      <dgm:prSet/>
      <dgm:spPr/>
      <dgm:t>
        <a:bodyPr/>
        <a:lstStyle/>
        <a:p>
          <a:endParaRPr lang="ru-RU"/>
        </a:p>
      </dgm:t>
    </dgm:pt>
    <dgm:pt modelId="{E8AED711-CFB0-4A8D-924A-3459EEE34E99}" type="sibTrans" cxnId="{7D5D3976-8721-41B7-BCDC-58BD350774B1}">
      <dgm:prSet/>
      <dgm:spPr/>
      <dgm:t>
        <a:bodyPr/>
        <a:lstStyle/>
        <a:p>
          <a:endParaRPr lang="ru-RU"/>
        </a:p>
      </dgm:t>
    </dgm:pt>
    <dgm:pt modelId="{68087F6C-EBB7-48B3-80A4-F79F1680FE8A}" type="pres">
      <dgm:prSet presAssocID="{34DAA324-10AE-4113-A514-F708EA50E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2ADE5-A139-4616-8297-D54F884A3F96}" type="pres">
      <dgm:prSet presAssocID="{4BD9ECE9-81E3-4A4F-9F99-50FF444B3BA1}" presName="parentText" presStyleLbl="node1" presStyleIdx="0" presStyleCnt="3" custScaleY="46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F6BDC-4078-4440-8420-20470D3979F6}" type="pres">
      <dgm:prSet presAssocID="{B8A8C499-019D-44FB-BA59-14E94F1FB782}" presName="spacer" presStyleCnt="0"/>
      <dgm:spPr/>
      <dgm:t>
        <a:bodyPr/>
        <a:lstStyle/>
        <a:p>
          <a:endParaRPr lang="ru-RU"/>
        </a:p>
      </dgm:t>
    </dgm:pt>
    <dgm:pt modelId="{41D393C6-8AEF-449B-8271-C3AA743E8289}" type="pres">
      <dgm:prSet presAssocID="{20FF86F0-1E6D-47D6-88AB-29C937EF2A23}" presName="parentText" presStyleLbl="node1" presStyleIdx="1" presStyleCnt="3" custScaleY="89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4E99B-F3CF-487A-99D3-D6A6A07B740C}" type="pres">
      <dgm:prSet presAssocID="{9AB9F0B1-F28E-4551-8B61-D2F7F70FCC88}" presName="spacer" presStyleCnt="0"/>
      <dgm:spPr/>
      <dgm:t>
        <a:bodyPr/>
        <a:lstStyle/>
        <a:p>
          <a:endParaRPr lang="ru-RU"/>
        </a:p>
      </dgm:t>
    </dgm:pt>
    <dgm:pt modelId="{D0B3F773-0FB8-45AE-9169-3433D941C313}" type="pres">
      <dgm:prSet presAssocID="{5A500A6C-52F9-441C-A63D-5E6E5563F7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F7B63-0DCB-4F7F-96E6-817DA7923908}" srcId="{34DAA324-10AE-4113-A514-F708EA50E763}" destId="{20FF86F0-1E6D-47D6-88AB-29C937EF2A23}" srcOrd="1" destOrd="0" parTransId="{DBCEDFEC-7F83-4776-A1DF-3143111AB07D}" sibTransId="{9AB9F0B1-F28E-4551-8B61-D2F7F70FCC88}"/>
    <dgm:cxn modelId="{75E960E9-1D5A-4A69-BB5B-8E1B3699EDDE}" type="presOf" srcId="{5A500A6C-52F9-441C-A63D-5E6E5563F7AC}" destId="{D0B3F773-0FB8-45AE-9169-3433D941C313}" srcOrd="0" destOrd="0" presId="urn:microsoft.com/office/officeart/2005/8/layout/vList2"/>
    <dgm:cxn modelId="{7290D96E-BAD6-43D7-AE9F-6E23CE0C1F8C}" srcId="{34DAA324-10AE-4113-A514-F708EA50E763}" destId="{4BD9ECE9-81E3-4A4F-9F99-50FF444B3BA1}" srcOrd="0" destOrd="0" parTransId="{D25B837E-50BB-4B3D-83BB-AF083E52E0A8}" sibTransId="{B8A8C499-019D-44FB-BA59-14E94F1FB782}"/>
    <dgm:cxn modelId="{C24442AC-437E-4EB0-A73C-A8BF61D8BF7C}" type="presOf" srcId="{34DAA324-10AE-4113-A514-F708EA50E763}" destId="{68087F6C-EBB7-48B3-80A4-F79F1680FE8A}" srcOrd="0" destOrd="0" presId="urn:microsoft.com/office/officeart/2005/8/layout/vList2"/>
    <dgm:cxn modelId="{A067A096-0CD2-4D7A-A01C-02D10F4C772D}" type="presOf" srcId="{20FF86F0-1E6D-47D6-88AB-29C937EF2A23}" destId="{41D393C6-8AEF-449B-8271-C3AA743E8289}" srcOrd="0" destOrd="0" presId="urn:microsoft.com/office/officeart/2005/8/layout/vList2"/>
    <dgm:cxn modelId="{7D5D3976-8721-41B7-BCDC-58BD350774B1}" srcId="{34DAA324-10AE-4113-A514-F708EA50E763}" destId="{5A500A6C-52F9-441C-A63D-5E6E5563F7AC}" srcOrd="2" destOrd="0" parTransId="{62ECC5EA-404B-45FB-BF24-76FA5687B547}" sibTransId="{E8AED711-CFB0-4A8D-924A-3459EEE34E99}"/>
    <dgm:cxn modelId="{E6EE6EA6-8051-4066-B52F-F21B19F06B08}" type="presOf" srcId="{4BD9ECE9-81E3-4A4F-9F99-50FF444B3BA1}" destId="{A3B2ADE5-A139-4616-8297-D54F884A3F96}" srcOrd="0" destOrd="0" presId="urn:microsoft.com/office/officeart/2005/8/layout/vList2"/>
    <dgm:cxn modelId="{2B46C5F3-D430-4214-992D-31E6FA7C63B4}" type="presParOf" srcId="{68087F6C-EBB7-48B3-80A4-F79F1680FE8A}" destId="{A3B2ADE5-A139-4616-8297-D54F884A3F96}" srcOrd="0" destOrd="0" presId="urn:microsoft.com/office/officeart/2005/8/layout/vList2"/>
    <dgm:cxn modelId="{F8E03320-3DDB-4F30-B32D-AC6190DA3A09}" type="presParOf" srcId="{68087F6C-EBB7-48B3-80A4-F79F1680FE8A}" destId="{8D4F6BDC-4078-4440-8420-20470D3979F6}" srcOrd="1" destOrd="0" presId="urn:microsoft.com/office/officeart/2005/8/layout/vList2"/>
    <dgm:cxn modelId="{F4550DBE-000A-4B19-A7CB-037E9D794A8C}" type="presParOf" srcId="{68087F6C-EBB7-48B3-80A4-F79F1680FE8A}" destId="{41D393C6-8AEF-449B-8271-C3AA743E8289}" srcOrd="2" destOrd="0" presId="urn:microsoft.com/office/officeart/2005/8/layout/vList2"/>
    <dgm:cxn modelId="{53A7A841-A033-424C-B52B-12CA7A874FC3}" type="presParOf" srcId="{68087F6C-EBB7-48B3-80A4-F79F1680FE8A}" destId="{B504E99B-F3CF-487A-99D3-D6A6A07B740C}" srcOrd="3" destOrd="0" presId="urn:microsoft.com/office/officeart/2005/8/layout/vList2"/>
    <dgm:cxn modelId="{AC345F4F-2DDD-4BF5-B968-5D8C97D79773}" type="presParOf" srcId="{68087F6C-EBB7-48B3-80A4-F79F1680FE8A}" destId="{D0B3F773-0FB8-45AE-9169-3433D941C3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2ADE5-A139-4616-8297-D54F884A3F96}">
      <dsp:nvSpPr>
        <dsp:cNvPr id="0" name=""/>
        <dsp:cNvSpPr/>
      </dsp:nvSpPr>
      <dsp:spPr>
        <a:xfrm>
          <a:off x="0" y="2323"/>
          <a:ext cx="8215370" cy="10607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Генетическое разнообразие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отражающее внутривидовое разнообразие и обусловленное изменчивостью особей;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23"/>
        <a:ext cx="8215370" cy="1060772"/>
      </dsp:txXfrm>
    </dsp:sp>
    <dsp:sp modelId="{41D393C6-8AEF-449B-8271-C3AA743E8289}">
      <dsp:nvSpPr>
        <dsp:cNvPr id="0" name=""/>
        <dsp:cNvSpPr/>
      </dsp:nvSpPr>
      <dsp:spPr>
        <a:xfrm>
          <a:off x="0" y="1075902"/>
          <a:ext cx="8215370" cy="2047935"/>
        </a:xfrm>
        <a:prstGeom prst="roundRect">
          <a:avLst/>
        </a:prstGeom>
        <a:gradFill rotWithShape="0">
          <a:gsLst>
            <a:gs pos="0">
              <a:schemeClr val="accent5">
                <a:hueOff val="5995675"/>
                <a:satOff val="37165"/>
                <a:lumOff val="-2255"/>
                <a:alphaOff val="0"/>
                <a:tint val="50000"/>
                <a:satMod val="300000"/>
              </a:schemeClr>
            </a:gs>
            <a:gs pos="35000">
              <a:schemeClr val="accent5">
                <a:hueOff val="5995675"/>
                <a:satOff val="37165"/>
                <a:lumOff val="-2255"/>
                <a:alphaOff val="0"/>
                <a:tint val="37000"/>
                <a:satMod val="300000"/>
              </a:schemeClr>
            </a:gs>
            <a:gs pos="100000">
              <a:schemeClr val="accent5">
                <a:hueOff val="5995675"/>
                <a:satOff val="37165"/>
                <a:lumOff val="-2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Видовое разнообразие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отражающее разнообразие живых организмов (растений, животных, грибов и микроорганизмов). В настоящее время описано около 1,7 млн. видов, хотя их общее число, по некоторым оценкам, составляет до 50 млн.;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75902"/>
        <a:ext cx="8215370" cy="2047935"/>
      </dsp:txXfrm>
    </dsp:sp>
    <dsp:sp modelId="{D0B3F773-0FB8-45AE-9169-3433D941C313}">
      <dsp:nvSpPr>
        <dsp:cNvPr id="0" name=""/>
        <dsp:cNvSpPr/>
      </dsp:nvSpPr>
      <dsp:spPr>
        <a:xfrm>
          <a:off x="0" y="3136644"/>
          <a:ext cx="8215370" cy="2290294"/>
        </a:xfrm>
        <a:prstGeom prst="roundRect">
          <a:avLst/>
        </a:prstGeom>
        <a:gradFill rotWithShape="0">
          <a:gsLst>
            <a:gs pos="0">
              <a:schemeClr val="accent5">
                <a:hueOff val="11991350"/>
                <a:satOff val="74331"/>
                <a:lumOff val="-4510"/>
                <a:alphaOff val="0"/>
                <a:tint val="50000"/>
                <a:satMod val="300000"/>
              </a:schemeClr>
            </a:gs>
            <a:gs pos="35000">
              <a:schemeClr val="accent5">
                <a:hueOff val="11991350"/>
                <a:satOff val="74331"/>
                <a:lumOff val="-4510"/>
                <a:alphaOff val="0"/>
                <a:tint val="37000"/>
                <a:satMod val="300000"/>
              </a:schemeClr>
            </a:gs>
            <a:gs pos="100000">
              <a:schemeClr val="accent5">
                <a:hueOff val="11991350"/>
                <a:satOff val="74331"/>
                <a:lumOff val="-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Разнообразие экосистем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 охватывает различия между типами экосистем, разнообразием сред обитания и экологических процессов. Отмечают разнообразие экосистем не только по структурным и функциональным составляющим, но и по масштабу - от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микробиогеоценоза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до биосферы;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36644"/>
        <a:ext cx="8215370" cy="2290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C084F6-A0BC-40D4-A7D7-4B0DF0320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91A28C-B83D-4F25-8929-A1E320035A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1A28C-B83D-4F25-8929-A1E320035A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" name="Picture 38" descr="rainbowdirt"/>
          <p:cNvPicPr>
            <a:picLocks noChangeAspect="1" noChangeArrowheads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E1C58-4149-4D02-A4B1-88BFCCB9B8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AECC3-1696-45E4-8827-D40F26160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2E83-83B6-4967-B7C6-3841CD3FE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7DE6C1-E12A-454B-AAB9-761EBB98C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7F1768-B136-4F75-B2DF-3FF915039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C4C07-F01E-45CE-ACA0-D799B66A7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37C9-49B7-4374-A288-68C46246F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E472-966F-4E5E-9B08-9E73F9D36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5A5C-0792-45C4-A92E-5C1C0CDC6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7CE61-7C4A-4C55-8722-562F3BA92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6F063-9261-4A01-BD56-723ADB871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CF297-96D4-44FD-B1AA-C04320E80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5D2E5-6151-4150-966F-5E10E3513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44" descr="rainbowdirt"/>
          <p:cNvPicPr>
            <a:picLocks noChangeAspect="1" noChangeArrowheads="1"/>
          </p:cNvPicPr>
          <p:nvPr userDrawn="1"/>
        </p:nvPicPr>
        <p:blipFill>
          <a:blip r:embed="rId15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B6FC28-AAA2-4F0B-9045-1E727601F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Биоразнообразие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11-У класса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Романенкова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world-desktop.ru/_ph/1/584449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178" y="-103633"/>
            <a:ext cx="9282177" cy="69616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466" y="215856"/>
            <a:ext cx="8726608" cy="3170099"/>
          </a:xfrm>
          <a:prstGeom prst="rect">
            <a:avLst/>
          </a:prstGeom>
          <a:solidFill>
            <a:srgbClr val="F2FDF7"/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под воздействием антропогенных факторов происходит сокращение биологического разнообразия за счет элиминации (вымирания, уничтожения) видов. В последнее столетие под влиянием человеческой деятельности скорость вымирания видов во много раз превысила естественную (по некоторым оценкам в 40000 раз). Происходит необратимое и некомпенсированное разрушение уникального генофонда планеты.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Элиминация видов в результате деятельности человека может происходить по двум направлениям - прямое истребление (охота, промысел) и косвенное (разрушение среды обитания, нарушение трофических взаимодействий).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azitiff.info/uploads/posts/2012-08/1344594408_luchshee-0019.jpg"/>
          <p:cNvPicPr>
            <a:picLocks noChangeAspect="1" noChangeArrowheads="1"/>
          </p:cNvPicPr>
          <p:nvPr/>
        </p:nvPicPr>
        <p:blipFill>
          <a:blip r:embed="rId2" cstate="print"/>
          <a:srcRect t="16766" r="25829" b="2451"/>
          <a:stretch>
            <a:fillRect/>
          </a:stretch>
        </p:blipFill>
        <p:spPr bwMode="auto">
          <a:xfrm flipH="1">
            <a:off x="4681539" y="3549672"/>
            <a:ext cx="3331894" cy="305802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56" name="Picture 4" descr="Лучшие фотографии National Geographic за апрель 2013"/>
          <p:cNvPicPr>
            <a:picLocks noChangeAspect="1" noChangeArrowheads="1"/>
          </p:cNvPicPr>
          <p:nvPr/>
        </p:nvPicPr>
        <p:blipFill>
          <a:blip r:embed="rId3" cstate="print"/>
          <a:srcRect r="16801"/>
          <a:stretch>
            <a:fillRect/>
          </a:stretch>
        </p:blipFill>
        <p:spPr bwMode="auto">
          <a:xfrm>
            <a:off x="993726" y="3549673"/>
            <a:ext cx="3395709" cy="305802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0.liveinternet.ru/images/attach/c/8/102/198/102198920_large_natgeocontes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618859"/>
            <a:ext cx="9144000" cy="2246769"/>
          </a:xfrm>
          <a:prstGeom prst="rect">
            <a:avLst/>
          </a:prstGeom>
          <a:solidFill>
            <a:schemeClr val="tx1">
              <a:lumMod val="40000"/>
              <a:lumOff val="60000"/>
              <a:alpha val="79000"/>
            </a:schemeClr>
          </a:solidFill>
          <a:effectLst>
            <a:softEdge rad="63500"/>
          </a:effec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учета видов, находящихся на грани вымирания, во многих странах создаются Красные Книги - списки редких и исчезающих видов живых организмов. Для сохранения и поддержания биологического разнообразия создаются особо охраняемые природные территории - ООПТ (заповедники, национальные парки и др.), генетические банки данных. Сохранение отдельного вида возможно лишь при условии охраны его среды обитания со всем комплексом входящих в нее видов, климатических, геофизических и других условий.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l54.ru/uploads/posts/2012-08/1344273659_iul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53" y="544473"/>
            <a:ext cx="8690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 необходимости сохранения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много: потребность в биологических ресурсах для удовлетворения нужд человечества (пища, материалы, лекарства и др.), этический и эстетический аспекты (жизнь самоценна) и т.д. 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lol54.ru/uploads/posts/2012-08/1344273670_iul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53" y="2370123"/>
            <a:ext cx="5521337" cy="4141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49956" y="2589201"/>
            <a:ext cx="32940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главная причина сохранения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состоит в том, что оно выполняет ведущую роль в обеспечении устойчивости экосистем и Биосферы в целом (поглощение загрязнений, стабилизация климата, обеспечение пригодных для жизни условий). </a:t>
            </a:r>
            <a:endParaRPr lang="ru-RU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084" y="5136313"/>
            <a:ext cx="7978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Каждый вид, каким бы незначительным он не казался, вносит свой вклад в обеспечение устойчивости не только “родной” локальной экосистемы, но и Биосферы в целом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  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http://img1.liveinternet.ru/images/attach/c/8/102/198/102198913_large_natgeocontest04.jpg"/>
          <p:cNvPicPr>
            <a:picLocks noChangeAspect="1" noChangeArrowheads="1"/>
          </p:cNvPicPr>
          <p:nvPr/>
        </p:nvPicPr>
        <p:blipFill>
          <a:blip r:embed="rId2" cstate="print"/>
          <a:srcRect b="17865"/>
          <a:stretch>
            <a:fillRect/>
          </a:stretch>
        </p:blipFill>
        <p:spPr bwMode="auto">
          <a:xfrm>
            <a:off x="592084" y="215856"/>
            <a:ext cx="7978767" cy="49204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ol54.ru/uploads/posts/2012-08/1344273710_iul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90" y="1785915"/>
            <a:ext cx="471017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images.bokra.net/bokra/28.7.2011/selvador/Motm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1824029" cy="28589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3005" y="325395"/>
            <a:ext cx="47466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Биоразнообразие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сокращенное от "биологическое разнообразие" - означает разнообразие живых организмов во всех его проявлениях: от генов до биосферы. </a:t>
            </a:r>
          </a:p>
          <a:p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Вопросам изучения, использования и сохранения </a:t>
            </a:r>
            <a:r>
              <a:rPr lang="ru-RU" sz="24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стало уделяться большое внимание после подписания многими государствами Конвенции о биологическом разнообразии (Конференция ООН по окружающей среде и развитию, </a:t>
            </a:r>
            <a:r>
              <a:rPr lang="ru-RU" sz="24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Рио-де</a:t>
            </a:r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Жанейро</a:t>
            </a:r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1992).</a:t>
            </a:r>
            <a:endParaRPr lang="ru-RU" sz="2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theresilientearth.com/files/images/Biodiversity-in-focus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72008"/>
            <a:ext cx="1833682" cy="2285992"/>
          </a:xfrm>
          <a:prstGeom prst="rect">
            <a:avLst/>
          </a:prstGeom>
          <a:noFill/>
        </p:spPr>
      </p:pic>
      <p:pic>
        <p:nvPicPr>
          <p:cNvPr id="1030" name="Picture 6" descr="http://lifeglobe.net/media/entry/895/ilh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214554"/>
            <a:ext cx="1857363" cy="2407143"/>
          </a:xfrm>
          <a:prstGeom prst="rect">
            <a:avLst/>
          </a:prstGeom>
          <a:noFill/>
        </p:spPr>
      </p:pic>
      <p:pic>
        <p:nvPicPr>
          <p:cNvPr id="1026" name="Picture 2" descr="http://www.fauna.nukri.org/mam/ol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042694"/>
            <a:ext cx="1857356" cy="2815305"/>
          </a:xfrm>
          <a:prstGeom prst="rect">
            <a:avLst/>
          </a:prstGeom>
          <a:noFill/>
        </p:spPr>
      </p:pic>
      <p:pic>
        <p:nvPicPr>
          <p:cNvPr id="1032" name="Picture 8" descr="http://images.pictureshunt.com/pics/c/congo_river-12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5" y="2357430"/>
            <a:ext cx="1857355" cy="2228825"/>
          </a:xfrm>
          <a:prstGeom prst="rect">
            <a:avLst/>
          </a:prstGeom>
          <a:noFill/>
        </p:spPr>
      </p:pic>
      <p:pic>
        <p:nvPicPr>
          <p:cNvPr id="1034" name="Picture 10" descr="http://img4i.spoki.tvnet.lv/upload2/articles/51/511698/images/Visi-savvala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0"/>
            <a:ext cx="1857355" cy="23650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53" y="142830"/>
            <a:ext cx="869009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8000">
                      <a:schemeClr val="tx2">
                        <a:lumMod val="75000"/>
                      </a:schemeClr>
                    </a:gs>
                    <a:gs pos="100000">
                      <a:srgbClr val="F2FDF7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Существует три основных типа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8000">
                      <a:schemeClr val="tx2">
                        <a:lumMod val="75000"/>
                      </a:schemeClr>
                    </a:gs>
                    <a:gs pos="100000">
                      <a:srgbClr val="F2FDF7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8000">
                      <a:schemeClr val="tx2">
                        <a:lumMod val="75000"/>
                      </a:schemeClr>
                    </a:gs>
                    <a:gs pos="100000">
                      <a:srgbClr val="F2FDF7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905"/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8000">
                    <a:schemeClr val="tx2">
                      <a:lumMod val="75000"/>
                    </a:schemeClr>
                  </a:gs>
                  <a:gs pos="100000">
                    <a:srgbClr val="F2FDF7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428736"/>
          <a:ext cx="8215370" cy="54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339.imageshack.us/img339/5842/wallpaper1015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l54.ru/uploads/posts/2010-12/1292837021_1291813883_national-geographic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l54.ru/uploads/posts/2010-12/1292837057_1291813876_national-geographic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52" y="252369"/>
            <a:ext cx="87328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типы биологического разнообразия взаимосвязаны между собой: генетическое разнообразие обеспечивает разнообразие видов. Разнообразие экосистем и ландшафтов создает условия для образования новых видов. Повышение видового разнообразия увеличивает общий генетический потенциал живых организмов Биосферы. Каждый вид вносит свой вклад в разнообразие - с этой точки зрения не существует бесполезных и вредных видов.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51" y="2625714"/>
            <a:ext cx="4125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 видов по поверхности планеты неравномерно. Разнообразие видов в естественных средах обитания максимально в тропической зоне и уменьшается с увеличением широты. Самые богатые видовым разнообразием экосистемы - дождевые тропические леса, которые занимают около 7 % поверхности планеты и содержат более чем 90 % всех видов.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tuxboard.com/photos/2013/08/National-Geographic-Traveler-38-640x426.jpg"/>
          <p:cNvPicPr>
            <a:picLocks noChangeAspect="1" noChangeArrowheads="1"/>
          </p:cNvPicPr>
          <p:nvPr/>
        </p:nvPicPr>
        <p:blipFill>
          <a:blip r:embed="rId2" cstate="print"/>
          <a:srcRect l="11244" r="11059"/>
          <a:stretch>
            <a:fillRect/>
          </a:stretch>
        </p:blipFill>
        <p:spPr bwMode="auto">
          <a:xfrm>
            <a:off x="4287857" y="2408949"/>
            <a:ext cx="4671966" cy="400241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18" y="4670442"/>
            <a:ext cx="8324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геологической истории Земли в биосфере постоянно происходило возникновение и исчезновение видов - все виды имеют конечное время существования. Вымирание компенсировалось появлением новых видов, и в результате, общее число видов в биосфере возрастало. Вымирание видов - естественный процесс эволюции, который происходит без вмешательства человека.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st.gdefon.ru/wallpapers_original/wallpapers/277877_(www.GdeFon.ru).jpg"/>
          <p:cNvPicPr>
            <a:picLocks noChangeAspect="1" noChangeArrowheads="1"/>
          </p:cNvPicPr>
          <p:nvPr/>
        </p:nvPicPr>
        <p:blipFill>
          <a:blip r:embed="rId2" cstate="print"/>
          <a:srcRect t="19897"/>
          <a:stretch>
            <a:fillRect/>
          </a:stretch>
        </p:blipFill>
        <p:spPr bwMode="auto">
          <a:xfrm>
            <a:off x="-1" y="0"/>
            <a:ext cx="9144001" cy="45778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ol54.ru/uploads/posts/2010-12/1292837231_1291814073_national-geographic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5774</TotalTime>
  <Words>161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Биоразнообразие</vt:lpstr>
      <vt:lpstr>Слайд 2</vt:lpstr>
      <vt:lpstr>Существует три основных типа биоразнообразия: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Биоразнообразие</dc:title>
  <dc:creator>Романенкова Дарья</dc:creator>
  <cp:lastModifiedBy>Dasha</cp:lastModifiedBy>
  <cp:revision>158</cp:revision>
  <dcterms:modified xsi:type="dcterms:W3CDTF">2013-12-15T18:15:39Z</dcterms:modified>
</cp:coreProperties>
</file>