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6" autoAdjust="0"/>
    <p:restoredTop sz="94660"/>
  </p:normalViewPr>
  <p:slideViewPr>
    <p:cSldViewPr>
      <p:cViewPr varScale="1">
        <p:scale>
          <a:sx n="78" d="100"/>
          <a:sy n="78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EEA02B-BF96-4C8E-8D6C-330EF72FC7E7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E0CB59-7A7C-4AD7-AC03-E03312B5541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00098" y="0"/>
            <a:ext cx="8458200" cy="2571768"/>
          </a:xfrm>
          <a:noFill/>
          <a:scene3d>
            <a:camera prst="orthographicFront"/>
            <a:lightRig rig="freezing" dir="t">
              <a:rot lat="0" lon="0" rev="5640000"/>
            </a:lightRig>
          </a:scene3d>
          <a:sp3d>
            <a:bevelT w="139700" prst="cross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Bookman Old Style" pitchFamily="18" charset="0"/>
              </a:rPr>
              <a:t>Теорія</a:t>
            </a:r>
            <a:r>
              <a:rPr lang="uk-UA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Bookman Old Style" pitchFamily="18" charset="0"/>
              </a:rPr>
              <a:t>старіння</a:t>
            </a:r>
            <a:endParaRPr lang="ru-RU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908" y="3214686"/>
            <a:ext cx="9001188" cy="3286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90632"/>
            <a:ext cx="4972056" cy="5467368"/>
          </a:xfrm>
        </p:spPr>
        <p:txBody>
          <a:bodyPr/>
          <a:lstStyle/>
          <a:p>
            <a:r>
              <a:rPr lang="ru-RU" dirty="0" err="1" smtClean="0">
                <a:latin typeface="Bookman Old Style" pitchFamily="18" charset="0"/>
              </a:rPr>
              <a:t>Біологічний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процес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старіння</a:t>
            </a:r>
            <a:r>
              <a:rPr lang="ru-RU" dirty="0" smtClean="0">
                <a:latin typeface="Bookman Old Style" pitchFamily="18" charset="0"/>
              </a:rPr>
              <a:t> в </a:t>
            </a:r>
            <a:r>
              <a:rPr lang="ru-RU" dirty="0" err="1" smtClean="0">
                <a:latin typeface="Bookman Old Style" pitchFamily="18" charset="0"/>
              </a:rPr>
              <a:t>усі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часи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викликав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інтерес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вчених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простих</a:t>
            </a:r>
            <a:r>
              <a:rPr lang="ru-RU" dirty="0" smtClean="0">
                <a:latin typeface="Bookman Old Style" pitchFamily="18" charset="0"/>
              </a:rPr>
              <a:t> людей. Людина - </a:t>
            </a:r>
            <a:r>
              <a:rPr lang="ru-RU" dirty="0" err="1" smtClean="0">
                <a:latin typeface="Bookman Old Style" pitchFamily="18" charset="0"/>
              </a:rPr>
              <a:t>єдина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живих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істот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усвідомлює</a:t>
            </a:r>
            <a:r>
              <a:rPr lang="ru-RU" dirty="0" smtClean="0">
                <a:latin typeface="Bookman Old Style" pitchFamily="18" charset="0"/>
              </a:rPr>
              <a:t> свою </a:t>
            </a:r>
            <a:r>
              <a:rPr lang="ru-RU" dirty="0" err="1" smtClean="0">
                <a:latin typeface="Bookman Old Style" pitchFamily="18" charset="0"/>
              </a:rPr>
              <a:t>смертність</a:t>
            </a:r>
            <a:r>
              <a:rPr lang="ru-RU" dirty="0" smtClean="0">
                <a:latin typeface="Bookman Old Style" pitchFamily="18" charset="0"/>
              </a:rPr>
              <a:t>. А </a:t>
            </a:r>
            <a:r>
              <a:rPr lang="ru-RU" dirty="0" err="1" smtClean="0">
                <a:latin typeface="Bookman Old Style" pitchFamily="18" charset="0"/>
              </a:rPr>
              <a:t>також</a:t>
            </a:r>
            <a:r>
              <a:rPr lang="ru-RU" dirty="0" smtClean="0">
                <a:latin typeface="Bookman Old Style" pitchFamily="18" charset="0"/>
              </a:rPr>
              <a:t> те, </a:t>
            </a:r>
            <a:r>
              <a:rPr lang="ru-RU" dirty="0" err="1" smtClean="0">
                <a:latin typeface="Bookman Old Style" pitchFamily="18" charset="0"/>
              </a:rPr>
              <a:t>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їй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передує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старість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Які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існують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теорії</a:t>
            </a:r>
            <a:r>
              <a:rPr lang="ru-RU" dirty="0" smtClean="0">
                <a:latin typeface="Bookman Old Style" pitchFamily="18" charset="0"/>
              </a:rPr>
              <a:t> та </a:t>
            </a:r>
            <a:r>
              <a:rPr lang="ru-RU" dirty="0" err="1" smtClean="0">
                <a:latin typeface="Bookman Old Style" pitchFamily="18" charset="0"/>
              </a:rPr>
              <a:t>механізми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старіння</a:t>
            </a:r>
            <a:r>
              <a:rPr lang="ru-RU" dirty="0" smtClean="0">
                <a:latin typeface="Bookman Old Style" pitchFamily="18" charset="0"/>
              </a:rPr>
              <a:t>?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714752"/>
            <a:ext cx="2690058" cy="258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1000108"/>
            <a:ext cx="2807177" cy="1838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6000760" cy="438912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Теломерна</a:t>
            </a:r>
            <a:r>
              <a:rPr lang="ru-RU" dirty="0" smtClean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грунтується</a:t>
            </a:r>
            <a:r>
              <a:rPr lang="ru-RU" dirty="0" smtClean="0"/>
              <a:t> на </a:t>
            </a:r>
            <a:r>
              <a:rPr lang="ru-RU" dirty="0" err="1" smtClean="0"/>
              <a:t>відкритті</a:t>
            </a:r>
            <a:r>
              <a:rPr lang="ru-RU" dirty="0" smtClean="0"/>
              <a:t>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 геронтолога Л. </a:t>
            </a:r>
            <a:r>
              <a:rPr lang="ru-RU" dirty="0" err="1" smtClean="0"/>
              <a:t>Гейфліка</a:t>
            </a:r>
            <a:r>
              <a:rPr lang="ru-RU" dirty="0" smtClean="0"/>
              <a:t>, </a:t>
            </a:r>
            <a:r>
              <a:rPr lang="ru-RU" dirty="0" err="1" smtClean="0"/>
              <a:t>зробленому</a:t>
            </a:r>
            <a:r>
              <a:rPr lang="ru-RU" dirty="0" smtClean="0"/>
              <a:t> в 1961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виявив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до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разів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«межа </a:t>
            </a:r>
            <a:r>
              <a:rPr lang="ru-RU" dirty="0" err="1" smtClean="0"/>
              <a:t>Гейфліка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пояснений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кінцеві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smtClean="0"/>
              <a:t>хромосом</a:t>
            </a:r>
            <a:r>
              <a:rPr lang="en-US" dirty="0" smtClean="0"/>
              <a:t> </a:t>
            </a:r>
            <a:r>
              <a:rPr lang="ru-RU" dirty="0" smtClean="0"/>
              <a:t>при </a:t>
            </a:r>
            <a:r>
              <a:rPr lang="ru-RU" dirty="0" smtClean="0"/>
              <a:t>кожному </a:t>
            </a:r>
            <a:r>
              <a:rPr lang="ru-RU" dirty="0" err="1" smtClean="0"/>
              <a:t>діленні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коротшими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якийсь</a:t>
            </a:r>
            <a:r>
              <a:rPr lang="ru-RU" dirty="0" smtClean="0"/>
              <a:t> момент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4" name="Рисунок 3" descr="Leonard_Hayfli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0"/>
            <a:ext cx="3071802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bilok_starinn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789" y="4143380"/>
            <a:ext cx="3405211" cy="25539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389120"/>
          </a:xfrm>
        </p:spPr>
        <p:txBody>
          <a:bodyPr/>
          <a:lstStyle/>
          <a:p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перестають</a:t>
            </a:r>
            <a:r>
              <a:rPr lang="ru-RU" dirty="0" smtClean="0"/>
              <a:t> </a:t>
            </a:r>
            <a:r>
              <a:rPr lang="ru-RU" dirty="0" err="1" smtClean="0"/>
              <a:t>утворюватися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«межа </a:t>
            </a:r>
            <a:r>
              <a:rPr lang="ru-RU" dirty="0" err="1" smtClean="0"/>
              <a:t>Гейфліка</a:t>
            </a:r>
            <a:r>
              <a:rPr lang="ru-RU" dirty="0" smtClean="0"/>
              <a:t>» </a:t>
            </a:r>
            <a:r>
              <a:rPr lang="ru-RU" dirty="0" err="1" smtClean="0"/>
              <a:t>справедливий</a:t>
            </a:r>
            <a:r>
              <a:rPr lang="ru-RU" dirty="0" smtClean="0"/>
              <a:t> не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- </a:t>
            </a:r>
            <a:r>
              <a:rPr lang="ru-RU" dirty="0" err="1" smtClean="0"/>
              <a:t>стовбурові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ракові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ділитися</a:t>
            </a:r>
            <a:r>
              <a:rPr lang="ru-RU" dirty="0" smtClean="0"/>
              <a:t> практично </a:t>
            </a:r>
            <a:r>
              <a:rPr lang="ru-RU" dirty="0" err="1" smtClean="0"/>
              <a:t>нескінченно</a:t>
            </a:r>
            <a:r>
              <a:rPr lang="ru-RU" dirty="0" smtClean="0"/>
              <a:t>, </a:t>
            </a:r>
            <a:r>
              <a:rPr lang="ru-RU" dirty="0" err="1" smtClean="0"/>
              <a:t>добудовуючи</a:t>
            </a:r>
            <a:r>
              <a:rPr lang="ru-RU" dirty="0" smtClean="0"/>
              <a:t> </a:t>
            </a:r>
            <a:r>
              <a:rPr lang="ru-RU" dirty="0" err="1" smtClean="0"/>
              <a:t>укорочені</a:t>
            </a:r>
            <a:r>
              <a:rPr lang="ru-RU" dirty="0" smtClean="0"/>
              <a:t> </a:t>
            </a:r>
            <a:r>
              <a:rPr lang="ru-RU" dirty="0" err="1" smtClean="0"/>
              <a:t>теломери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857628"/>
            <a:ext cx="3649974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molekuljarno-geneticheskaja-teorija-starenija-n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071810"/>
            <a:ext cx="2361424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7358082" cy="4389120"/>
          </a:xfrm>
        </p:spPr>
        <p:txBody>
          <a:bodyPr/>
          <a:lstStyle/>
          <a:p>
            <a:r>
              <a:rPr lang="ru-RU" dirty="0" err="1" smtClean="0"/>
              <a:t>Онтогенетична</a:t>
            </a:r>
            <a:r>
              <a:rPr lang="ru-RU" dirty="0" smtClean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висунута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геронтологом В.М. </a:t>
            </a:r>
            <a:r>
              <a:rPr lang="ru-RU" dirty="0" err="1" smtClean="0"/>
              <a:t>Дільманов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припустив, </a:t>
            </a:r>
            <a:r>
              <a:rPr lang="ru-RU" dirty="0" err="1" smtClean="0"/>
              <a:t>що</a:t>
            </a:r>
            <a:r>
              <a:rPr lang="ru-RU" dirty="0" smtClean="0"/>
              <a:t> причина </a:t>
            </a:r>
            <a:r>
              <a:rPr lang="ru-RU" dirty="0" err="1" smtClean="0"/>
              <a:t>старіння</a:t>
            </a:r>
            <a:r>
              <a:rPr lang="ru-RU" dirty="0" smtClean="0"/>
              <a:t> в </a:t>
            </a:r>
            <a:r>
              <a:rPr lang="ru-RU" dirty="0" err="1" smtClean="0"/>
              <a:t>зниженні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гіпоталамуса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err="1" smtClean="0"/>
              <a:t>регуляторні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залоз</a:t>
            </a:r>
            <a:r>
              <a:rPr lang="ru-RU" dirty="0" smtClean="0"/>
              <a:t>. За </a:t>
            </a:r>
            <a:r>
              <a:rPr lang="ru-RU" dirty="0" err="1" smtClean="0"/>
              <a:t>припущенням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побічний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генетичної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174" y="0"/>
            <a:ext cx="1928826" cy="2714644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500570"/>
            <a:ext cx="4714908" cy="1629235"/>
          </a:xfrm>
          <a:prstGeom prst="rect">
            <a:avLst/>
          </a:prstGeom>
        </p:spPr>
      </p:pic>
      <p:pic>
        <p:nvPicPr>
          <p:cNvPr id="6" name="Рисунок 5" descr="Porada_yakі_dopomozhut_upovіlniti_starіnnya_shkіri_oblichchy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4214818"/>
            <a:ext cx="2571768" cy="17102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785794"/>
            <a:ext cx="5572164" cy="664373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Наступну</a:t>
            </a:r>
            <a:r>
              <a:rPr lang="ru-RU" sz="2000" dirty="0" smtClean="0"/>
              <a:t>, </a:t>
            </a:r>
            <a:r>
              <a:rPr lang="ru-RU" sz="2000" dirty="0" err="1" smtClean="0"/>
              <a:t>адаптаційно-регуляторну</a:t>
            </a:r>
            <a:r>
              <a:rPr lang="ru-RU" sz="2000" dirty="0" smtClean="0"/>
              <a:t> модель </a:t>
            </a:r>
            <a:r>
              <a:rPr lang="ru-RU" sz="2000" dirty="0" err="1" smtClean="0"/>
              <a:t>старіння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запропонував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фізіолог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геронтолог В.В. </a:t>
            </a:r>
            <a:r>
              <a:rPr lang="ru-RU" sz="2000" dirty="0" err="1" smtClean="0"/>
              <a:t>Фролькіс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висунув</a:t>
            </a:r>
            <a:r>
              <a:rPr lang="ru-RU" sz="2000" dirty="0" smtClean="0"/>
              <a:t> </a:t>
            </a:r>
            <a:r>
              <a:rPr lang="ru-RU" sz="2000" dirty="0" err="1" smtClean="0"/>
              <a:t>гіпотезу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генетично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запрограмована</a:t>
            </a:r>
            <a:r>
              <a:rPr lang="ru-RU" sz="2000" dirty="0" smtClean="0"/>
              <a:t>. А </a:t>
            </a:r>
            <a:r>
              <a:rPr lang="ru-RU" sz="2000" dirty="0" err="1" smtClean="0"/>
              <a:t>тривалість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ймовірність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тих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старечих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визначаються</a:t>
            </a:r>
            <a:r>
              <a:rPr lang="ru-RU" sz="2000" dirty="0" smtClean="0"/>
              <a:t> балансом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зворотного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назвав «</a:t>
            </a:r>
            <a:r>
              <a:rPr lang="ru-RU" sz="2000" dirty="0" err="1" smtClean="0"/>
              <a:t>вітаукт</a:t>
            </a:r>
            <a:r>
              <a:rPr lang="ru-RU" sz="2000" dirty="0" smtClean="0"/>
              <a:t>» (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латини</a:t>
            </a:r>
            <a:r>
              <a:rPr lang="ru-RU" sz="2000" dirty="0" smtClean="0"/>
              <a:t> - </a:t>
            </a:r>
            <a:r>
              <a:rPr lang="ru-RU" sz="2000" dirty="0" err="1" smtClean="0"/>
              <a:t>збільшення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).</a:t>
            </a:r>
            <a:endParaRPr lang="ru-RU" sz="2000" b="1" dirty="0"/>
          </a:p>
        </p:txBody>
      </p:sp>
      <p:pic>
        <p:nvPicPr>
          <p:cNvPr id="4" name="Рисунок 3" descr="240px-Frolki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2286000" cy="305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1_01_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4000504"/>
            <a:ext cx="2381250" cy="2609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3405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4000504"/>
            <a:ext cx="3286148" cy="2191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ru-RU" dirty="0" smtClean="0"/>
              <a:t>У 1954 р.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 М. Сциллард </a:t>
            </a:r>
            <a:r>
              <a:rPr lang="ru-RU" dirty="0" err="1" smtClean="0"/>
              <a:t>висунув</a:t>
            </a:r>
            <a:r>
              <a:rPr lang="ru-RU" dirty="0" smtClean="0"/>
              <a:t> </a:t>
            </a:r>
            <a:r>
              <a:rPr lang="ru-RU" dirty="0" err="1" smtClean="0"/>
              <a:t>гіпотезу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помилка</a:t>
            </a:r>
            <a:r>
              <a:rPr lang="ru-RU" dirty="0" smtClean="0"/>
              <a:t>. Суть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плином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безлічі</a:t>
            </a:r>
            <a:r>
              <a:rPr lang="ru-RU" dirty="0" smtClean="0"/>
              <a:t> </a:t>
            </a:r>
            <a:r>
              <a:rPr lang="ru-RU" dirty="0" err="1" smtClean="0"/>
              <a:t>впливів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вони </a:t>
            </a:r>
            <a:r>
              <a:rPr lang="ru-RU" dirty="0" err="1" smtClean="0"/>
              <a:t>мутують</a:t>
            </a:r>
            <a:r>
              <a:rPr lang="ru-RU" dirty="0" smtClean="0"/>
              <a:t>. А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021914_0616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571480"/>
            <a:ext cx="2387922" cy="2805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285860"/>
            <a:ext cx="2390775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rubase_2_1771601978_82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785794"/>
            <a:ext cx="2500330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3900486" cy="438912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апоптозу</a:t>
            </a:r>
            <a:r>
              <a:rPr lang="ru-RU" dirty="0" smtClean="0"/>
              <a:t>, </a:t>
            </a:r>
            <a:r>
              <a:rPr lang="ru-RU" dirty="0" err="1" smtClean="0"/>
              <a:t>самогубства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обгрунтував</a:t>
            </a:r>
            <a:r>
              <a:rPr lang="ru-RU" dirty="0" smtClean="0"/>
              <a:t> </a:t>
            </a:r>
            <a:r>
              <a:rPr lang="ru-RU" dirty="0" err="1" smtClean="0"/>
              <a:t>академік</a:t>
            </a:r>
            <a:r>
              <a:rPr lang="ru-RU" dirty="0" smtClean="0"/>
              <a:t> В.П. </a:t>
            </a:r>
            <a:r>
              <a:rPr lang="ru-RU" dirty="0" err="1" smtClean="0"/>
              <a:t>Скулачов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припустив,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закінчує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життєвий</a:t>
            </a:r>
            <a:r>
              <a:rPr lang="ru-RU" dirty="0" smtClean="0"/>
              <a:t> цикл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самознищується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зайняла</a:t>
            </a:r>
            <a:r>
              <a:rPr lang="ru-RU" dirty="0" smtClean="0"/>
              <a:t> нова </a:t>
            </a:r>
            <a:r>
              <a:rPr lang="ru-RU" dirty="0" err="1" smtClean="0"/>
              <a:t>і</a:t>
            </a:r>
            <a:r>
              <a:rPr lang="ru-RU" dirty="0" smtClean="0"/>
              <a:t> здорова. А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через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народжується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гине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0"/>
            <a:ext cx="2547940" cy="2791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47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46" y="4714884"/>
            <a:ext cx="4500554" cy="2143116"/>
          </a:xfrm>
          <a:prstGeom prst="rect">
            <a:avLst/>
          </a:prstGeom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29200"/>
            <a:ext cx="22860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330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Теорія старіння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старіння</dc:title>
  <dc:creator>User</dc:creator>
  <cp:lastModifiedBy>User</cp:lastModifiedBy>
  <cp:revision>4</cp:revision>
  <dcterms:created xsi:type="dcterms:W3CDTF">2014-05-13T14:59:39Z</dcterms:created>
  <dcterms:modified xsi:type="dcterms:W3CDTF">2014-05-13T15:31:50Z</dcterms:modified>
</cp:coreProperties>
</file>