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EA"/>
    <a:srgbClr val="FFFF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4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3EEB-9442-45E0-A01C-C7022C81DEFE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F4FA-7D9D-4339-8BBD-CD91AC8FB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l_Frhycf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195" y="188640"/>
            <a:ext cx="8987805" cy="6309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19050">
                  <a:solidFill>
                    <a:srgbClr val="0086EA"/>
                  </a:solidFill>
                  <a:prstDash val="dash"/>
                </a:ln>
                <a:gradFill flip="none" rotWithShape="1">
                  <a:gsLst>
                    <a:gs pos="0">
                      <a:srgbClr val="FFFF53">
                        <a:shade val="30000"/>
                        <a:satMod val="115000"/>
                      </a:srgbClr>
                    </a:gs>
                    <a:gs pos="50000">
                      <a:srgbClr val="FFFF53">
                        <a:shade val="67500"/>
                        <a:satMod val="115000"/>
                      </a:srgbClr>
                    </a:gs>
                    <a:gs pos="100000">
                      <a:srgbClr val="FFFF53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I love Ukraine?</a:t>
            </a:r>
            <a:endParaRPr lang="uk-UA" sz="6600" b="1" dirty="0">
              <a:ln w="19050">
                <a:solidFill>
                  <a:srgbClr val="0086EA"/>
                </a:solidFill>
                <a:prstDash val="dash"/>
              </a:ln>
              <a:gradFill flip="none" rotWithShape="1">
                <a:gsLst>
                  <a:gs pos="0">
                    <a:srgbClr val="FFFF53">
                      <a:shade val="30000"/>
                      <a:satMod val="115000"/>
                    </a:srgbClr>
                  </a:gs>
                  <a:gs pos="50000">
                    <a:srgbClr val="FFFF53">
                      <a:shade val="67500"/>
                      <a:satMod val="115000"/>
                    </a:srgbClr>
                  </a:gs>
                  <a:gs pos="100000">
                    <a:srgbClr val="FFFF53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 err="1">
                <a:ln w="12700">
                  <a:solidFill>
                    <a:srgbClr val="0086EA"/>
                  </a:solidFill>
                  <a:prstDash val="sysDash"/>
                </a:ln>
                <a:gradFill flip="none" rotWithShape="1">
                  <a:gsLst>
                    <a:gs pos="0">
                      <a:srgbClr val="FFFF53">
                        <a:shade val="30000"/>
                        <a:satMod val="115000"/>
                      </a:srgbClr>
                    </a:gs>
                    <a:gs pos="50000">
                      <a:srgbClr val="FFFF53">
                        <a:shade val="67500"/>
                        <a:satMod val="115000"/>
                      </a:srgbClr>
                    </a:gs>
                    <a:gs pos="100000">
                      <a:srgbClr val="FFFF5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Zmazhenko</a:t>
            </a:r>
            <a:r>
              <a:rPr lang="ru-RU" sz="3600" b="1" dirty="0">
                <a:ln w="12700">
                  <a:solidFill>
                    <a:srgbClr val="0086EA"/>
                  </a:solidFill>
                  <a:prstDash val="sysDash"/>
                </a:ln>
                <a:gradFill flip="none" rotWithShape="1">
                  <a:gsLst>
                    <a:gs pos="0">
                      <a:srgbClr val="FFFF53">
                        <a:shade val="30000"/>
                        <a:satMod val="115000"/>
                      </a:srgbClr>
                    </a:gs>
                    <a:gs pos="50000">
                      <a:srgbClr val="FFFF53">
                        <a:shade val="67500"/>
                        <a:satMod val="115000"/>
                      </a:srgbClr>
                    </a:gs>
                    <a:gs pos="100000">
                      <a:srgbClr val="FFFF5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86EA"/>
                  </a:solidFill>
                  <a:prstDash val="sysDash"/>
                </a:ln>
                <a:gradFill flip="none" rotWithShape="1">
                  <a:gsLst>
                    <a:gs pos="0">
                      <a:srgbClr val="FFFF53">
                        <a:shade val="30000"/>
                        <a:satMod val="115000"/>
                      </a:srgbClr>
                    </a:gs>
                    <a:gs pos="50000">
                      <a:srgbClr val="FFFF53">
                        <a:shade val="67500"/>
                        <a:satMod val="115000"/>
                      </a:srgbClr>
                    </a:gs>
                    <a:gs pos="100000">
                      <a:srgbClr val="FFFF5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Olena</a:t>
            </a:r>
            <a:endParaRPr lang="en-US" sz="3600" b="1" dirty="0">
              <a:ln w="12700">
                <a:solidFill>
                  <a:srgbClr val="0086EA"/>
                </a:solidFill>
                <a:prstDash val="sysDash"/>
              </a:ln>
              <a:gradFill flip="none" rotWithShape="1">
                <a:gsLst>
                  <a:gs pos="0">
                    <a:srgbClr val="FFFF53">
                      <a:shade val="30000"/>
                      <a:satMod val="115000"/>
                    </a:srgbClr>
                  </a:gs>
                  <a:gs pos="50000">
                    <a:srgbClr val="FFFF53">
                      <a:shade val="67500"/>
                      <a:satMod val="115000"/>
                    </a:srgbClr>
                  </a:gs>
                  <a:gs pos="100000">
                    <a:srgbClr val="FFFF5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en-US" sz="3600" b="1" dirty="0" err="1">
                <a:ln w="12700">
                  <a:solidFill>
                    <a:srgbClr val="0086EA"/>
                  </a:solidFill>
                  <a:prstDash val="sysDash"/>
                </a:ln>
                <a:gradFill flip="none" rotWithShape="1">
                  <a:gsLst>
                    <a:gs pos="0">
                      <a:srgbClr val="FFFF53">
                        <a:shade val="30000"/>
                        <a:satMod val="115000"/>
                      </a:srgbClr>
                    </a:gs>
                    <a:gs pos="50000">
                      <a:srgbClr val="FFFF53">
                        <a:shade val="67500"/>
                        <a:satMod val="115000"/>
                      </a:srgbClr>
                    </a:gs>
                    <a:gs pos="100000">
                      <a:srgbClr val="FFFF5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Chehivska</a:t>
            </a:r>
            <a:r>
              <a:rPr lang="en-US" sz="3600" b="1" dirty="0">
                <a:ln w="12700">
                  <a:solidFill>
                    <a:srgbClr val="0086EA"/>
                  </a:solidFill>
                  <a:prstDash val="sysDash"/>
                </a:ln>
                <a:gradFill flip="none" rotWithShape="1">
                  <a:gsLst>
                    <a:gs pos="0">
                      <a:srgbClr val="FFFF53">
                        <a:shade val="30000"/>
                        <a:satMod val="115000"/>
                      </a:srgbClr>
                    </a:gs>
                    <a:gs pos="50000">
                      <a:srgbClr val="FFFF53">
                        <a:shade val="67500"/>
                        <a:satMod val="115000"/>
                      </a:srgbClr>
                    </a:gs>
                    <a:gs pos="100000">
                      <a:srgbClr val="FFFF5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rgbClr val="0086EA"/>
                  </a:solidFill>
                  <a:prstDash val="sysDash"/>
                </a:ln>
                <a:gradFill flip="none" rotWithShape="1">
                  <a:gsLst>
                    <a:gs pos="0">
                      <a:srgbClr val="FFFF53">
                        <a:shade val="30000"/>
                        <a:satMod val="115000"/>
                      </a:srgbClr>
                    </a:gs>
                    <a:gs pos="50000">
                      <a:srgbClr val="FFFF53">
                        <a:shade val="67500"/>
                        <a:satMod val="115000"/>
                      </a:srgbClr>
                    </a:gs>
                    <a:gs pos="100000">
                      <a:srgbClr val="FFFF5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Viktoria</a:t>
            </a:r>
            <a:endParaRPr lang="en-US" sz="3600" b="1" dirty="0">
              <a:ln w="12700">
                <a:solidFill>
                  <a:srgbClr val="0086EA"/>
                </a:solidFill>
                <a:prstDash val="sysDash"/>
              </a:ln>
              <a:gradFill flip="none" rotWithShape="1">
                <a:gsLst>
                  <a:gs pos="0">
                    <a:srgbClr val="FFFF53">
                      <a:shade val="30000"/>
                      <a:satMod val="115000"/>
                    </a:srgbClr>
                  </a:gs>
                  <a:gs pos="50000">
                    <a:srgbClr val="FFFF53">
                      <a:shade val="67500"/>
                      <a:satMod val="115000"/>
                    </a:srgbClr>
                  </a:gs>
                  <a:gs pos="100000">
                    <a:srgbClr val="FFFF5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en-US" sz="3600" b="1" dirty="0" err="1">
                <a:ln w="12700">
                  <a:solidFill>
                    <a:srgbClr val="0086EA"/>
                  </a:solidFill>
                  <a:prstDash val="sysDash"/>
                </a:ln>
                <a:gradFill flip="none" rotWithShape="1">
                  <a:gsLst>
                    <a:gs pos="0">
                      <a:srgbClr val="FFFF53">
                        <a:shade val="30000"/>
                        <a:satMod val="115000"/>
                      </a:srgbClr>
                    </a:gs>
                    <a:gs pos="50000">
                      <a:srgbClr val="FFFF53">
                        <a:shade val="67500"/>
                        <a:satMod val="115000"/>
                      </a:srgbClr>
                    </a:gs>
                    <a:gs pos="100000">
                      <a:srgbClr val="FFFF5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Shpak</a:t>
            </a:r>
            <a:r>
              <a:rPr lang="ru-RU" sz="3600" b="1" dirty="0">
                <a:ln w="12700">
                  <a:solidFill>
                    <a:srgbClr val="0086EA"/>
                  </a:solidFill>
                  <a:prstDash val="sysDash"/>
                </a:ln>
                <a:gradFill flip="none" rotWithShape="1">
                  <a:gsLst>
                    <a:gs pos="0">
                      <a:srgbClr val="FFFF53">
                        <a:shade val="30000"/>
                        <a:satMod val="115000"/>
                      </a:srgbClr>
                    </a:gs>
                    <a:gs pos="50000">
                      <a:srgbClr val="FFFF53">
                        <a:shade val="67500"/>
                        <a:satMod val="115000"/>
                      </a:srgbClr>
                    </a:gs>
                    <a:gs pos="100000">
                      <a:srgbClr val="FFFF5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2700">
                  <a:solidFill>
                    <a:srgbClr val="0086EA"/>
                  </a:solidFill>
                  <a:prstDash val="sysDash"/>
                </a:ln>
                <a:gradFill flip="none" rotWithShape="1">
                  <a:gsLst>
                    <a:gs pos="0">
                      <a:srgbClr val="FFFF53">
                        <a:shade val="30000"/>
                        <a:satMod val="115000"/>
                      </a:srgbClr>
                    </a:gs>
                    <a:gs pos="50000">
                      <a:srgbClr val="FFFF53">
                        <a:shade val="67500"/>
                        <a:satMod val="115000"/>
                      </a:srgbClr>
                    </a:gs>
                    <a:gs pos="100000">
                      <a:srgbClr val="FFFF5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Sofia</a:t>
            </a:r>
            <a:endParaRPr lang="en-US" sz="3600" b="1" dirty="0">
              <a:ln w="12700">
                <a:solidFill>
                  <a:srgbClr val="0086EA"/>
                </a:solidFill>
                <a:prstDash val="sysDash"/>
              </a:ln>
              <a:gradFill flip="none" rotWithShape="1">
                <a:gsLst>
                  <a:gs pos="0">
                    <a:srgbClr val="FFFF53">
                      <a:shade val="30000"/>
                      <a:satMod val="115000"/>
                    </a:srgbClr>
                  </a:gs>
                  <a:gs pos="50000">
                    <a:srgbClr val="FFFF53">
                      <a:shade val="67500"/>
                      <a:satMod val="115000"/>
                    </a:srgbClr>
                  </a:gs>
                  <a:gs pos="100000">
                    <a:srgbClr val="FFFF5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71324cc30b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780928"/>
            <a:ext cx="5419576" cy="27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528834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because, despite the complicated history of development, we have - an independent state.</a:t>
            </a:r>
            <a:endParaRPr lang="uk-UA" sz="3200" b="1" dirty="0">
              <a:ln w="12700">
                <a:solidFill>
                  <a:schemeClr val="bg2">
                    <a:lumMod val="10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LF3d-bdkv7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2701731" cy="382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G1cBTl-v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6710" y="260648"/>
            <a:ext cx="314777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4522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harmonious and colorful language.</a:t>
            </a:r>
            <a:endParaRPr lang="uk-UA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8722">
            <a:off x="282340" y="1420666"/>
            <a:ext cx="4821629" cy="321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9ebdddce4e4bca68587b21270188cb4.jpe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 rot="21402000">
            <a:off x="4556226" y="1250703"/>
            <a:ext cx="4483943" cy="373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because it is one of us.</a:t>
            </a:r>
            <a:endParaRPr lang="uk-UA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ukrain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1378">
            <a:off x="4163957" y="1701831"/>
            <a:ext cx="4883799" cy="3322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74848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986">
            <a:off x="341568" y="2830982"/>
            <a:ext cx="4536504" cy="340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421684854856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429000"/>
            <a:ext cx="5084057" cy="285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932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1"/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the Ukrainian friendly heart.</a:t>
            </a:r>
            <a:endParaRPr lang="uk-UA" sz="3600" b="1" dirty="0">
              <a:ln w="12700">
                <a:solidFill>
                  <a:schemeClr val="tx1"/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Ukrain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646">
            <a:off x="111221" y="111223"/>
            <a:ext cx="3871943" cy="387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15727662_snapshot20080711005208.jpg"/>
          <p:cNvPicPr>
            <a:picLocks noChangeAspect="1"/>
          </p:cNvPicPr>
          <p:nvPr/>
        </p:nvPicPr>
        <p:blipFill>
          <a:blip r:embed="rId5" cstate="print"/>
          <a:srcRect t="4063" r="651" b="6688"/>
          <a:stretch>
            <a:fillRect/>
          </a:stretch>
        </p:blipFill>
        <p:spPr>
          <a:xfrm rot="21286936">
            <a:off x="4316232" y="206026"/>
            <a:ext cx="4684397" cy="336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16632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because I was born and live here, because it feeds my land and my family.</a:t>
            </a:r>
            <a:endParaRPr lang="uk-UA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schastlivyie-lyu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80928"/>
            <a:ext cx="4752528" cy="317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unny_day_2_1280x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63691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093296"/>
            <a:ext cx="7590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1"/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the hugs by the frisky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vir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</a:t>
            </a:r>
            <a:endParaRPr lang="uk-UA" sz="3200" b="1" dirty="0">
              <a:ln w="12700">
                <a:solidFill>
                  <a:schemeClr val="tx1"/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Mar-de-giraso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6538">
            <a:off x="406208" y="2936659"/>
            <a:ext cx="4803980" cy="270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otto.net.ua-146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573">
            <a:off x="3898395" y="493868"/>
            <a:ext cx="4938037" cy="370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6685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its heroes.</a:t>
            </a:r>
            <a:endParaRPr lang="uk-UA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82354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5833">
            <a:off x="179512" y="1844824"/>
            <a:ext cx="4481599" cy="433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26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7337">
            <a:off x="4607655" y="2468802"/>
            <a:ext cx="4386064" cy="350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the Ukrainian perseverance in the pursuit of freedom.</a:t>
            </a:r>
            <a:endParaRPr lang="uk-UA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31815_33_925x60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8"/>
            <a:ext cx="4673416" cy="303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132856"/>
            <a:ext cx="4345260" cy="406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594928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her not conquered people.</a:t>
            </a:r>
            <a:endParaRPr lang="uk-UA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prayer_for_ukra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492896"/>
            <a:ext cx="5576168" cy="349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4676758" cy="335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1216716629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8345" flipH="1">
            <a:off x="4172207" y="2990274"/>
            <a:ext cx="4803630" cy="379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the freedom,</a:t>
            </a:r>
            <a:endParaRPr lang="ru-RU" sz="36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</a:t>
            </a:r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honor and glory.</a:t>
            </a:r>
            <a:endParaRPr lang="uk-UA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У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0960">
            <a:off x="307297" y="1402388"/>
            <a:ext cx="6144894" cy="307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blue eyes cornflowers </a:t>
            </a:r>
          </a:p>
          <a:p>
            <a:r>
              <a:rPr lang="en-US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and smell of mint!</a:t>
            </a:r>
            <a:endParaRPr lang="uk-UA" sz="32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bf6241e97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360">
            <a:off x="289387" y="1513112"/>
            <a:ext cx="3558038" cy="387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4950.jpg"/>
          <p:cNvPicPr>
            <a:picLocks noChangeAspect="1"/>
          </p:cNvPicPr>
          <p:nvPr/>
        </p:nvPicPr>
        <p:blipFill>
          <a:blip r:embed="rId4" cstate="print"/>
          <a:srcRect r="-1231" b="2770"/>
          <a:stretch>
            <a:fillRect/>
          </a:stretch>
        </p:blipFill>
        <p:spPr>
          <a:xfrm rot="21194432">
            <a:off x="3564597" y="2582344"/>
            <a:ext cx="539474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869160"/>
            <a:ext cx="4878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the most melodious language in the world.</a:t>
            </a:r>
            <a:endParaRPr lang="uk-UA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0_973a2_636612a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149080"/>
            <a:ext cx="4104456" cy="256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ilver_cool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3096344" cy="422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kraine-19-1920-10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1871" y="692696"/>
            <a:ext cx="5732129" cy="322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ML4fy792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721080" cy="6858000"/>
          </a:xfrm>
          <a:prstGeom prst="rect">
            <a:avLst/>
          </a:prstGeom>
        </p:spPr>
      </p:pic>
      <p:pic>
        <p:nvPicPr>
          <p:cNvPr id="14" name="Рисунок 13" descr="1390415542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573016"/>
            <a:ext cx="328426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x_4640d3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348880"/>
            <a:ext cx="2804542" cy="210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96124">
            <a:off x="136783" y="3057433"/>
            <a:ext cx="2953866" cy="2090000"/>
          </a:xfrm>
          <a:prstGeom prst="rect">
            <a:avLst/>
          </a:prstGeom>
        </p:spPr>
      </p:pic>
      <p:pic>
        <p:nvPicPr>
          <p:cNvPr id="7" name="Рисунок 6" descr="slid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40768"/>
            <a:ext cx="530333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86EA"/>
                  </a:solidFill>
                  <a:prstDash val="sysDash"/>
                </a:ln>
                <a:solidFill>
                  <a:srgbClr val="FFFF5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because, my Motherland has not yet died and will never die!</a:t>
            </a:r>
            <a:endParaRPr lang="uk-UA" sz="3600" b="1" dirty="0">
              <a:ln w="12700">
                <a:solidFill>
                  <a:srgbClr val="0086EA"/>
                </a:solidFill>
                <a:prstDash val="sysDash"/>
              </a:ln>
              <a:solidFill>
                <a:srgbClr val="FFFF5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1-pshenitsa-optom-s-elevato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702">
            <a:off x="2484712" y="4114703"/>
            <a:ext cx="4196942" cy="262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PpvVTtklx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75665">
            <a:off x="6065464" y="1165409"/>
            <a:ext cx="3380566" cy="224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2yqUsAzb3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8620">
            <a:off x="64595" y="4556181"/>
            <a:ext cx="4192142" cy="235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_ds2lLTHR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8" y="2348880"/>
            <a:ext cx="33928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  <a:endParaRPr lang="uk-UA" sz="5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pb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301208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our song, the dance, the melody of the autumn forest, winter blizzard, spring rehashing and honey aromas of summer.</a:t>
            </a:r>
            <a:endParaRPr lang="uk-UA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jumping_180_p0.jpg"/>
          <p:cNvPicPr>
            <a:picLocks noChangeAspect="1"/>
          </p:cNvPicPr>
          <p:nvPr/>
        </p:nvPicPr>
        <p:blipFill>
          <a:blip r:embed="rId3" cstate="print"/>
          <a:srcRect r="641" b="12770"/>
          <a:stretch>
            <a:fillRect/>
          </a:stretch>
        </p:blipFill>
        <p:spPr>
          <a:xfrm>
            <a:off x="3275856" y="3212976"/>
            <a:ext cx="331236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797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4997">
            <a:off x="115587" y="2651550"/>
            <a:ext cx="3485075" cy="261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e75dd0197_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361">
            <a:off x="2488353" y="868765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winwalls.ru_94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63783">
            <a:off x="200755" y="355340"/>
            <a:ext cx="4099899" cy="256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82969_1024_7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02246">
            <a:off x="5426121" y="2330252"/>
            <a:ext cx="3575062" cy="268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artinki.me-1269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00343">
            <a:off x="5363184" y="201933"/>
            <a:ext cx="3634751" cy="272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the silent waves of the Dnieper.</a:t>
            </a:r>
            <a:endParaRPr lang="uk-UA" sz="3200" b="1" dirty="0">
              <a:ln w="12700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Yuzok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8208">
            <a:off x="448401" y="3393790"/>
            <a:ext cx="4253617" cy="319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42_html_m4fc49b5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9000">
            <a:off x="3998402" y="3391462"/>
            <a:ext cx="499656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3cb61_7d97a3e1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980728"/>
            <a:ext cx="4649702" cy="310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558924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what it is and will live in my heart forever.</a:t>
            </a:r>
            <a:endParaRPr lang="uk-UA" sz="32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424" y="1772816"/>
            <a:ext cx="5184576" cy="386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82642414_flag_ukra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188640"/>
            <a:ext cx="5472608" cy="3644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416824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smiling sunflowers on boundless field.</a:t>
            </a:r>
            <a:endParaRPr lang="uk-UA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nastol.com.ua-96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981387"/>
            <a:ext cx="5113979" cy="287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kra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2256" flipH="1">
            <a:off x="181954" y="1232388"/>
            <a:ext cx="4306953" cy="323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=e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40247">
            <a:off x="4779760" y="1367758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60212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its extraordinary tradition.</a:t>
            </a:r>
            <a:endParaRPr lang="uk-UA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33397_html_228c3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1"/>
            <a:ext cx="4392488" cy="292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dinstvo_i_vzaimozavisimost_m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140968"/>
            <a:ext cx="4320480" cy="289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0506312_large_4437240_5.jpg"/>
          <p:cNvPicPr>
            <a:picLocks noChangeAspect="1"/>
          </p:cNvPicPr>
          <p:nvPr/>
        </p:nvPicPr>
        <p:blipFill>
          <a:blip r:embed="rId5" cstate="print"/>
          <a:srcRect l="1657" t="2564" r="3898"/>
          <a:stretch>
            <a:fillRect/>
          </a:stretch>
        </p:blipFill>
        <p:spPr>
          <a:xfrm>
            <a:off x="4644008" y="3140968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vana_kupala_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7" y="476672"/>
            <a:ext cx="432769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the spirit of unbreakable people.</a:t>
            </a:r>
            <a:endParaRPr lang="uk-UA" sz="3600" b="1" dirty="0">
              <a:ln w="12700">
                <a:solidFill>
                  <a:schemeClr val="bg2">
                    <a:lumMod val="10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HoBaS4bD_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38292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45669_(www.GdeFon.com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971">
            <a:off x="4138028" y="1384176"/>
            <a:ext cx="4104456" cy="256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6729_v7p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70213">
            <a:off x="4243672" y="3428950"/>
            <a:ext cx="4263715" cy="308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4301383_large_4437240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157192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Ukraine for unique landscapes: the endless steppes, which give the spirit of freedom, for all that surrounds me!</a:t>
            </a:r>
            <a:endParaRPr lang="uk-UA" sz="32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_1394033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5182328" cy="355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unset-over-a-field-of-wh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20688"/>
            <a:ext cx="450912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280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Why I love Ukraine?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 love Ukraine?</dc:title>
  <dc:creator>home</dc:creator>
  <cp:lastModifiedBy>home</cp:lastModifiedBy>
  <cp:revision>19</cp:revision>
  <dcterms:created xsi:type="dcterms:W3CDTF">2015-02-08T11:52:17Z</dcterms:created>
  <dcterms:modified xsi:type="dcterms:W3CDTF">2015-02-10T19:10:02Z</dcterms:modified>
</cp:coreProperties>
</file>