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58" r:id="rId11"/>
    <p:sldId id="277" r:id="rId12"/>
    <p:sldId id="289" r:id="rId13"/>
    <p:sldId id="268" r:id="rId14"/>
    <p:sldId id="276" r:id="rId15"/>
    <p:sldId id="278" r:id="rId16"/>
    <p:sldId id="259" r:id="rId17"/>
    <p:sldId id="290" r:id="rId18"/>
    <p:sldId id="279" r:id="rId19"/>
    <p:sldId id="280" r:id="rId20"/>
    <p:sldId id="281" r:id="rId21"/>
    <p:sldId id="282" r:id="rId22"/>
    <p:sldId id="283" r:id="rId23"/>
    <p:sldId id="261" r:id="rId24"/>
    <p:sldId id="260" r:id="rId25"/>
    <p:sldId id="262" r:id="rId26"/>
    <p:sldId id="263" r:id="rId27"/>
    <p:sldId id="285" r:id="rId28"/>
    <p:sldId id="291" r:id="rId29"/>
    <p:sldId id="264" r:id="rId30"/>
    <p:sldId id="265" r:id="rId31"/>
    <p:sldId id="287" r:id="rId32"/>
    <p:sldId id="286" r:id="rId33"/>
    <p:sldId id="292" r:id="rId34"/>
    <p:sldId id="288" r:id="rId35"/>
    <p:sldId id="266" r:id="rId36"/>
    <p:sldId id="293" r:id="rId37"/>
    <p:sldId id="26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140200"/>
            <a:ext cx="7315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62" name="Прямоугольник 61"/>
          <p:cNvSpPr/>
          <p:nvPr/>
        </p:nvSpPr>
        <p:spPr bwMode="hidden">
          <a:xfrm>
            <a:off x="0" y="1905001"/>
            <a:ext cx="9144000" cy="214825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>
              <a:lnSpc>
                <a:spcPct val="90000"/>
              </a:lnSpc>
            </a:pPr>
            <a:endParaRPr lang="ru-RU" sz="3200" noProof="0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905002"/>
            <a:ext cx="7315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1000" y="482600"/>
            <a:ext cx="495300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076303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A74-047A-48EE-A2AE-3EF8F07A6AB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39C3-CCAE-41E3-8360-158D5E3E1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31994" y="482599"/>
            <a:ext cx="1383347" cy="579120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82599"/>
            <a:ext cx="6781800" cy="5791201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A74-047A-48EE-A2AE-3EF8F07A6AB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39C3-CCAE-41E3-8360-158D5E3E1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803401"/>
            <a:ext cx="7772400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A74-047A-48EE-A2AE-3EF8F07A6AB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39C3-CCAE-41E3-8360-158D5E3E1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внобедренный треугольник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1"/>
            <a:ext cx="731520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3632200"/>
            <a:ext cx="731520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A74-047A-48EE-A2AE-3EF8F07A6AB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39C3-CCAE-41E3-8360-158D5E3E1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034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803401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A74-047A-48EE-A2AE-3EF8F07A6AB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39C3-CCAE-41E3-8360-158D5E3E1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2717800"/>
            <a:ext cx="37338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4400" y="1803400"/>
            <a:ext cx="3733800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717800"/>
            <a:ext cx="3733800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A74-047A-48EE-A2AE-3EF8F07A6AB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39C3-CCAE-41E3-8360-158D5E3E1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</p:spPr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A74-047A-48EE-A2AE-3EF8F07A6AB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E39C3-CCAE-41E3-8360-158D5E3E1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-1115"/>
            <a:ext cx="5715000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7400" y="482600"/>
            <a:ext cx="2971800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white">
          <a:xfrm>
            <a:off x="381000" y="482600"/>
            <a:ext cx="495300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67400" y="2108200"/>
            <a:ext cx="2971800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5"/>
          <p:cNvSpPr/>
          <p:nvPr/>
        </p:nvSpPr>
        <p:spPr>
          <a:xfrm>
            <a:off x="-1205" y="-1115"/>
            <a:ext cx="9145184" cy="6863692"/>
          </a:xfrm>
          <a:custGeom>
            <a:avLst/>
            <a:gdLst/>
            <a:ahLst/>
            <a:cxnLst/>
            <a:rect l="l" t="t" r="r" b="b"/>
            <a:pathLst>
              <a:path w="9145184" h="5147769">
                <a:moveTo>
                  <a:pt x="4573206" y="2611793"/>
                </a:moveTo>
                <a:lnTo>
                  <a:pt x="4673081" y="5144337"/>
                </a:lnTo>
                <a:lnTo>
                  <a:pt x="4473331" y="5144337"/>
                </a:lnTo>
                <a:close/>
                <a:moveTo>
                  <a:pt x="4571642" y="2577669"/>
                </a:moveTo>
                <a:lnTo>
                  <a:pt x="4568842" y="2582993"/>
                </a:lnTo>
                <a:lnTo>
                  <a:pt x="4572592" y="2595063"/>
                </a:lnTo>
                <a:lnTo>
                  <a:pt x="4576342" y="2582993"/>
                </a:lnTo>
                <a:lnTo>
                  <a:pt x="4573542" y="2577669"/>
                </a:lnTo>
                <a:lnTo>
                  <a:pt x="4576527" y="2582398"/>
                </a:lnTo>
                <a:lnTo>
                  <a:pt x="4577948" y="2577822"/>
                </a:lnTo>
                <a:lnTo>
                  <a:pt x="4576812" y="2582849"/>
                </a:lnTo>
                <a:lnTo>
                  <a:pt x="6195680" y="5147769"/>
                </a:lnTo>
                <a:lnTo>
                  <a:pt x="5925258" y="5147769"/>
                </a:lnTo>
                <a:lnTo>
                  <a:pt x="4576648" y="2583574"/>
                </a:lnTo>
                <a:lnTo>
                  <a:pt x="4573436" y="2597778"/>
                </a:lnTo>
                <a:lnTo>
                  <a:pt x="5365626" y="5147732"/>
                </a:lnTo>
                <a:lnTo>
                  <a:pt x="5148352" y="5147731"/>
                </a:lnTo>
                <a:lnTo>
                  <a:pt x="4572592" y="2601509"/>
                </a:lnTo>
                <a:lnTo>
                  <a:pt x="3996832" y="5147731"/>
                </a:lnTo>
                <a:lnTo>
                  <a:pt x="3779558" y="5147732"/>
                </a:lnTo>
                <a:lnTo>
                  <a:pt x="4571749" y="2597778"/>
                </a:lnTo>
                <a:lnTo>
                  <a:pt x="4568537" y="2583574"/>
                </a:lnTo>
                <a:lnTo>
                  <a:pt x="3219926" y="5147769"/>
                </a:lnTo>
                <a:lnTo>
                  <a:pt x="2949504" y="5147769"/>
                </a:lnTo>
                <a:lnTo>
                  <a:pt x="4568373" y="2582849"/>
                </a:lnTo>
                <a:lnTo>
                  <a:pt x="4567236" y="2577822"/>
                </a:lnTo>
                <a:lnTo>
                  <a:pt x="4568658" y="2582398"/>
                </a:lnTo>
                <a:close/>
                <a:moveTo>
                  <a:pt x="4575557" y="2575085"/>
                </a:moveTo>
                <a:lnTo>
                  <a:pt x="7359080" y="5147393"/>
                </a:lnTo>
                <a:lnTo>
                  <a:pt x="6952676" y="5147393"/>
                </a:lnTo>
                <a:close/>
                <a:moveTo>
                  <a:pt x="4569627" y="2575085"/>
                </a:moveTo>
                <a:lnTo>
                  <a:pt x="2192508" y="5147393"/>
                </a:lnTo>
                <a:lnTo>
                  <a:pt x="1786104" y="5147393"/>
                </a:lnTo>
                <a:close/>
                <a:moveTo>
                  <a:pt x="4575024" y="2574459"/>
                </a:moveTo>
                <a:lnTo>
                  <a:pt x="4578940" y="2575344"/>
                </a:lnTo>
                <a:lnTo>
                  <a:pt x="4578048" y="2574781"/>
                </a:lnTo>
                <a:lnTo>
                  <a:pt x="4579253" y="2575415"/>
                </a:lnTo>
                <a:lnTo>
                  <a:pt x="9145184" y="3607878"/>
                </a:lnTo>
                <a:lnTo>
                  <a:pt x="9145184" y="3994264"/>
                </a:lnTo>
                <a:lnTo>
                  <a:pt x="4580914" y="2576289"/>
                </a:lnTo>
                <a:lnTo>
                  <a:pt x="9144554" y="4976484"/>
                </a:lnTo>
                <a:lnTo>
                  <a:pt x="9144554" y="5147483"/>
                </a:lnTo>
                <a:lnTo>
                  <a:pt x="8654212" y="5147483"/>
                </a:lnTo>
                <a:lnTo>
                  <a:pt x="4579973" y="2575996"/>
                </a:lnTo>
                <a:close/>
                <a:moveTo>
                  <a:pt x="4570160" y="2574459"/>
                </a:moveTo>
                <a:lnTo>
                  <a:pt x="4565211" y="2575996"/>
                </a:lnTo>
                <a:lnTo>
                  <a:pt x="490972" y="5147483"/>
                </a:lnTo>
                <a:lnTo>
                  <a:pt x="629" y="5147483"/>
                </a:lnTo>
                <a:lnTo>
                  <a:pt x="630" y="4976484"/>
                </a:lnTo>
                <a:lnTo>
                  <a:pt x="4564270" y="2576289"/>
                </a:lnTo>
                <a:lnTo>
                  <a:pt x="0" y="3994264"/>
                </a:lnTo>
                <a:lnTo>
                  <a:pt x="0" y="3607878"/>
                </a:lnTo>
                <a:lnTo>
                  <a:pt x="4565931" y="2575415"/>
                </a:lnTo>
                <a:lnTo>
                  <a:pt x="4567137" y="2574781"/>
                </a:lnTo>
                <a:lnTo>
                  <a:pt x="4566244" y="2575344"/>
                </a:lnTo>
                <a:close/>
                <a:moveTo>
                  <a:pt x="630" y="286"/>
                </a:moveTo>
                <a:lnTo>
                  <a:pt x="490972" y="286"/>
                </a:lnTo>
                <a:lnTo>
                  <a:pt x="4565212" y="2571773"/>
                </a:lnTo>
                <a:lnTo>
                  <a:pt x="4567326" y="2572430"/>
                </a:lnTo>
                <a:lnTo>
                  <a:pt x="4569443" y="2572513"/>
                </a:lnTo>
                <a:lnTo>
                  <a:pt x="1786104" y="376"/>
                </a:lnTo>
                <a:lnTo>
                  <a:pt x="2192508" y="376"/>
                </a:lnTo>
                <a:lnTo>
                  <a:pt x="4569471" y="2572514"/>
                </a:lnTo>
                <a:lnTo>
                  <a:pt x="4571301" y="2572587"/>
                </a:lnTo>
                <a:lnTo>
                  <a:pt x="4569599" y="2572654"/>
                </a:lnTo>
                <a:lnTo>
                  <a:pt x="4569627" y="2572684"/>
                </a:lnTo>
                <a:lnTo>
                  <a:pt x="4569595" y="2572654"/>
                </a:lnTo>
                <a:lnTo>
                  <a:pt x="4568222" y="2572708"/>
                </a:lnTo>
                <a:lnTo>
                  <a:pt x="4570160" y="2573310"/>
                </a:lnTo>
                <a:lnTo>
                  <a:pt x="4567604" y="2572732"/>
                </a:lnTo>
                <a:lnTo>
                  <a:pt x="4566783" y="2572765"/>
                </a:lnTo>
                <a:lnTo>
                  <a:pt x="4567137" y="2572988"/>
                </a:lnTo>
                <a:lnTo>
                  <a:pt x="4566717" y="2572767"/>
                </a:lnTo>
                <a:lnTo>
                  <a:pt x="1205" y="2752816"/>
                </a:lnTo>
                <a:lnTo>
                  <a:pt x="1205" y="2392358"/>
                </a:lnTo>
                <a:lnTo>
                  <a:pt x="4565974" y="2572377"/>
                </a:lnTo>
                <a:lnTo>
                  <a:pt x="4565931" y="2572354"/>
                </a:lnTo>
                <a:lnTo>
                  <a:pt x="0" y="1539891"/>
                </a:lnTo>
                <a:lnTo>
                  <a:pt x="0" y="1153505"/>
                </a:lnTo>
                <a:lnTo>
                  <a:pt x="4564271" y="2571481"/>
                </a:lnTo>
                <a:lnTo>
                  <a:pt x="630" y="171286"/>
                </a:lnTo>
                <a:close/>
                <a:moveTo>
                  <a:pt x="9144554" y="286"/>
                </a:moveTo>
                <a:lnTo>
                  <a:pt x="9144554" y="171286"/>
                </a:lnTo>
                <a:lnTo>
                  <a:pt x="4580915" y="2571480"/>
                </a:lnTo>
                <a:lnTo>
                  <a:pt x="9145184" y="1153505"/>
                </a:lnTo>
                <a:lnTo>
                  <a:pt x="9145184" y="1539891"/>
                </a:lnTo>
                <a:lnTo>
                  <a:pt x="4579254" y="2572354"/>
                </a:lnTo>
                <a:lnTo>
                  <a:pt x="4579211" y="2572377"/>
                </a:lnTo>
                <a:lnTo>
                  <a:pt x="9143978" y="2392358"/>
                </a:lnTo>
                <a:lnTo>
                  <a:pt x="9143979" y="2752816"/>
                </a:lnTo>
                <a:lnTo>
                  <a:pt x="4578467" y="2572767"/>
                </a:lnTo>
                <a:lnTo>
                  <a:pt x="4578048" y="2572988"/>
                </a:lnTo>
                <a:lnTo>
                  <a:pt x="4578402" y="2572765"/>
                </a:lnTo>
                <a:lnTo>
                  <a:pt x="4577580" y="2572732"/>
                </a:lnTo>
                <a:lnTo>
                  <a:pt x="4575024" y="2573310"/>
                </a:lnTo>
                <a:lnTo>
                  <a:pt x="4576963" y="2572708"/>
                </a:lnTo>
                <a:lnTo>
                  <a:pt x="4575590" y="2572654"/>
                </a:lnTo>
                <a:lnTo>
                  <a:pt x="4575557" y="2572684"/>
                </a:lnTo>
                <a:lnTo>
                  <a:pt x="4575585" y="2572654"/>
                </a:lnTo>
                <a:lnTo>
                  <a:pt x="4573884" y="2572587"/>
                </a:lnTo>
                <a:lnTo>
                  <a:pt x="4575714" y="2572515"/>
                </a:lnTo>
                <a:lnTo>
                  <a:pt x="6952676" y="376"/>
                </a:lnTo>
                <a:lnTo>
                  <a:pt x="7359080" y="376"/>
                </a:lnTo>
                <a:lnTo>
                  <a:pt x="4575742" y="2572513"/>
                </a:lnTo>
                <a:lnTo>
                  <a:pt x="4577858" y="2572430"/>
                </a:lnTo>
                <a:lnTo>
                  <a:pt x="4579973" y="2571773"/>
                </a:lnTo>
                <a:lnTo>
                  <a:pt x="8654212" y="286"/>
                </a:lnTo>
                <a:close/>
                <a:moveTo>
                  <a:pt x="3219926" y="0"/>
                </a:moveTo>
                <a:lnTo>
                  <a:pt x="4568537" y="2564195"/>
                </a:lnTo>
                <a:lnTo>
                  <a:pt x="4571749" y="2549991"/>
                </a:lnTo>
                <a:lnTo>
                  <a:pt x="3779558" y="38"/>
                </a:lnTo>
                <a:lnTo>
                  <a:pt x="3996832" y="38"/>
                </a:lnTo>
                <a:lnTo>
                  <a:pt x="4572260" y="2544793"/>
                </a:lnTo>
                <a:lnTo>
                  <a:pt x="4471935" y="837"/>
                </a:lnTo>
                <a:lnTo>
                  <a:pt x="4674477" y="837"/>
                </a:lnTo>
                <a:lnTo>
                  <a:pt x="4574412" y="2538215"/>
                </a:lnTo>
                <a:lnTo>
                  <a:pt x="5148352" y="38"/>
                </a:lnTo>
                <a:lnTo>
                  <a:pt x="5365626" y="38"/>
                </a:lnTo>
                <a:lnTo>
                  <a:pt x="4574021" y="2548106"/>
                </a:lnTo>
                <a:lnTo>
                  <a:pt x="4573871" y="2551916"/>
                </a:lnTo>
                <a:lnTo>
                  <a:pt x="4576648" y="2564195"/>
                </a:lnTo>
                <a:lnTo>
                  <a:pt x="5925258" y="0"/>
                </a:lnTo>
                <a:lnTo>
                  <a:pt x="6195680" y="0"/>
                </a:lnTo>
                <a:lnTo>
                  <a:pt x="4576812" y="2564920"/>
                </a:lnTo>
                <a:lnTo>
                  <a:pt x="4577948" y="2569947"/>
                </a:lnTo>
                <a:lnTo>
                  <a:pt x="4576527" y="2565371"/>
                </a:lnTo>
                <a:lnTo>
                  <a:pt x="4573542" y="2570100"/>
                </a:lnTo>
                <a:lnTo>
                  <a:pt x="4576342" y="2564777"/>
                </a:lnTo>
                <a:lnTo>
                  <a:pt x="4573699" y="2556271"/>
                </a:lnTo>
                <a:lnTo>
                  <a:pt x="4573206" y="2568777"/>
                </a:lnTo>
                <a:lnTo>
                  <a:pt x="4572575" y="2552763"/>
                </a:lnTo>
                <a:lnTo>
                  <a:pt x="4568842" y="2564777"/>
                </a:lnTo>
                <a:lnTo>
                  <a:pt x="4571642" y="2570100"/>
                </a:lnTo>
                <a:lnTo>
                  <a:pt x="4568658" y="2565371"/>
                </a:lnTo>
                <a:lnTo>
                  <a:pt x="4567236" y="2569947"/>
                </a:lnTo>
                <a:lnTo>
                  <a:pt x="4568373" y="2564920"/>
                </a:lnTo>
                <a:lnTo>
                  <a:pt x="2949504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1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-1115"/>
            <a:ext cx="457138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1905000"/>
            <a:ext cx="3886200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1001" y="482601"/>
            <a:ext cx="3809386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00" y="3733800"/>
            <a:ext cx="3886200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72400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03401"/>
            <a:ext cx="77724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553200" y="6375400"/>
            <a:ext cx="10668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993DA74-047A-48EE-A2AE-3EF8F07A6ABF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5801" y="6375400"/>
            <a:ext cx="556260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833360" y="6375400"/>
            <a:ext cx="62484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26E39C3-CCAE-41E3-8360-158D5E3E16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tx2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3;&#1091;&#1076;&#1086;&#1078;&#1085;&#1103;\&#1074;&#1110;&#1076;&#1077;&#1086;%201%20%5bHigh%20quality%20and%20size%5d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3;&#1091;&#1076;&#1086;&#1078;&#1085;&#1103;\&#1074;&#1110;&#1076;&#1077;&#1086;%202%20%5bHigh%20quality%20and%20size%5d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3;&#1091;&#1076;&#1086;&#1078;&#1085;&#1103;\&#1074;&#1110;&#1076;&#1077;&#1086;%203%20%5bHigh%20quality%20and%20size%5d.wmv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3;&#1091;&#1076;&#1086;&#1078;&#1085;&#1103;\&#1074;&#1099;&#1076;&#1077;&#1086;%204%20%5bHigh%20quality%20and%20size%5d.wmv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93;&#1091;&#1076;&#1086;&#1078;&#1085;&#1103;\&#1074;&#1110;&#1076;&#1077;&#1086;%205%20%5bHigh%20quality%20and%20size%5d.wmv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2162671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Шкідливий вплив </a:t>
            </a:r>
            <a:r>
              <a:rPr lang="uk-UA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тютюнопаління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1"/>
            <a:ext cx="9144000" cy="1728191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вдиханням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тліючих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рослинних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Тютюновий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канцерогенні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нікотин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чадний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газ,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аміак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синильну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кислоту,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ціанистий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ацетон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спричиняють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злоякісних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пухлин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" name="Рисунок 5" descr="sigaret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5898460" cy="4630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000892" y="4500570"/>
            <a:ext cx="1857388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Доза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нікотину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60мг-сметрельна, в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одній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сигареті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в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середньому</a:t>
            </a:r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0,5 мг.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04864"/>
            <a:ext cx="7772400" cy="4840700"/>
          </a:xfrm>
        </p:spPr>
        <p:txBody>
          <a:bodyPr>
            <a:normAutofit fontScale="55000" lnSpcReduction="20000"/>
          </a:bodyPr>
          <a:lstStyle/>
          <a:p>
            <a:pPr marL="273050" indent="269875">
              <a:buNone/>
            </a:pPr>
            <a:r>
              <a:rPr lang="uk-UA" sz="3600" b="1" dirty="0" smtClean="0">
                <a:latin typeface="Calibri" pitchFamily="34" charset="0"/>
                <a:cs typeface="Arial" charset="0"/>
              </a:rPr>
              <a:t>До отруйних  речовин в тютюні, перш за все, відносять:</a:t>
            </a:r>
          </a:p>
          <a:p>
            <a:r>
              <a:rPr lang="uk-UA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Нікотин </a:t>
            </a:r>
            <a:r>
              <a:rPr lang="uk-UA" dirty="0" smtClean="0">
                <a:latin typeface="Calibri" pitchFamily="34" charset="0"/>
                <a:cs typeface="Arial" charset="0"/>
              </a:rPr>
              <a:t>— міститься в листі тютюну. Потрапляючи в організм людини з тютюновим димом, нікотин діє як потужний швидкодіючий наркотик, викликаючи сильну залежність від </a:t>
            </a:r>
            <a:r>
              <a:rPr lang="uk-UA" dirty="0" smtClean="0">
                <a:latin typeface="Calibri" pitchFamily="34" charset="0"/>
                <a:cs typeface="Arial" charset="0"/>
              </a:rPr>
              <a:t>куріння;</a:t>
            </a:r>
            <a:endParaRPr lang="uk-UA" dirty="0" smtClean="0">
              <a:latin typeface="Calibri" pitchFamily="34" charset="0"/>
              <a:cs typeface="Arial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Чадний газ </a:t>
            </a:r>
            <a:r>
              <a:rPr lang="uk-UA" dirty="0" smtClean="0">
                <a:latin typeface="Calibri" pitchFamily="34" charset="0"/>
                <a:cs typeface="Arial" charset="0"/>
              </a:rPr>
              <a:t>— оксид вуглецю. Викликає головний біль, в окремих випадках </a:t>
            </a:r>
            <a:r>
              <a:rPr lang="uk-UA" dirty="0" smtClean="0">
                <a:latin typeface="Calibri" pitchFamily="34" charset="0"/>
                <a:cs typeface="Arial" charset="0"/>
              </a:rPr>
              <a:t>смерть;</a:t>
            </a:r>
            <a:endParaRPr lang="uk-UA" dirty="0" smtClean="0">
              <a:latin typeface="Calibri" pitchFamily="34" charset="0"/>
              <a:cs typeface="Arial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Ацетон</a:t>
            </a:r>
            <a:r>
              <a:rPr lang="uk-UA" dirty="0" smtClean="0">
                <a:latin typeface="Calibri" pitchFamily="34" charset="0"/>
                <a:cs typeface="Arial" charset="0"/>
              </a:rPr>
              <a:t> (їм зазвичай змивають лак для нігтів</a:t>
            </a:r>
            <a:r>
              <a:rPr lang="uk-UA" dirty="0" smtClean="0">
                <a:latin typeface="Calibri" pitchFamily="34" charset="0"/>
                <a:cs typeface="Arial" charset="0"/>
              </a:rPr>
              <a:t>);</a:t>
            </a:r>
            <a:endParaRPr lang="uk-UA" dirty="0" smtClean="0">
              <a:latin typeface="Calibri" pitchFamily="34" charset="0"/>
              <a:cs typeface="Arial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Амоній</a:t>
            </a:r>
            <a:r>
              <a:rPr lang="uk-UA" dirty="0" smtClean="0">
                <a:latin typeface="Calibri" pitchFamily="34" charset="0"/>
                <a:cs typeface="Arial" charset="0"/>
              </a:rPr>
              <a:t> (його застосовують для чищення одягу в хімчистці</a:t>
            </a:r>
            <a:r>
              <a:rPr lang="uk-UA" dirty="0" smtClean="0">
                <a:latin typeface="Calibri" pitchFamily="34" charset="0"/>
                <a:cs typeface="Arial" charset="0"/>
              </a:rPr>
              <a:t>);</a:t>
            </a:r>
            <a:endParaRPr lang="uk-UA" dirty="0" smtClean="0">
              <a:latin typeface="Calibri" pitchFamily="34" charset="0"/>
              <a:cs typeface="Arial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Кадмій</a:t>
            </a:r>
            <a:r>
              <a:rPr lang="uk-UA" dirty="0" smtClean="0">
                <a:latin typeface="Calibri" pitchFamily="34" charset="0"/>
                <a:cs typeface="Arial" charset="0"/>
              </a:rPr>
              <a:t> (найчастіше використовують в батареях, може з'явитися причиною пошкодження печінки, нирок і клітин мозку</a:t>
            </a:r>
            <a:r>
              <a:rPr lang="uk-UA" dirty="0" smtClean="0">
                <a:latin typeface="Calibri" pitchFamily="34" charset="0"/>
                <a:cs typeface="Arial" charset="0"/>
              </a:rPr>
              <a:t>).</a:t>
            </a:r>
            <a:endParaRPr lang="uk-UA" dirty="0" smtClean="0">
              <a:latin typeface="Calibri" pitchFamily="34" charset="0"/>
              <a:cs typeface="Arial" charset="0"/>
            </a:endParaRPr>
          </a:p>
          <a:p>
            <a:pPr>
              <a:buNone/>
            </a:pPr>
            <a:endParaRPr lang="uk-UA" dirty="0" smtClean="0">
              <a:latin typeface="Calibri" pitchFamily="34" charset="0"/>
              <a:cs typeface="Arial" charset="0"/>
            </a:endParaRPr>
          </a:p>
          <a:p>
            <a:pPr marL="273050" indent="269875">
              <a:buNone/>
            </a:pPr>
            <a:r>
              <a:rPr lang="uk-UA" sz="3600" b="1" dirty="0" smtClean="0">
                <a:latin typeface="Calibri" pitchFamily="34" charset="0"/>
                <a:cs typeface="Arial" charset="0"/>
              </a:rPr>
              <a:t>До </a:t>
            </a:r>
            <a:r>
              <a:rPr lang="uk-UA" sz="3600" b="1" dirty="0" smtClean="0">
                <a:latin typeface="Calibri" pitchFamily="34" charset="0"/>
                <a:cs typeface="Arial" charset="0"/>
              </a:rPr>
              <a:t>речовин , які можуть спровокувати рак, належать:</a:t>
            </a:r>
          </a:p>
          <a:p>
            <a:r>
              <a:rPr lang="uk-UA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Смола</a:t>
            </a:r>
            <a:r>
              <a:rPr lang="uk-UA" dirty="0" smtClean="0">
                <a:latin typeface="Calibri" pitchFamily="34" charset="0"/>
                <a:cs typeface="Arial" charset="0"/>
              </a:rPr>
              <a:t> — темна клейка речовина, яка осідає в </a:t>
            </a:r>
            <a:r>
              <a:rPr lang="uk-UA" dirty="0" smtClean="0">
                <a:latin typeface="Calibri" pitchFamily="34" charset="0"/>
                <a:cs typeface="Arial" charset="0"/>
              </a:rPr>
              <a:t>легенях;</a:t>
            </a:r>
            <a:endParaRPr lang="uk-UA" dirty="0" smtClean="0">
              <a:latin typeface="Calibri" pitchFamily="34" charset="0"/>
              <a:cs typeface="Arial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Бензин</a:t>
            </a:r>
            <a:r>
              <a:rPr lang="uk-UA" dirty="0" smtClean="0">
                <a:latin typeface="Calibri" pitchFamily="34" charset="0"/>
                <a:cs typeface="Arial" charset="0"/>
              </a:rPr>
              <a:t> (звичайно це паливо, яким заправляють автомобілі</a:t>
            </a:r>
            <a:r>
              <a:rPr lang="uk-UA" dirty="0" smtClean="0">
                <a:latin typeface="Calibri" pitchFamily="34" charset="0"/>
                <a:cs typeface="Arial" charset="0"/>
              </a:rPr>
              <a:t>);</a:t>
            </a:r>
            <a:endParaRPr lang="uk-UA" dirty="0" smtClean="0">
              <a:latin typeface="Calibri" pitchFamily="34" charset="0"/>
              <a:cs typeface="Arial" charset="0"/>
            </a:endParaRPr>
          </a:p>
          <a:p>
            <a:r>
              <a:rPr lang="uk-UA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Формальдегід </a:t>
            </a:r>
            <a:r>
              <a:rPr lang="uk-UA" dirty="0" smtClean="0">
                <a:latin typeface="Calibri" pitchFamily="34" charset="0"/>
                <a:cs typeface="Arial" charset="0"/>
              </a:rPr>
              <a:t>(використовують для бальзамування тіл небіжчиків</a:t>
            </a:r>
            <a:r>
              <a:rPr lang="uk-UA" dirty="0" smtClean="0">
                <a:latin typeface="Calibri" pitchFamily="34" charset="0"/>
                <a:cs typeface="Arial" charset="0"/>
              </a:rPr>
              <a:t>).</a:t>
            </a:r>
            <a:endParaRPr lang="uk-UA" dirty="0" smtClean="0">
              <a:latin typeface="Calibri" pitchFamily="34" charset="0"/>
              <a:cs typeface="Arial" charset="0"/>
            </a:endParaRPr>
          </a:p>
          <a:p>
            <a:endParaRPr lang="ru-RU" dirty="0"/>
          </a:p>
        </p:txBody>
      </p:sp>
      <p:pic>
        <p:nvPicPr>
          <p:cNvPr id="14338" name="Picture 2" descr="http://1.bp.blogspot.com/_rzv48kieeDQ/SvwBC_n7CNI/AAAAAAAAB_U/v3gnZeuknkA/s320/%25D1%2582%25D1%258E%25D1%2582%25D1%258E%25D0%25BD.gif"/>
          <p:cNvPicPr>
            <a:picLocks noChangeAspect="1" noChangeArrowheads="1"/>
          </p:cNvPicPr>
          <p:nvPr/>
        </p:nvPicPr>
        <p:blipFill>
          <a:blip r:embed="rId2" cstate="print"/>
          <a:srcRect t="34091"/>
          <a:stretch>
            <a:fillRect/>
          </a:stretch>
        </p:blipFill>
        <p:spPr bwMode="auto">
          <a:xfrm>
            <a:off x="6715140" y="285728"/>
            <a:ext cx="2095500" cy="1381121"/>
          </a:xfrm>
          <a:prstGeom prst="rect">
            <a:avLst/>
          </a:prstGeom>
          <a:noFill/>
        </p:spPr>
      </p:pic>
      <p:pic>
        <p:nvPicPr>
          <p:cNvPr id="14340" name="Picture 4" descr="http://image.zn.ua/media/images/300x200/Oct2012/48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2250261" cy="1500174"/>
          </a:xfrm>
          <a:prstGeom prst="rect">
            <a:avLst/>
          </a:prstGeom>
          <a:noFill/>
        </p:spPr>
      </p:pic>
      <p:pic>
        <p:nvPicPr>
          <p:cNvPr id="14342" name="Picture 6" descr="http://zik.ua/gallery/full/s/y/sygarky_kurinn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290"/>
            <a:ext cx="2653178" cy="17669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відео 1 [High quality and size]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1571612"/>
            <a:ext cx="51435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714356"/>
            <a:ext cx="5786478" cy="2677656"/>
          </a:xfrm>
          <a:prstGeom prst="rect">
            <a:avLst/>
          </a:prstGeom>
        </p:spPr>
        <p:style>
          <a:lnRef idx="2">
            <a:schemeClr val="dk1"/>
          </a:lnRef>
          <a:fillRef idx="1002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За </a:t>
            </a:r>
            <a:r>
              <a:rPr lang="ru-RU" sz="2400" dirty="0" err="1" smtClean="0"/>
              <a:t>даними</a:t>
            </a:r>
            <a:r>
              <a:rPr lang="ru-RU" sz="2400" dirty="0" smtClean="0"/>
              <a:t> ВООЗ в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1,1 млрд. людей,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цю</a:t>
            </a:r>
            <a:r>
              <a:rPr lang="ru-RU" sz="2400" dirty="0" smtClean="0"/>
              <a:t> </a:t>
            </a:r>
            <a:r>
              <a:rPr lang="ru-RU" sz="2400" dirty="0" err="1" smtClean="0"/>
              <a:t>шкідливу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звичку</a:t>
            </a:r>
            <a:r>
              <a:rPr lang="ru-RU" sz="2400" dirty="0" smtClean="0"/>
              <a:t>. </a:t>
            </a:r>
            <a:r>
              <a:rPr lang="ru-RU" sz="2400" dirty="0" err="1" smtClean="0"/>
              <a:t>Розвинені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76% тютюну </a:t>
            </a:r>
            <a:r>
              <a:rPr lang="ru-RU" sz="2400" dirty="0" err="1" smtClean="0"/>
              <a:t>експортують</a:t>
            </a:r>
            <a:r>
              <a:rPr lang="ru-RU" sz="2400" dirty="0" smtClean="0"/>
              <a:t>. При </a:t>
            </a:r>
            <a:r>
              <a:rPr lang="ru-RU" sz="2400" dirty="0" err="1" smtClean="0"/>
              <a:t>цьому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вирощують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</a:t>
            </a:r>
            <a:r>
              <a:rPr lang="ru-RU" sz="2400" dirty="0" err="1" smtClean="0"/>
              <a:t>дешевий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неякісний</a:t>
            </a:r>
            <a:r>
              <a:rPr lang="ru-RU" sz="2400" dirty="0" smtClean="0"/>
              <a:t> тютюн. </a:t>
            </a:r>
            <a:r>
              <a:rPr lang="ru-RU" sz="2400" dirty="0" err="1" smtClean="0"/>
              <a:t>Сигарети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тютюну </a:t>
            </a:r>
            <a:r>
              <a:rPr lang="ru-RU" sz="2400" dirty="0" err="1" smtClean="0"/>
              <a:t>завозять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 </a:t>
            </a:r>
            <a:r>
              <a:rPr lang="ru-RU" sz="2400" dirty="0" err="1" smtClean="0"/>
              <a:t>слаборозвинуті</a:t>
            </a:r>
            <a:r>
              <a:rPr lang="ru-RU" sz="2400" dirty="0" smtClean="0"/>
              <a:t> </a:t>
            </a:r>
            <a:r>
              <a:rPr lang="ru-RU" sz="2400" dirty="0" smtClean="0"/>
              <a:t>країни.</a:t>
            </a:r>
            <a:endParaRPr lang="ru-RU" sz="2400" dirty="0"/>
          </a:p>
        </p:txBody>
      </p:sp>
      <p:pic>
        <p:nvPicPr>
          <p:cNvPr id="1026" name="Picture 2" descr="http://www.loga.gov.ua/netcat_files/photo/8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7520">
            <a:off x="6322436" y="1545811"/>
            <a:ext cx="2095500" cy="1666875"/>
          </a:xfrm>
          <a:prstGeom prst="rect">
            <a:avLst/>
          </a:prstGeom>
          <a:noFill/>
        </p:spPr>
      </p:pic>
      <p:pic>
        <p:nvPicPr>
          <p:cNvPr id="1028" name="Picture 4" descr="http://www.metro.ua/public/site/metro-ua/get/368568/tobac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50476">
            <a:off x="1036361" y="3893889"/>
            <a:ext cx="2219325" cy="2219326"/>
          </a:xfrm>
          <a:prstGeom prst="rect">
            <a:avLst/>
          </a:prstGeom>
          <a:noFill/>
        </p:spPr>
      </p:pic>
      <p:pic>
        <p:nvPicPr>
          <p:cNvPr id="1030" name="Picture 6" descr="http://img2.sibnovosti.ru/pictures/0197/8947/sigarety_so_vkusom_mentola_i_prochimi_aromadobavkami_zapretyat_k_prodazhe_thumb_fed_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4819">
            <a:off x="4483198" y="3868150"/>
            <a:ext cx="3214710" cy="2524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Сигарета – це справжня  хімічна </a:t>
            </a:r>
            <a:r>
              <a:rPr lang="uk-UA" dirty="0" smtClean="0"/>
              <a:t>фабрика, </a:t>
            </a:r>
            <a:r>
              <a:rPr lang="uk-UA" dirty="0" smtClean="0"/>
              <a:t>де відбувається суха перегонка тютюну за температури 700 – 800 ° С. Внаслідок   цього утворюється понад 4000  хімічних сполук,         серед них кілька сотень </a:t>
            </a:r>
            <a:r>
              <a:rPr lang="uk-UA" dirty="0" err="1" smtClean="0"/>
              <a:t>отрут</a:t>
            </a:r>
            <a:r>
              <a:rPr lang="uk-UA" dirty="0" smtClean="0"/>
              <a:t>, а понад 30 сполук спричиняють рак. А чого варті радіоактивні речовини диму? Випалюєш пачку за день – одержуєш 500 </a:t>
            </a:r>
            <a:r>
              <a:rPr lang="uk-UA" dirty="0" smtClean="0"/>
              <a:t>( !) </a:t>
            </a:r>
            <a:r>
              <a:rPr lang="uk-UA" dirty="0" smtClean="0"/>
              <a:t>рентген  опромінення за рік.  Найзгубніше діють на організм: нікотин, </a:t>
            </a:r>
            <a:r>
              <a:rPr lang="uk-UA" dirty="0" err="1" smtClean="0"/>
              <a:t>бензпірен</a:t>
            </a:r>
            <a:r>
              <a:rPr lang="uk-UA" dirty="0" smtClean="0"/>
              <a:t>, синильна кислота, тютюновий дьоготь. В момент затягування температура на кінчику сигарети  досягає 600 – 800 ° </a:t>
            </a:r>
            <a:r>
              <a:rPr lang="uk-UA" dirty="0" smtClean="0"/>
              <a:t>С.</a:t>
            </a:r>
            <a:endParaRPr lang="ru-RU" dirty="0"/>
          </a:p>
        </p:txBody>
      </p:sp>
      <p:pic>
        <p:nvPicPr>
          <p:cNvPr id="44034" name="Picture 2" descr="http://svit24.net/images/stories/articles/2013/Zdorovie/07-2013/03/1347257214_siga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6"/>
            <a:ext cx="2500330" cy="1666887"/>
          </a:xfrm>
          <a:prstGeom prst="rect">
            <a:avLst/>
          </a:prstGeom>
          <a:noFill/>
        </p:spPr>
      </p:pic>
      <p:pic>
        <p:nvPicPr>
          <p:cNvPr id="44038" name="Picture 6" descr="http://www.bromleyhealthcare.org.uk/__images/news/cigarette-image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42" y="-214338"/>
            <a:ext cx="2928958" cy="21044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otolenta.net/wp-content/uploads/2008/12/dsc_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083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00042"/>
            <a:ext cx="4572000" cy="3877985"/>
          </a:xfrm>
          <a:prstGeom prst="rect">
            <a:avLst/>
          </a:prstGeom>
        </p:spPr>
        <p:txBody>
          <a:bodyPr>
            <a:spAutoFit/>
            <a:scene3d>
              <a:camera prst="perspectiveLef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Нікотин - це сильна  отрута.  Смертельна  доза для людини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</a:t>
            </a:r>
            <a:r>
              <a:rPr lang="uk-UA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мл  </a:t>
            </a:r>
            <a:r>
              <a:rPr lang="uk-UA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1 </a:t>
            </a:r>
            <a:r>
              <a:rPr lang="uk-UA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кг </a:t>
            </a:r>
            <a:r>
              <a:rPr lang="uk-UA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маси тіла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людини,   для підлітка    </a:t>
            </a:r>
            <a:r>
              <a:rPr lang="uk-UA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50-70 </a:t>
            </a:r>
            <a:r>
              <a:rPr lang="uk-UA" sz="2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uk-UA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Смерть може настати,  якщо підліток випалить півпачки  сигарети. Дослідженням  встановлено, що  під час  паління  20% шкідливих  речовин, які є  в  тютюновому  диму,  згорає, 25% -    затримується у легенях,  5% - залишається у підпалку і 5% - забруднює  навколишнє  середовище. </a:t>
            </a:r>
            <a:b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9786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79046"/>
            <a:ext cx="2880320" cy="231830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4932040" cy="381642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Тютюн </a:t>
            </a:r>
            <a:r>
              <a:rPr lang="ru-RU" dirty="0"/>
              <a:t>– </a:t>
            </a:r>
            <a:r>
              <a:rPr lang="ru-RU" dirty="0" err="1"/>
              <a:t>найголовніший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найглобальніший</a:t>
            </a:r>
            <a:r>
              <a:rPr lang="ru-RU" dirty="0"/>
              <a:t> </a:t>
            </a:r>
            <a:r>
              <a:rPr lang="ru-RU" dirty="0" err="1"/>
              <a:t>вбивця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кожних</a:t>
            </a:r>
            <a:r>
              <a:rPr lang="ru-RU" dirty="0"/>
              <a:t> 8 секунд на </a:t>
            </a:r>
            <a:r>
              <a:rPr lang="ru-RU" dirty="0" err="1"/>
              <a:t>земній</a:t>
            </a:r>
            <a:r>
              <a:rPr lang="ru-RU" dirty="0"/>
              <a:t> </a:t>
            </a:r>
            <a:r>
              <a:rPr lang="ru-RU" dirty="0" err="1"/>
              <a:t>кулі</a:t>
            </a:r>
            <a:r>
              <a:rPr lang="ru-RU" dirty="0"/>
              <a:t> </a:t>
            </a:r>
            <a:r>
              <a:rPr lang="ru-RU" dirty="0" err="1"/>
              <a:t>помирає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причини</a:t>
            </a:r>
            <a:r>
              <a:rPr lang="ru-RU" u="sng" dirty="0"/>
              <a:t>. </a:t>
            </a:r>
            <a:r>
              <a:rPr lang="ru-RU" u="sng" dirty="0" err="1"/>
              <a:t>Якщо</a:t>
            </a:r>
            <a:r>
              <a:rPr lang="ru-RU" u="sng" dirty="0"/>
              <a:t> </a:t>
            </a:r>
            <a:r>
              <a:rPr lang="ru-RU" u="sng" dirty="0" err="1"/>
              <a:t>відношення</a:t>
            </a:r>
            <a:r>
              <a:rPr lang="ru-RU" u="sng" dirty="0"/>
              <a:t> до </a:t>
            </a:r>
            <a:r>
              <a:rPr lang="ru-RU" u="sng" dirty="0" err="1"/>
              <a:t>тютюнопаління</a:t>
            </a:r>
            <a:r>
              <a:rPr lang="ru-RU" u="sng" dirty="0"/>
              <a:t> не </a:t>
            </a:r>
            <a:r>
              <a:rPr lang="ru-RU" u="sng" dirty="0" err="1"/>
              <a:t>зміниться</a:t>
            </a:r>
            <a:r>
              <a:rPr lang="ru-RU" u="sng" dirty="0"/>
              <a:t>, то за прогнозами </a:t>
            </a:r>
            <a:r>
              <a:rPr lang="ru-RU" u="sng" dirty="0" err="1"/>
              <a:t>експертів</a:t>
            </a:r>
            <a:r>
              <a:rPr lang="ru-RU" u="sng" dirty="0"/>
              <a:t> у 2030 </a:t>
            </a:r>
            <a:r>
              <a:rPr lang="ru-RU" u="sng" dirty="0" err="1"/>
              <a:t>році</a:t>
            </a:r>
            <a:r>
              <a:rPr lang="ru-RU" u="sng" dirty="0"/>
              <a:t> </a:t>
            </a:r>
            <a:r>
              <a:rPr lang="ru-RU" u="sng" dirty="0" err="1"/>
              <a:t>з</a:t>
            </a:r>
            <a:r>
              <a:rPr lang="ru-RU" u="sng" dirty="0"/>
              <a:t> </a:t>
            </a:r>
            <a:r>
              <a:rPr lang="ru-RU" u="sng" dirty="0" err="1"/>
              <a:t>цієї</a:t>
            </a:r>
            <a:r>
              <a:rPr lang="ru-RU" u="sng" dirty="0"/>
              <a:t> причини буде </a:t>
            </a:r>
            <a:r>
              <a:rPr lang="ru-RU" u="sng" dirty="0" err="1"/>
              <a:t>помирати</a:t>
            </a:r>
            <a:r>
              <a:rPr lang="ru-RU" u="sng" dirty="0"/>
              <a:t> </a:t>
            </a:r>
            <a:r>
              <a:rPr lang="ru-RU" u="sng" dirty="0" err="1"/>
              <a:t>понад</a:t>
            </a:r>
            <a:r>
              <a:rPr lang="ru-RU" u="sng" dirty="0"/>
              <a:t> </a:t>
            </a:r>
            <a:r>
              <a:rPr lang="ru-RU" sz="3000" b="1" u="sng" dirty="0" smtClean="0"/>
              <a:t>10млн</a:t>
            </a:r>
            <a:r>
              <a:rPr lang="ru-RU" u="sng" dirty="0" smtClean="0"/>
              <a:t> </a:t>
            </a:r>
            <a:r>
              <a:rPr lang="ru-RU" u="sng" dirty="0" err="1" smtClean="0"/>
              <a:t>чоловік</a:t>
            </a:r>
            <a:r>
              <a:rPr lang="ru-RU" u="sng" dirty="0" smtClean="0"/>
              <a:t>!!!</a:t>
            </a:r>
            <a:endParaRPr lang="ru-RU" u="sng" dirty="0"/>
          </a:p>
        </p:txBody>
      </p:sp>
      <p:pic>
        <p:nvPicPr>
          <p:cNvPr id="4" name="Рисунок 3" descr="201104142105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48673">
            <a:off x="5849612" y="4169901"/>
            <a:ext cx="3096344" cy="2171700"/>
          </a:xfrm>
          <a:prstGeom prst="rect">
            <a:avLst/>
          </a:prstGeom>
        </p:spPr>
      </p:pic>
      <p:pic>
        <p:nvPicPr>
          <p:cNvPr id="5" name="Рисунок 4" descr="k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31734">
            <a:off x="5516245" y="2170280"/>
            <a:ext cx="2892219" cy="2169164"/>
          </a:xfrm>
          <a:prstGeom prst="rect">
            <a:avLst/>
          </a:prstGeom>
        </p:spPr>
      </p:pic>
      <p:pic>
        <p:nvPicPr>
          <p:cNvPr id="6" name="Рисунок 5" descr="clip_image015.png"/>
          <p:cNvPicPr>
            <a:picLocks noChangeAspect="1"/>
          </p:cNvPicPr>
          <p:nvPr/>
        </p:nvPicPr>
        <p:blipFill>
          <a:blip r:embed="rId5" cstate="print"/>
          <a:srcRect l="1178" t="9651" r="4618" b="5099"/>
          <a:stretch>
            <a:fillRect/>
          </a:stretch>
        </p:blipFill>
        <p:spPr>
          <a:xfrm rot="606394">
            <a:off x="5871944" y="503052"/>
            <a:ext cx="2934666" cy="1944216"/>
          </a:xfrm>
          <a:prstGeom prst="rect">
            <a:avLst/>
          </a:prstGeom>
        </p:spPr>
      </p:pic>
      <p:pic>
        <p:nvPicPr>
          <p:cNvPr id="7" name="Рисунок 6" descr="studiu_afla_tari_mai_fuma_aproape_deloc_urmatorii_ani_189163_13271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31397">
            <a:off x="2914169" y="4383237"/>
            <a:ext cx="2863533" cy="229082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відео 2 [High quality and size]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1928802"/>
            <a:ext cx="51435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Вплив тютюну на організм людини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387600"/>
            <a:ext cx="7772400" cy="447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/>
              <a:t>При вдиханні нікотин потрапляє в легені, де він швидко проникає у кров та досягає мозку і серця людини</a:t>
            </a:r>
            <a:r>
              <a:rPr lang="uk-UA" dirty="0" smtClean="0"/>
              <a:t> </a:t>
            </a:r>
          </a:p>
        </p:txBody>
      </p:sp>
      <p:pic>
        <p:nvPicPr>
          <p:cNvPr id="20482" name="Picture 2" descr="http://cikave.org.ua/wp-content/uploads/2011/12/Impu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717032"/>
            <a:ext cx="2617084" cy="2247156"/>
          </a:xfrm>
          <a:prstGeom prst="rect">
            <a:avLst/>
          </a:prstGeom>
          <a:noFill/>
        </p:spPr>
      </p:pic>
      <p:pic>
        <p:nvPicPr>
          <p:cNvPr id="20484" name="Picture 4" descr="http://www.vitaminius.ru/vitaminy/vitaminy-dlja-serdca-i-sosud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1872643" cy="2742084"/>
          </a:xfrm>
          <a:prstGeom prst="rect">
            <a:avLst/>
          </a:prstGeom>
          <a:noFill/>
        </p:spPr>
      </p:pic>
      <p:pic>
        <p:nvPicPr>
          <p:cNvPr id="20486" name="Picture 6" descr="http://www.zdorovieinfo.ru/upload/images/slides/490x330_853915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941168"/>
            <a:ext cx="2592288" cy="17458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7772400" cy="44704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Миттєві  негативні наслідки: </a:t>
            </a:r>
            <a:r>
              <a:rPr lang="uk-UA" dirty="0" smtClean="0"/>
              <a:t>прискорення серцевих скорочень, підвищення кров'яного тиску, подразнення тканин гортані, очей, потрапляння чадного газу в кров.</a:t>
            </a:r>
            <a:br>
              <a:rPr lang="uk-UA" dirty="0" smtClean="0"/>
            </a:br>
            <a:endParaRPr lang="uk-UA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Тривалі </a:t>
            </a:r>
            <a:r>
              <a:rPr lang="uk-UA" b="1" dirty="0" smtClean="0">
                <a:solidFill>
                  <a:srgbClr val="FF0000"/>
                </a:solidFill>
              </a:rPr>
              <a:t>негативні наслідки: </a:t>
            </a:r>
            <a:r>
              <a:rPr lang="uk-UA" dirty="0" smtClean="0"/>
              <a:t>рак легенів, </a:t>
            </a:r>
            <a:r>
              <a:rPr lang="uk-UA" dirty="0" smtClean="0"/>
              <a:t>шлунка, </a:t>
            </a:r>
            <a:r>
              <a:rPr lang="uk-UA" dirty="0" smtClean="0"/>
              <a:t>підшлункової залози, жовчного міхура, захворювання серця,  виразка </a:t>
            </a:r>
            <a:r>
              <a:rPr lang="uk-UA" dirty="0" smtClean="0"/>
              <a:t>шлунку,  </a:t>
            </a:r>
            <a:r>
              <a:rPr lang="uk-UA" dirty="0" smtClean="0"/>
              <a:t>хронічний бронхіт, погіршується зір, знижується гострота </a:t>
            </a:r>
            <a:r>
              <a:rPr lang="uk-UA" dirty="0" smtClean="0"/>
              <a:t>слуху.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Тютюнопаління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268760"/>
            <a:ext cx="5349280" cy="5328592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Тютюнопаління</a:t>
            </a:r>
            <a:r>
              <a:rPr lang="ru-RU" dirty="0"/>
              <a:t> - </a:t>
            </a:r>
            <a:r>
              <a:rPr lang="ru-RU" dirty="0" err="1"/>
              <a:t>одне</a:t>
            </a:r>
            <a:r>
              <a:rPr lang="ru-RU" dirty="0"/>
              <a:t>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токсикоманії</a:t>
            </a:r>
            <a:r>
              <a:rPr lang="ru-RU" dirty="0"/>
              <a:t>, </a:t>
            </a:r>
            <a:r>
              <a:rPr lang="ru-RU" dirty="0" err="1" smtClean="0"/>
              <a:t>найпоширеніша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шкідлива</a:t>
            </a:r>
            <a:r>
              <a:rPr lang="ru-RU" dirty="0"/>
              <a:t> </a:t>
            </a:r>
            <a:r>
              <a:rPr lang="ru-RU" dirty="0" err="1"/>
              <a:t>звичка</a:t>
            </a:r>
            <a:r>
              <a:rPr lang="ru-RU" dirty="0"/>
              <a:t>.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тютюну внесено в </a:t>
            </a:r>
            <a:r>
              <a:rPr lang="ru-RU" dirty="0" err="1"/>
              <a:t>Міжнародну</a:t>
            </a:r>
            <a:r>
              <a:rPr lang="ru-RU" dirty="0"/>
              <a:t> </a:t>
            </a:r>
            <a:r>
              <a:rPr lang="ru-RU" dirty="0" err="1"/>
              <a:t>класифікацію</a:t>
            </a:r>
            <a:r>
              <a:rPr lang="ru-RU" dirty="0"/>
              <a:t> хвороб. </a:t>
            </a:r>
            <a:r>
              <a:rPr lang="ru-RU" dirty="0" err="1"/>
              <a:t>Нікотин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своєрідним</a:t>
            </a:r>
            <a:r>
              <a:rPr lang="ru-RU" dirty="0"/>
              <a:t> стимулятором </a:t>
            </a:r>
            <a:r>
              <a:rPr lang="ru-RU" dirty="0" err="1"/>
              <a:t>нервової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патологічний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організм</a:t>
            </a:r>
            <a:r>
              <a:rPr lang="ru-RU" dirty="0"/>
              <a:t> особливо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ракових</a:t>
            </a:r>
            <a:r>
              <a:rPr lang="ru-RU" dirty="0"/>
              <a:t> хвороб.</a:t>
            </a:r>
          </a:p>
        </p:txBody>
      </p:sp>
      <p:pic>
        <p:nvPicPr>
          <p:cNvPr id="4" name="Рисунок 3" descr="218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154826" cy="504056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219200"/>
          </a:xfrm>
        </p:spPr>
        <p:txBody>
          <a:bodyPr/>
          <a:lstStyle/>
          <a:p>
            <a:pPr algn="ctr"/>
            <a:r>
              <a:rPr lang="uk-UA" dirty="0" smtClean="0"/>
              <a:t>Наслідки </a:t>
            </a:r>
            <a:r>
              <a:rPr lang="uk-UA" dirty="0" err="1" smtClean="0"/>
              <a:t>Тютюнопаління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803401"/>
            <a:ext cx="3814762" cy="44704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Tx/>
              <a:buChar char="•"/>
              <a:defRPr/>
            </a:pPr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Погіршуються смакові відчуття; </a:t>
            </a:r>
          </a:p>
          <a:p>
            <a:pPr>
              <a:defRPr/>
            </a:pPr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з’являється неприємний запах;</a:t>
            </a:r>
          </a:p>
          <a:p>
            <a:pPr>
              <a:buFontTx/>
              <a:buChar char="•"/>
              <a:defRPr/>
            </a:pPr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Зуби жовтіють;</a:t>
            </a:r>
          </a:p>
          <a:p>
            <a:pPr>
              <a:buFontTx/>
              <a:buChar char="•"/>
              <a:defRPr/>
            </a:pPr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Виникають хвороби зубів, язика і ясен.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  <a:p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785926"/>
            <a:ext cx="2219325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256"/>
            <a:ext cx="2158641" cy="2136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4071934" cy="1196971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Так виглядають  легені </a:t>
            </a:r>
            <a:br>
              <a:rPr lang="uk-UA" dirty="0" smtClean="0"/>
            </a:br>
            <a:r>
              <a:rPr lang="uk-UA" dirty="0" smtClean="0"/>
              <a:t>здорової людині</a:t>
            </a:r>
            <a:endParaRPr lang="ru-RU" dirty="0"/>
          </a:p>
        </p:txBody>
      </p:sp>
      <p:pic>
        <p:nvPicPr>
          <p:cNvPr id="4" name="Picture 4" descr="im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765021" cy="22717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im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71942"/>
            <a:ext cx="4051283" cy="255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57818" y="3357562"/>
            <a:ext cx="335758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800" dirty="0" smtClean="0"/>
              <a:t>А так хворої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2714644" cy="225901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286257" cy="32108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4416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Візьми також до уваги, що нікотин...</a:t>
            </a:r>
          </a:p>
          <a:p>
            <a:endParaRPr lang="uk-UA" dirty="0" smtClean="0">
              <a:latin typeface="Calibri" pitchFamily="34" charset="0"/>
              <a:cs typeface="Arial" charset="0"/>
            </a:endParaRPr>
          </a:p>
          <a:p>
            <a:pPr indent="180975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Впливає на колір шкіри та раннє утворення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зморшок; 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180975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Зменшує еластичність голосових зв’язок, що позначається на тембрі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голосу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180975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Негативно впливає на волосся, призводячи до того, що воно робиться тонким та починає сіктися.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857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975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Викликає ламкість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нігтів;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180975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Осідає на зубній емалі. І жодна найкраща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паста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врятує від бридкого коричневого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нальоту;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180975">
              <a:buFont typeface="Arial" pitchFamily="34" charset="0"/>
              <a:buChar char="•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Постійно виділяється через шкіру та слизову оболонку рота, спричиняючи стійкий неприємний запах від курця.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9396536" cy="14401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/>
              <a:t> </a:t>
            </a:r>
            <a:r>
              <a:rPr lang="ru-RU" sz="2400" dirty="0" smtClean="0"/>
              <a:t>	</a:t>
            </a:r>
            <a:r>
              <a:rPr lang="ru-RU" sz="2400" dirty="0" err="1" smtClean="0"/>
              <a:t>Вживання</a:t>
            </a:r>
            <a:r>
              <a:rPr lang="ru-RU" sz="2400" dirty="0" smtClean="0"/>
              <a:t> </a:t>
            </a:r>
            <a:r>
              <a:rPr lang="ru-RU" sz="2400" dirty="0"/>
              <a:t>тютюну </a:t>
            </a:r>
            <a:r>
              <a:rPr lang="ru-RU" sz="2400" dirty="0" err="1"/>
              <a:t>відбувається</a:t>
            </a:r>
            <a:r>
              <a:rPr lang="ru-RU" sz="2400" dirty="0"/>
              <a:t> через </a:t>
            </a:r>
            <a:r>
              <a:rPr lang="ru-RU" sz="2400" dirty="0" err="1" smtClean="0"/>
              <a:t>органи</a:t>
            </a:r>
            <a:r>
              <a:rPr lang="ru-RU" sz="2400" dirty="0" smtClean="0"/>
              <a:t> </a:t>
            </a:r>
            <a:r>
              <a:rPr lang="ru-RU" sz="2400" dirty="0" err="1" smtClean="0"/>
              <a:t>дихання</a:t>
            </a:r>
            <a:r>
              <a:rPr lang="ru-RU" sz="2400" dirty="0"/>
              <a:t>. </a:t>
            </a:r>
            <a:r>
              <a:rPr lang="ru-RU" sz="2400" dirty="0" smtClean="0"/>
              <a:t>Тому перш </a:t>
            </a:r>
            <a:r>
              <a:rPr lang="ru-RU" sz="2400" dirty="0"/>
              <a:t>за все </a:t>
            </a:r>
            <a:r>
              <a:rPr lang="ru-RU" sz="2400" dirty="0" err="1"/>
              <a:t>страждає</a:t>
            </a:r>
            <a:r>
              <a:rPr lang="ru-RU" sz="2400" dirty="0"/>
              <a:t> </a:t>
            </a:r>
            <a:r>
              <a:rPr lang="ru-RU" sz="2400" dirty="0" err="1"/>
              <a:t>легенева</a:t>
            </a:r>
            <a:r>
              <a:rPr lang="ru-RU" sz="2400" dirty="0"/>
              <a:t> система: </a:t>
            </a:r>
            <a:r>
              <a:rPr lang="ru-RU" sz="2400" dirty="0" err="1"/>
              <a:t>повітряні</a:t>
            </a:r>
            <a:r>
              <a:rPr lang="ru-RU" sz="2400" dirty="0"/>
              <a:t> шляхи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легенева</a:t>
            </a:r>
            <a:r>
              <a:rPr lang="ru-RU" sz="2400" dirty="0"/>
              <a:t> тканина. </a:t>
            </a:r>
            <a:r>
              <a:rPr lang="ru-RU" sz="2400" dirty="0" err="1"/>
              <a:t>Легені</a:t>
            </a:r>
            <a:r>
              <a:rPr lang="ru-RU" sz="2400" dirty="0"/>
              <a:t> у 80% </a:t>
            </a:r>
            <a:r>
              <a:rPr lang="ru-RU" sz="2400" dirty="0" err="1"/>
              <a:t>курців</a:t>
            </a:r>
            <a:r>
              <a:rPr lang="ru-RU" sz="2400" dirty="0"/>
              <a:t> </a:t>
            </a:r>
            <a:r>
              <a:rPr lang="ru-RU" sz="2400" dirty="0" err="1"/>
              <a:t>чорного</a:t>
            </a:r>
            <a:r>
              <a:rPr lang="ru-RU" sz="2400" dirty="0"/>
              <a:t> </a:t>
            </a:r>
            <a:r>
              <a:rPr lang="ru-RU" sz="2400" dirty="0" err="1"/>
              <a:t>кольору</a:t>
            </a:r>
            <a:r>
              <a:rPr lang="ru-RU" sz="24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37321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починати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курити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віці</a:t>
            </a:r>
            <a:r>
              <a:rPr lang="ru-RU" sz="2400" dirty="0" smtClean="0"/>
              <a:t> 12-13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, то у 67% у </a:t>
            </a:r>
            <a:r>
              <a:rPr lang="ru-RU" sz="2400" dirty="0" err="1" smtClean="0"/>
              <a:t>тридцятирічному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віці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мати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таке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захворювання</a:t>
            </a:r>
            <a:r>
              <a:rPr lang="ru-RU" sz="2400" dirty="0" smtClean="0"/>
              <a:t> як </a:t>
            </a:r>
            <a:r>
              <a:rPr lang="ru-RU" sz="2400" dirty="0" err="1" smtClean="0"/>
              <a:t>емфізема</a:t>
            </a:r>
            <a:r>
              <a:rPr lang="ru-RU" sz="2400" dirty="0" smtClean="0"/>
              <a:t> </a:t>
            </a:r>
            <a:r>
              <a:rPr lang="ru-RU" sz="2400" dirty="0" err="1" smtClean="0"/>
              <a:t>легенів</a:t>
            </a:r>
            <a:r>
              <a:rPr lang="ru-RU" sz="2400" dirty="0" smtClean="0"/>
              <a:t>. </a:t>
            </a:r>
            <a:r>
              <a:rPr lang="ru-RU" sz="2400" dirty="0" err="1" smtClean="0"/>
              <a:t>Тютюнопаління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причиною 90% </a:t>
            </a:r>
            <a:r>
              <a:rPr lang="ru-RU" sz="2400" dirty="0" err="1" smtClean="0"/>
              <a:t>усіх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випадків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захворювань</a:t>
            </a:r>
            <a:r>
              <a:rPr lang="ru-RU" sz="2400" dirty="0" smtClean="0"/>
              <a:t> на рак </a:t>
            </a:r>
            <a:r>
              <a:rPr lang="ru-RU" sz="2400" dirty="0" err="1" smtClean="0"/>
              <a:t>легенів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 descr="40dbbc16e22c04d6edd37e6660aba841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840760" cy="407025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88640"/>
            <a:ext cx="5292080" cy="2520280"/>
          </a:xfrm>
        </p:spPr>
        <p:txBody>
          <a:bodyPr>
            <a:normAutofit fontScale="62500" lnSpcReduction="20000"/>
          </a:bodyPr>
          <a:lstStyle/>
          <a:p>
            <a:pPr marL="273050" indent="355600" algn="r">
              <a:buNone/>
            </a:pPr>
            <a:r>
              <a:rPr lang="uk-UA" dirty="0" smtClean="0"/>
              <a:t>Найбільше страждає від </a:t>
            </a:r>
            <a:r>
              <a:rPr lang="uk-UA" dirty="0" err="1" smtClean="0"/>
              <a:t>тютюнопаління</a:t>
            </a:r>
            <a:r>
              <a:rPr lang="uk-UA" dirty="0" smtClean="0"/>
              <a:t> репродуктивна функція людини. Згідно досліджень англійських вчених 120 тисяч англійців у віці від 30 до 40 років стали імпотентами саме через тютюновий дим. У сім'ях де вживали тютюн під час вагітності - природжені каліцтва у дітей трапляються вдвічі частіше, народжуються неповноцінні та мертвонароджені діти </a:t>
            </a:r>
            <a:r>
              <a:rPr lang="uk-UA" dirty="0" smtClean="0"/>
              <a:t>або були </a:t>
            </a:r>
            <a:r>
              <a:rPr lang="uk-UA" dirty="0" smtClean="0"/>
              <a:t>викидні. Особливо до 70% природжених вад та дефектів лиця.</a:t>
            </a:r>
            <a:endParaRPr lang="uk-UA" dirty="0" smtClean="0"/>
          </a:p>
        </p:txBody>
      </p:sp>
      <p:pic>
        <p:nvPicPr>
          <p:cNvPr id="6" name="Рисунок 5" descr="the-smoking-pregnant-woman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96808">
            <a:off x="561354" y="96031"/>
            <a:ext cx="2318079" cy="3116741"/>
          </a:xfrm>
          <a:prstGeom prst="rect">
            <a:avLst/>
          </a:prstGeom>
        </p:spPr>
      </p:pic>
      <p:pic>
        <p:nvPicPr>
          <p:cNvPr id="4" name="Рисунок 3" descr="1309658518_sigarety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7771">
            <a:off x="5413626" y="2712759"/>
            <a:ext cx="3456384" cy="23009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3429000"/>
            <a:ext cx="4320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dirty="0" smtClean="0"/>
              <a:t>Матері, які палили під час вагітності, мають дітей з відхиленою від норми поведінкою. Ці діти гірше вчаться в школі і частіше розпочинають вживання наркотичних препаратів. Куріння під час вагітності збільшує ризик викиднів, знижує масу тіла новонароджених, збільшує частоту внутрішньоутробних випадків смерті плоду, є причиною гальмування фізичного і розумового розвитку новонародженої дитини.</a:t>
            </a:r>
            <a:endParaRPr lang="uk-UA" dirty="0"/>
          </a:p>
        </p:txBody>
      </p:sp>
      <p:pic>
        <p:nvPicPr>
          <p:cNvPr id="8" name="Рисунок 7" descr="tabakokureni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437112"/>
            <a:ext cx="3370100" cy="22768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5445224"/>
            <a:ext cx="9289032" cy="12961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/>
              <a:t>інгредієнти</a:t>
            </a:r>
            <a:r>
              <a:rPr lang="ru-RU" dirty="0"/>
              <a:t> </a:t>
            </a:r>
            <a:r>
              <a:rPr lang="ru-RU" dirty="0" err="1"/>
              <a:t>тютюнового</a:t>
            </a:r>
            <a:r>
              <a:rPr lang="ru-RU" dirty="0"/>
              <a:t> </a:t>
            </a:r>
            <a:r>
              <a:rPr lang="ru-RU" dirty="0" err="1"/>
              <a:t>диму</a:t>
            </a:r>
            <a:r>
              <a:rPr lang="ru-RU" dirty="0"/>
              <a:t> </a:t>
            </a:r>
            <a:r>
              <a:rPr lang="ru-RU" dirty="0" err="1"/>
              <a:t>розчиняються</a:t>
            </a:r>
            <a:r>
              <a:rPr lang="ru-RU" dirty="0"/>
              <a:t> в </a:t>
            </a:r>
            <a:r>
              <a:rPr lang="ru-RU" dirty="0" err="1"/>
              <a:t>слині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нею </a:t>
            </a:r>
            <a:r>
              <a:rPr lang="ru-RU" dirty="0" err="1"/>
              <a:t>потрапляють</a:t>
            </a:r>
            <a:r>
              <a:rPr lang="ru-RU" dirty="0"/>
              <a:t> у </a:t>
            </a:r>
            <a:r>
              <a:rPr lang="ru-RU" dirty="0" err="1"/>
              <a:t>шлунок</a:t>
            </a:r>
            <a:r>
              <a:rPr lang="ru-RU" dirty="0"/>
              <a:t>, </a:t>
            </a:r>
            <a:r>
              <a:rPr lang="ru-RU" dirty="0" err="1"/>
              <a:t>цим</a:t>
            </a:r>
            <a:r>
              <a:rPr lang="ru-RU" dirty="0"/>
              <a:t> самим </a:t>
            </a:r>
            <a:r>
              <a:rPr lang="ru-RU" dirty="0" err="1"/>
              <a:t>викликаючи</a:t>
            </a:r>
            <a:r>
              <a:rPr lang="ru-RU" dirty="0"/>
              <a:t> </a:t>
            </a:r>
            <a:r>
              <a:rPr lang="ru-RU" dirty="0" err="1"/>
              <a:t>виразку</a:t>
            </a:r>
            <a:r>
              <a:rPr lang="ru-RU" dirty="0"/>
              <a:t> </a:t>
            </a:r>
            <a:r>
              <a:rPr lang="ru-RU" dirty="0" err="1"/>
              <a:t>шлунка</a:t>
            </a:r>
            <a:r>
              <a:rPr lang="ru-RU" dirty="0"/>
              <a:t> (у 10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) </a:t>
            </a:r>
            <a:r>
              <a:rPr lang="ru-RU" dirty="0" err="1"/>
              <a:t>ніж</a:t>
            </a:r>
            <a:r>
              <a:rPr lang="ru-RU" dirty="0"/>
              <a:t> у тих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вживають</a:t>
            </a:r>
            <a:r>
              <a:rPr lang="ru-RU" dirty="0"/>
              <a:t> тютюну.</a:t>
            </a:r>
          </a:p>
        </p:txBody>
      </p:sp>
      <p:pic>
        <p:nvPicPr>
          <p:cNvPr id="4" name="Рисунок 3" descr="zhelud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8640"/>
            <a:ext cx="7032701" cy="508518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92480" cy="2492896"/>
          </a:xfrm>
        </p:spPr>
        <p:txBody>
          <a:bodyPr>
            <a:normAutofit fontScale="85000" lnSpcReduction="10000"/>
          </a:bodyPr>
          <a:lstStyle/>
          <a:p>
            <a:pPr marL="273050" indent="88900" algn="just">
              <a:buNone/>
            </a:pPr>
            <a:r>
              <a:rPr lang="ru-RU" dirty="0" smtClean="0"/>
              <a:t>	Особливо </a:t>
            </a:r>
            <a:r>
              <a:rPr lang="ru-RU" dirty="0"/>
              <a:t>негативно </a:t>
            </a:r>
            <a:r>
              <a:rPr lang="ru-RU" dirty="0" err="1"/>
              <a:t>систематичне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серцево-судинну</a:t>
            </a:r>
            <a:r>
              <a:rPr lang="ru-RU" dirty="0"/>
              <a:t> систему.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хто</a:t>
            </a:r>
            <a:r>
              <a:rPr lang="ru-RU" dirty="0"/>
              <a:t> палить частота </a:t>
            </a:r>
            <a:r>
              <a:rPr lang="ru-RU" dirty="0" err="1"/>
              <a:t>скорочень</a:t>
            </a:r>
            <a:r>
              <a:rPr lang="ru-RU" dirty="0"/>
              <a:t> </a:t>
            </a:r>
            <a:r>
              <a:rPr lang="ru-RU" dirty="0" err="1"/>
              <a:t>частіша</a:t>
            </a:r>
            <a:r>
              <a:rPr lang="ru-RU" dirty="0"/>
              <a:t> у 2-2,5 рази, таким чином </a:t>
            </a:r>
            <a:r>
              <a:rPr lang="ru-RU" dirty="0" err="1"/>
              <a:t>скорочується</a:t>
            </a:r>
            <a:r>
              <a:rPr lang="ru-RU" dirty="0"/>
              <a:t> час </a:t>
            </a:r>
            <a:r>
              <a:rPr lang="ru-RU" dirty="0" err="1"/>
              <a:t>відпочинку</a:t>
            </a:r>
            <a:r>
              <a:rPr lang="ru-RU" dirty="0"/>
              <a:t> для </a:t>
            </a:r>
            <a:r>
              <a:rPr lang="ru-RU" dirty="0" err="1"/>
              <a:t>серця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скоріш</a:t>
            </a:r>
            <a:r>
              <a:rPr lang="ru-RU" dirty="0"/>
              <a:t> </a:t>
            </a:r>
            <a:r>
              <a:rPr lang="ru-RU" dirty="0" err="1"/>
              <a:t>зношується</a:t>
            </a:r>
            <a:r>
              <a:rPr lang="ru-RU" dirty="0"/>
              <a:t>. </a:t>
            </a:r>
            <a:r>
              <a:rPr lang="ru-RU" dirty="0" smtClean="0"/>
              <a:t>У12-13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частіше</a:t>
            </a:r>
            <a:r>
              <a:rPr lang="ru-RU" dirty="0" smtClean="0"/>
              <a:t> </a:t>
            </a:r>
            <a:r>
              <a:rPr lang="ru-RU" dirty="0" err="1" smtClean="0"/>
              <a:t>трапляються</a:t>
            </a:r>
            <a:r>
              <a:rPr lang="ru-RU" dirty="0" smtClean="0"/>
              <a:t> </a:t>
            </a:r>
            <a:r>
              <a:rPr lang="ru-RU" dirty="0" err="1" smtClean="0"/>
              <a:t>захворювання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: </a:t>
            </a:r>
            <a:r>
              <a:rPr lang="ru-RU" dirty="0" err="1" smtClean="0"/>
              <a:t>серцева</a:t>
            </a:r>
            <a:r>
              <a:rPr lang="ru-RU" dirty="0" smtClean="0"/>
              <a:t> </a:t>
            </a:r>
            <a:r>
              <a:rPr lang="ru-RU" dirty="0" err="1" smtClean="0"/>
              <a:t>недостатність</a:t>
            </a:r>
            <a:r>
              <a:rPr lang="ru-RU" dirty="0" smtClean="0"/>
              <a:t>, </a:t>
            </a:r>
            <a:r>
              <a:rPr lang="ru-RU" dirty="0" err="1" smtClean="0"/>
              <a:t>інфаркт</a:t>
            </a:r>
            <a:r>
              <a:rPr lang="ru-RU" dirty="0" smtClean="0"/>
              <a:t> </a:t>
            </a:r>
            <a:r>
              <a:rPr lang="ru-RU" dirty="0" err="1" smtClean="0"/>
              <a:t>міокарду</a:t>
            </a:r>
            <a:r>
              <a:rPr lang="ru-RU" dirty="0" smtClean="0"/>
              <a:t>, </a:t>
            </a:r>
            <a:r>
              <a:rPr lang="ru-RU" dirty="0" err="1" smtClean="0"/>
              <a:t>стенокардія</a:t>
            </a:r>
            <a:r>
              <a:rPr lang="ru-RU" dirty="0" smtClean="0"/>
              <a:t>, </a:t>
            </a:r>
            <a:r>
              <a:rPr lang="ru-RU" dirty="0" err="1" smtClean="0"/>
              <a:t>звуження</a:t>
            </a:r>
            <a:r>
              <a:rPr lang="ru-RU" dirty="0" smtClean="0"/>
              <a:t> </a:t>
            </a:r>
            <a:r>
              <a:rPr lang="ru-RU" dirty="0" err="1" smtClean="0"/>
              <a:t>судин</a:t>
            </a:r>
            <a:r>
              <a:rPr lang="ru-RU" dirty="0" smtClean="0"/>
              <a:t>. До 40%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смертних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ішемічної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, </a:t>
            </a:r>
            <a:r>
              <a:rPr lang="ru-RU" dirty="0" err="1" smtClean="0"/>
              <a:t>інфаркту</a:t>
            </a:r>
            <a:r>
              <a:rPr lang="ru-RU" dirty="0" smtClean="0"/>
              <a:t> та </a:t>
            </a:r>
            <a:r>
              <a:rPr lang="ru-RU" dirty="0" err="1" smtClean="0"/>
              <a:t>інсульту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палінням</a:t>
            </a:r>
            <a:r>
              <a:rPr lang="ru-RU" dirty="0" smtClean="0"/>
              <a:t> сигарет.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1213985188_s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92896"/>
            <a:ext cx="6081228" cy="42210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743852" cy="166051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Пасивне або примусове куріння – </a:t>
            </a:r>
            <a:br>
              <a:rPr lang="uk-UA" dirty="0" smtClean="0"/>
            </a:br>
            <a:r>
              <a:rPr lang="uk-UA" dirty="0" smtClean="0"/>
              <a:t>(вдихання забрудненого тютюновим </a:t>
            </a:r>
            <a:br>
              <a:rPr lang="uk-UA" dirty="0" smtClean="0"/>
            </a:br>
            <a:r>
              <a:rPr lang="uk-UA" dirty="0" smtClean="0"/>
              <a:t>димом повітря)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Перебування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протягом 8 годин у закритому приміщенні, де курять, призводить до впливу тютюнового диму, відповідного куріння більше 5 сигарет.</a:t>
            </a:r>
          </a:p>
          <a:p>
            <a:pPr marL="609600" indent="-60960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Вторинний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дим викликає передчасні смерті і хвороби серед дітей і дорослих, які не курять.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+mj-lt"/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що наражаються на вторинний дим, мають підвищений ризик синдрому раптової смерті немовляти</a:t>
            </a:r>
            <a:r>
              <a:rPr lang="uk-UA" dirty="0" smtClean="0">
                <a:latin typeface="Times New Roman" pitchFamily="18" charset="0"/>
                <a:cs typeface="Arial" charset="0"/>
              </a:rPr>
              <a:t>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гострих респіраторних інфекцій, проблем зі слухом, ускладнень при астмі.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ідео 3 [High quality and size]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00250" y="2324100"/>
            <a:ext cx="51435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3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31683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Негативно </a:t>
            </a:r>
            <a:r>
              <a:rPr lang="ru-RU" dirty="0" err="1"/>
              <a:t>впливає</a:t>
            </a:r>
            <a:r>
              <a:rPr lang="ru-RU" dirty="0"/>
              <a:t> </a:t>
            </a:r>
            <a:r>
              <a:rPr lang="ru-RU" dirty="0" err="1"/>
              <a:t>пасивне</a:t>
            </a:r>
            <a:r>
              <a:rPr lang="ru-RU" dirty="0"/>
              <a:t> </a:t>
            </a:r>
            <a:r>
              <a:rPr lang="ru-RU" dirty="0" err="1"/>
              <a:t>тютюнопаління</a:t>
            </a:r>
            <a:r>
              <a:rPr lang="ru-RU" dirty="0"/>
              <a:t> на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оточуючих</a:t>
            </a:r>
            <a:r>
              <a:rPr lang="ru-RU" dirty="0"/>
              <a:t>. В </a:t>
            </a:r>
            <a:r>
              <a:rPr lang="ru-RU" dirty="0" err="1"/>
              <a:t>приміщенні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курцем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1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яка не палить, кожного разу </a:t>
            </a:r>
            <a:r>
              <a:rPr lang="ru-RU" dirty="0" err="1"/>
              <a:t>спалює</a:t>
            </a:r>
            <a:r>
              <a:rPr lang="ru-RU" dirty="0"/>
              <a:t> по </a:t>
            </a:r>
            <a:r>
              <a:rPr lang="ru-RU" dirty="0" err="1"/>
              <a:t>половині</a:t>
            </a:r>
            <a:r>
              <a:rPr lang="ru-RU" dirty="0"/>
              <a:t> </a:t>
            </a:r>
            <a:r>
              <a:rPr lang="ru-RU" dirty="0" err="1"/>
              <a:t>сигарети</a:t>
            </a:r>
            <a:r>
              <a:rPr lang="ru-RU" dirty="0"/>
              <a:t>. </a:t>
            </a:r>
            <a:r>
              <a:rPr lang="ru-RU" dirty="0" err="1"/>
              <a:t>Тютюновий</a:t>
            </a:r>
            <a:r>
              <a:rPr lang="ru-RU" dirty="0"/>
              <a:t> </a:t>
            </a:r>
            <a:r>
              <a:rPr lang="ru-RU" dirty="0" err="1"/>
              <a:t>дим</a:t>
            </a:r>
            <a:r>
              <a:rPr lang="ru-RU" dirty="0"/>
              <a:t> у таких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нездужання</a:t>
            </a:r>
            <a:r>
              <a:rPr lang="ru-RU" dirty="0"/>
              <a:t>,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працездатності</a:t>
            </a:r>
            <a:r>
              <a:rPr lang="ru-RU" dirty="0"/>
              <a:t>, </a:t>
            </a:r>
            <a:r>
              <a:rPr lang="ru-RU" dirty="0" err="1"/>
              <a:t>швидку</a:t>
            </a:r>
            <a:r>
              <a:rPr lang="ru-RU" dirty="0"/>
              <a:t> </a:t>
            </a:r>
            <a:r>
              <a:rPr lang="ru-RU" dirty="0" err="1"/>
              <a:t>втому</a:t>
            </a:r>
            <a:r>
              <a:rPr lang="ru-RU" dirty="0"/>
              <a:t>, </a:t>
            </a:r>
            <a:r>
              <a:rPr lang="ru-RU" dirty="0" err="1"/>
              <a:t>загострення</a:t>
            </a:r>
            <a:r>
              <a:rPr lang="ru-RU" dirty="0"/>
              <a:t>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дихальних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. Особливо </a:t>
            </a:r>
            <a:r>
              <a:rPr lang="ru-RU" dirty="0" err="1"/>
              <a:t>небезпечне</a:t>
            </a:r>
            <a:r>
              <a:rPr lang="ru-RU" dirty="0"/>
              <a:t> </a:t>
            </a:r>
            <a:r>
              <a:rPr lang="ru-RU" dirty="0" err="1"/>
              <a:t>пасивне</a:t>
            </a:r>
            <a:r>
              <a:rPr lang="ru-RU" dirty="0"/>
              <a:t> </a:t>
            </a:r>
            <a:r>
              <a:rPr lang="ru-RU" dirty="0" err="1"/>
              <a:t>паління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.</a:t>
            </a:r>
          </a:p>
        </p:txBody>
      </p:sp>
      <p:pic>
        <p:nvPicPr>
          <p:cNvPr id="4" name="Рисунок 3" descr="01_u-kuryaschih-zhenschin-chasche-vstrechaetsya-rak-krovi-i-kostnogo-moz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11873">
            <a:off x="151145" y="3667320"/>
            <a:ext cx="4154484" cy="2778312"/>
          </a:xfrm>
          <a:prstGeom prst="rect">
            <a:avLst/>
          </a:prstGeom>
        </p:spPr>
      </p:pic>
      <p:pic>
        <p:nvPicPr>
          <p:cNvPr id="5" name="Рисунок 4" descr="kurenie_dlya_rebe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18770">
            <a:off x="4837355" y="3650996"/>
            <a:ext cx="4165921" cy="27744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00px-Papierosa_1_ubt_00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43372" y="40719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/>
              <a:t>«Тютюн </a:t>
            </a:r>
            <a:r>
              <a:rPr lang="ru-RU" sz="2400" b="1" i="1" dirty="0" err="1" smtClean="0"/>
              <a:t>заважає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розумовому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розвитку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одурює</a:t>
            </a:r>
            <a:r>
              <a:rPr lang="ru-RU" sz="2400" b="1" i="1" dirty="0" smtClean="0"/>
              <a:t> народ»</a:t>
            </a:r>
          </a:p>
          <a:p>
            <a:pPr algn="ctr"/>
            <a:r>
              <a:rPr lang="ru-RU" sz="2400" dirty="0" smtClean="0">
                <a:solidFill>
                  <a:srgbClr val="161616"/>
                </a:solidFill>
              </a:rPr>
              <a:t>                </a:t>
            </a:r>
            <a:r>
              <a:rPr lang="ru-RU" sz="2400" dirty="0" smtClean="0">
                <a:solidFill>
                  <a:schemeClr val="tx2"/>
                </a:solidFill>
              </a:rPr>
              <a:t>Оноре де  Бальзак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219200"/>
          </a:xfrm>
        </p:spPr>
        <p:txBody>
          <a:bodyPr>
            <a:normAutofit/>
          </a:bodyPr>
          <a:lstStyle/>
          <a:p>
            <a:pPr algn="ctr"/>
            <a:r>
              <a:rPr lang="ru-RU" b="1" i="0" dirty="0" err="1" smtClean="0">
                <a:solidFill>
                  <a:srgbClr val="666666"/>
                </a:solidFill>
                <a:latin typeface="Arial"/>
              </a:rPr>
              <a:t>Тютюнопаління</a:t>
            </a:r>
            <a:r>
              <a:rPr lang="ru-RU" b="1" i="0" dirty="0" smtClean="0">
                <a:solidFill>
                  <a:srgbClr val="666666"/>
                </a:solidFill>
                <a:latin typeface="Arial"/>
              </a:rPr>
              <a:t> </a:t>
            </a:r>
            <a:r>
              <a:rPr lang="ru-RU" b="1" i="0" dirty="0" err="1" smtClean="0">
                <a:solidFill>
                  <a:srgbClr val="666666"/>
                </a:solidFill>
                <a:latin typeface="Arial"/>
              </a:rPr>
              <a:t>значно</a:t>
            </a:r>
            <a:r>
              <a:rPr lang="ru-RU" b="1" i="0" dirty="0" smtClean="0">
                <a:solidFill>
                  <a:srgbClr val="666666"/>
                </a:solidFill>
                <a:latin typeface="Arial"/>
              </a:rPr>
              <a:t> </a:t>
            </a:r>
            <a:r>
              <a:rPr lang="ru-RU" b="1" i="0" dirty="0" err="1" smtClean="0">
                <a:solidFill>
                  <a:srgbClr val="666666"/>
                </a:solidFill>
                <a:latin typeface="Arial"/>
              </a:rPr>
              <a:t>впливає</a:t>
            </a:r>
            <a:r>
              <a:rPr lang="ru-RU" b="1" i="0" dirty="0" smtClean="0">
                <a:solidFill>
                  <a:srgbClr val="666666"/>
                </a:solidFill>
                <a:latin typeface="Arial"/>
              </a:rPr>
              <a:t> на </a:t>
            </a:r>
            <a:r>
              <a:rPr lang="ru-RU" b="1" i="0" dirty="0" err="1" smtClean="0">
                <a:solidFill>
                  <a:srgbClr val="666666"/>
                </a:solidFill>
                <a:latin typeface="Arial"/>
              </a:rPr>
              <a:t>якість</a:t>
            </a:r>
            <a:r>
              <a:rPr lang="ru-RU" b="1" i="0" dirty="0" smtClean="0">
                <a:solidFill>
                  <a:srgbClr val="666666"/>
                </a:solidFill>
                <a:latin typeface="Arial"/>
              </a:rPr>
              <a:t> </a:t>
            </a:r>
            <a:r>
              <a:rPr lang="ru-RU" b="1" i="0" dirty="0" err="1" smtClean="0">
                <a:solidFill>
                  <a:srgbClr val="666666"/>
                </a:solidFill>
                <a:latin typeface="Arial"/>
              </a:rPr>
              <a:t>життя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Д</a:t>
            </a:r>
            <a:r>
              <a:rPr lang="ru-RU" dirty="0" err="1" smtClean="0"/>
              <a:t>іти</a:t>
            </a:r>
            <a:r>
              <a:rPr lang="ru-RU" dirty="0"/>
              <a:t>, які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курити</a:t>
            </a:r>
            <a:r>
              <a:rPr lang="ru-RU" dirty="0"/>
              <a:t> з 8-10 </a:t>
            </a:r>
            <a:r>
              <a:rPr lang="ru-RU" dirty="0" err="1"/>
              <a:t>річного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не </a:t>
            </a:r>
            <a:r>
              <a:rPr lang="ru-RU" dirty="0" err="1"/>
              <a:t>доживуть</a:t>
            </a:r>
            <a:r>
              <a:rPr lang="ru-RU" dirty="0"/>
              <a:t> до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середньому</a:t>
            </a:r>
            <a:r>
              <a:rPr lang="ru-RU" dirty="0"/>
              <a:t> на 6-8 </a:t>
            </a:r>
            <a:r>
              <a:rPr lang="ru-RU" dirty="0" err="1"/>
              <a:t>років</a:t>
            </a:r>
            <a:r>
              <a:rPr lang="ru-RU" dirty="0"/>
              <a:t>;</a:t>
            </a:r>
          </a:p>
          <a:p>
            <a:r>
              <a:rPr lang="ru-RU" dirty="0"/>
              <a:t>35-річна </a:t>
            </a:r>
            <a:r>
              <a:rPr lang="ru-RU" dirty="0" err="1"/>
              <a:t>жінка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палить, </a:t>
            </a:r>
            <a:r>
              <a:rPr lang="ru-RU" dirty="0" err="1"/>
              <a:t>проживе</a:t>
            </a:r>
            <a:r>
              <a:rPr lang="ru-RU" dirty="0"/>
              <a:t> на 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за ту, яка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звички</a:t>
            </a:r>
            <a:r>
              <a:rPr lang="ru-RU" dirty="0"/>
              <a:t>;</a:t>
            </a:r>
          </a:p>
          <a:p>
            <a:r>
              <a:rPr lang="ru-RU" dirty="0"/>
              <a:t>35-річний </a:t>
            </a:r>
            <a:r>
              <a:rPr lang="ru-RU" dirty="0" err="1"/>
              <a:t>курець</a:t>
            </a:r>
            <a:r>
              <a:rPr lang="ru-RU" dirty="0"/>
              <a:t> </a:t>
            </a:r>
            <a:r>
              <a:rPr lang="ru-RU" dirty="0" err="1"/>
              <a:t>проживе</a:t>
            </a:r>
            <a:r>
              <a:rPr lang="ru-RU" dirty="0"/>
              <a:t> на 7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не палить.</a:t>
            </a:r>
          </a:p>
          <a:p>
            <a:r>
              <a:rPr lang="ru-RU" dirty="0" err="1"/>
              <a:t>Німецький</a:t>
            </a:r>
            <a:r>
              <a:rPr lang="ru-RU" dirty="0"/>
              <a:t> </a:t>
            </a:r>
            <a:r>
              <a:rPr lang="ru-RU" dirty="0" err="1"/>
              <a:t>професор</a:t>
            </a:r>
            <a:r>
              <a:rPr lang="ru-RU" dirty="0"/>
              <a:t> </a:t>
            </a:r>
            <a:r>
              <a:rPr lang="ru-RU" dirty="0" err="1"/>
              <a:t>Танненберг</a:t>
            </a:r>
            <a:r>
              <a:rPr lang="ru-RU" dirty="0"/>
              <a:t> </a:t>
            </a:r>
            <a:r>
              <a:rPr lang="ru-RU" dirty="0" err="1"/>
              <a:t>підрахував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наш час </a:t>
            </a:r>
            <a:r>
              <a:rPr lang="ru-RU" dirty="0" err="1"/>
              <a:t>смертельний</a:t>
            </a:r>
            <a:r>
              <a:rPr lang="ru-RU" dirty="0"/>
              <a:t> </a:t>
            </a:r>
            <a:r>
              <a:rPr lang="ru-RU" dirty="0" err="1"/>
              <a:t>випадок</a:t>
            </a:r>
            <a:r>
              <a:rPr lang="ru-RU" dirty="0"/>
              <a:t> на </a:t>
            </a:r>
            <a:r>
              <a:rPr lang="ru-RU" dirty="0" err="1"/>
              <a:t>мільйон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у </a:t>
            </a:r>
            <a:r>
              <a:rPr lang="ru-RU" dirty="0" err="1"/>
              <a:t>результаті</a:t>
            </a:r>
            <a:r>
              <a:rPr lang="ru-RU" dirty="0"/>
              <a:t>: </a:t>
            </a:r>
            <a:r>
              <a:rPr lang="ru-RU" dirty="0" err="1"/>
              <a:t>авіакатастрофи</a:t>
            </a:r>
            <a:r>
              <a:rPr lang="ru-RU" dirty="0"/>
              <a:t> – один раз на 50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алкоголю - раз на 4-5 </a:t>
            </a:r>
            <a:r>
              <a:rPr lang="ru-RU" dirty="0" err="1"/>
              <a:t>днів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автокатастрофи</a:t>
            </a:r>
            <a:r>
              <a:rPr lang="ru-RU" dirty="0"/>
              <a:t> – раз на 2-3 </a:t>
            </a:r>
            <a:r>
              <a:rPr lang="ru-RU" dirty="0" err="1"/>
              <a:t>дні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паління</a:t>
            </a:r>
            <a:r>
              <a:rPr lang="ru-RU" dirty="0"/>
              <a:t> - </a:t>
            </a:r>
            <a:r>
              <a:rPr lang="ru-RU" dirty="0" err="1"/>
              <a:t>кожні</a:t>
            </a:r>
            <a:r>
              <a:rPr lang="ru-RU" dirty="0"/>
              <a:t> 2-3 </a:t>
            </a:r>
            <a:r>
              <a:rPr lang="ru-RU" dirty="0" err="1"/>
              <a:t>години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Якщо вам пропонують </a:t>
            </a:r>
            <a:br>
              <a:rPr lang="uk-UA" b="1" dirty="0" smtClean="0"/>
            </a:br>
            <a:r>
              <a:rPr lang="uk-UA" b="1" dirty="0" smtClean="0"/>
              <a:t>цигарку, згадайте   про це…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14000"/>
              </a:lnSpc>
              <a:buBlip>
                <a:blip r:embed="rId2"/>
              </a:buBlip>
            </a:pPr>
            <a:r>
              <a:rPr lang="uk-UA" dirty="0" smtClean="0"/>
              <a:t>систематичне </a:t>
            </a:r>
            <a:r>
              <a:rPr lang="uk-UA" dirty="0" smtClean="0"/>
              <a:t>паління віднімає у людини </a:t>
            </a:r>
            <a:r>
              <a:rPr lang="uk-UA" dirty="0" smtClean="0">
                <a:solidFill>
                  <a:srgbClr val="FF0000"/>
                </a:solidFill>
              </a:rPr>
              <a:t>від 6 до 15</a:t>
            </a:r>
            <a:r>
              <a:rPr lang="uk-UA" dirty="0" smtClean="0"/>
              <a:t> років </a:t>
            </a:r>
            <a:r>
              <a:rPr lang="uk-UA" dirty="0" smtClean="0"/>
              <a:t>життя;</a:t>
            </a:r>
          </a:p>
          <a:p>
            <a:pPr marL="0" indent="0">
              <a:lnSpc>
                <a:spcPct val="114000"/>
              </a:lnSpc>
              <a:buBlip>
                <a:blip r:embed="rId2"/>
              </a:buBlip>
            </a:pPr>
            <a:r>
              <a:rPr lang="uk-UA" dirty="0" smtClean="0"/>
              <a:t>людина</a:t>
            </a:r>
            <a:r>
              <a:rPr lang="uk-UA" dirty="0" smtClean="0"/>
              <a:t>, що палить більше </a:t>
            </a:r>
            <a:r>
              <a:rPr lang="uk-UA" dirty="0" smtClean="0">
                <a:solidFill>
                  <a:srgbClr val="FF0000"/>
                </a:solidFill>
              </a:rPr>
              <a:t>10 років</a:t>
            </a:r>
            <a:r>
              <a:rPr lang="uk-UA" dirty="0" smtClean="0"/>
              <a:t>, хворіє в чотири рази частіше, ніж   та  що   не   </a:t>
            </a:r>
            <a:r>
              <a:rPr lang="uk-UA" dirty="0" smtClean="0"/>
              <a:t>палить;</a:t>
            </a:r>
          </a:p>
          <a:p>
            <a:pPr marL="0" indent="0">
              <a:lnSpc>
                <a:spcPct val="114000"/>
              </a:lnSpc>
              <a:buBlip>
                <a:blip r:embed="rId2"/>
              </a:buBlip>
            </a:pPr>
            <a:r>
              <a:rPr lang="uk-UA" dirty="0" smtClean="0"/>
              <a:t>якщо </a:t>
            </a:r>
            <a:r>
              <a:rPr lang="uk-UA" dirty="0" smtClean="0"/>
              <a:t>ви палите, але сподіваєтеся, що зможете виростити свою дитину такою, що не палить – ви  помиляєтеся; </a:t>
            </a:r>
            <a:endParaRPr lang="uk-UA" dirty="0" smtClean="0"/>
          </a:p>
          <a:p>
            <a:pPr marL="0" indent="180975">
              <a:lnSpc>
                <a:spcPct val="114000"/>
              </a:lnSpc>
              <a:buBlip>
                <a:blip r:embed="rId2"/>
              </a:buBlip>
            </a:pPr>
            <a:r>
              <a:rPr lang="uk-UA" dirty="0" smtClean="0"/>
              <a:t>згідно </a:t>
            </a:r>
            <a:r>
              <a:rPr lang="uk-UA" dirty="0" smtClean="0"/>
              <a:t>результатів статистичних досліджень, у батьків, що палять, в </a:t>
            </a:r>
            <a:r>
              <a:rPr lang="uk-UA" dirty="0" smtClean="0">
                <a:solidFill>
                  <a:srgbClr val="FF0000"/>
                </a:solidFill>
              </a:rPr>
              <a:t>70 % випадків</a:t>
            </a:r>
            <a:r>
              <a:rPr lang="uk-UA" dirty="0" smtClean="0"/>
              <a:t> дитина також палитиме, тоді як у батьків, що не палять, цей показник складає </a:t>
            </a:r>
            <a:r>
              <a:rPr lang="uk-UA" dirty="0" smtClean="0">
                <a:solidFill>
                  <a:srgbClr val="FF0000"/>
                </a:solidFill>
              </a:rPr>
              <a:t>лише 10</a:t>
            </a:r>
            <a:r>
              <a:rPr lang="uk-UA" dirty="0" smtClean="0">
                <a:solidFill>
                  <a:srgbClr val="FF0000"/>
                </a:solidFill>
              </a:rPr>
              <a:t>%;</a:t>
            </a:r>
            <a:endParaRPr lang="uk-UA" dirty="0" smtClean="0">
              <a:solidFill>
                <a:srgbClr val="FF0000"/>
              </a:solidFill>
            </a:endParaRPr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7772400" cy="4470400"/>
          </a:xfrm>
        </p:spPr>
        <p:txBody>
          <a:bodyPr>
            <a:normAutofit/>
          </a:bodyPr>
          <a:lstStyle/>
          <a:p>
            <a:pPr marL="0" indent="0">
              <a:buBlip>
                <a:blip r:embed="rId2"/>
              </a:buBlip>
            </a:pPr>
            <a:r>
              <a:rPr lang="uk-UA" dirty="0" smtClean="0"/>
              <a:t>люди</a:t>
            </a:r>
            <a:r>
              <a:rPr lang="uk-UA" dirty="0" smtClean="0"/>
              <a:t>, які викурюють пачку цигарок </a:t>
            </a:r>
            <a:r>
              <a:rPr lang="uk-UA" dirty="0" smtClean="0"/>
              <a:t>на </a:t>
            </a:r>
            <a:r>
              <a:rPr lang="uk-UA" dirty="0" smtClean="0"/>
              <a:t>день, у </a:t>
            </a:r>
            <a:r>
              <a:rPr lang="uk-UA" dirty="0" smtClean="0">
                <a:solidFill>
                  <a:srgbClr val="FF0000"/>
                </a:solidFill>
              </a:rPr>
              <a:t>20 разів</a:t>
            </a:r>
            <a:r>
              <a:rPr lang="uk-UA" dirty="0" smtClean="0"/>
              <a:t> частіше хворіють </a:t>
            </a:r>
            <a:r>
              <a:rPr lang="uk-UA" dirty="0" smtClean="0"/>
              <a:t>на </a:t>
            </a:r>
            <a:r>
              <a:rPr lang="uk-UA" dirty="0" smtClean="0"/>
              <a:t>рак легень порівняно з тими, хто не </a:t>
            </a:r>
            <a:r>
              <a:rPr lang="uk-UA" dirty="0" smtClean="0"/>
              <a:t>палить;</a:t>
            </a:r>
          </a:p>
          <a:p>
            <a:pPr marL="0" indent="0">
              <a:buBlip>
                <a:blip r:embed="rId2"/>
              </a:buBlip>
            </a:pPr>
            <a:r>
              <a:rPr lang="uk-UA" dirty="0" smtClean="0"/>
              <a:t>куріння </a:t>
            </a:r>
            <a:r>
              <a:rPr lang="uk-UA" dirty="0" smtClean="0"/>
              <a:t>збільшує смертність на </a:t>
            </a:r>
            <a:r>
              <a:rPr lang="uk-UA" dirty="0" smtClean="0">
                <a:solidFill>
                  <a:srgbClr val="FF0000"/>
                </a:solidFill>
              </a:rPr>
              <a:t>86%</a:t>
            </a:r>
            <a:r>
              <a:rPr lang="uk-UA" dirty="0" smtClean="0"/>
              <a:t> у віковій групі </a:t>
            </a:r>
            <a:r>
              <a:rPr lang="uk-UA" dirty="0" smtClean="0">
                <a:solidFill>
                  <a:srgbClr val="FF0000"/>
                </a:solidFill>
              </a:rPr>
              <a:t>від 35 до 44 років</a:t>
            </a:r>
            <a:r>
              <a:rPr lang="uk-UA" dirty="0" smtClean="0"/>
              <a:t> і на </a:t>
            </a:r>
            <a:r>
              <a:rPr lang="uk-UA" dirty="0" smtClean="0">
                <a:solidFill>
                  <a:srgbClr val="FF0000"/>
                </a:solidFill>
              </a:rPr>
              <a:t>52%</a:t>
            </a:r>
            <a:r>
              <a:rPr lang="uk-UA" dirty="0" smtClean="0"/>
              <a:t> у віковій групі  </a:t>
            </a:r>
            <a:r>
              <a:rPr lang="uk-UA" dirty="0" smtClean="0">
                <a:solidFill>
                  <a:srgbClr val="FF0000"/>
                </a:solidFill>
              </a:rPr>
              <a:t>від 45 до 54 </a:t>
            </a:r>
            <a:r>
              <a:rPr lang="uk-UA" dirty="0" smtClean="0">
                <a:solidFill>
                  <a:srgbClr val="FF0000"/>
                </a:solidFill>
              </a:rPr>
              <a:t>років</a:t>
            </a:r>
            <a:r>
              <a:rPr lang="uk-UA" dirty="0" smtClean="0"/>
              <a:t>;</a:t>
            </a:r>
          </a:p>
          <a:p>
            <a:pPr marL="0" indent="0">
              <a:buBlip>
                <a:blip r:embed="rId2"/>
              </a:buBlip>
            </a:pPr>
            <a:r>
              <a:rPr lang="uk-UA" dirty="0" smtClean="0"/>
              <a:t>причиною </a:t>
            </a:r>
            <a:r>
              <a:rPr lang="uk-UA" dirty="0" smtClean="0">
                <a:solidFill>
                  <a:srgbClr val="FF0000"/>
                </a:solidFill>
              </a:rPr>
              <a:t>19%</a:t>
            </a:r>
            <a:r>
              <a:rPr lang="uk-UA" dirty="0" smtClean="0"/>
              <a:t> усіх пожеж із людськими жертвами є цигарка </a:t>
            </a:r>
            <a:r>
              <a:rPr lang="uk-UA" dirty="0" smtClean="0"/>
              <a:t>;</a:t>
            </a:r>
          </a:p>
          <a:p>
            <a:pPr marL="0" indent="0">
              <a:buBlip>
                <a:blip r:embed="rId2"/>
              </a:buBlip>
            </a:pPr>
            <a:r>
              <a:rPr lang="uk-UA" dirty="0" smtClean="0">
                <a:solidFill>
                  <a:srgbClr val="FF0000"/>
                </a:solidFill>
              </a:rPr>
              <a:t>80</a:t>
            </a:r>
            <a:r>
              <a:rPr lang="uk-UA" dirty="0" smtClean="0">
                <a:solidFill>
                  <a:srgbClr val="FF0000"/>
                </a:solidFill>
              </a:rPr>
              <a:t>%</a:t>
            </a:r>
            <a:r>
              <a:rPr lang="uk-UA" dirty="0" smtClean="0"/>
              <a:t> хворих на рак легень </a:t>
            </a:r>
            <a:r>
              <a:rPr lang="uk-UA" dirty="0" smtClean="0"/>
              <a:t>– курці.</a:t>
            </a:r>
            <a:endParaRPr lang="uk-UA" dirty="0" smtClean="0"/>
          </a:p>
          <a:p>
            <a:pPr>
              <a:buBlip>
                <a:blip r:embed="rId2"/>
              </a:buBlip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выдео 4 [High quality and size]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00250" y="2324100"/>
            <a:ext cx="51435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82600"/>
            <a:ext cx="7743852" cy="2374896"/>
          </a:xfrm>
        </p:spPr>
        <p:txBody>
          <a:bodyPr>
            <a:normAutofit/>
          </a:bodyPr>
          <a:lstStyle/>
          <a:p>
            <a:r>
              <a:rPr lang="ru-RU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haroni" pitchFamily="2" charset="-79"/>
              </a:rPr>
              <a:t>Скажи </a:t>
            </a:r>
            <a:r>
              <a:rPr lang="ru-RU" sz="3200" b="1" cap="none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haroni" pitchFamily="2" charset="-79"/>
              </a:rPr>
              <a:t>палінню</a:t>
            </a:r>
            <a:r>
              <a:rPr lang="uk-UA" sz="3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cs typeface="Aharoni" pitchFamily="2" charset="-79"/>
              </a:rPr>
              <a:t>: ” Прощавай! В моєму житті немає місця для тебе , я хочу жити здоровим , повноцінним життям!!!”</a:t>
            </a:r>
            <a:r>
              <a:rPr lang="ru-RU" b="1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  <a:t/>
            </a:r>
            <a:br>
              <a:rPr lang="ru-RU" b="1" dirty="0" smtClean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haroni" pitchFamily="2" charset="-79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714620"/>
            <a:ext cx="7243786" cy="326867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</a:t>
            </a:r>
            <a:r>
              <a:rPr lang="uk-UA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ЯКЩО ВИ   ПАЛИТЕ- ПОДУМАЙТЕ , ЩО З ВАМИ БУДЕ ЧЕРЕЗ 20 РОКІВ!</a:t>
            </a:r>
            <a: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uk-UA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44291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Поміркуйте  над своїми вчинками та діями…</a:t>
            </a:r>
            <a:endParaRPr lang="ru-RU" dirty="0"/>
          </a:p>
        </p:txBody>
      </p:sp>
      <p:pic>
        <p:nvPicPr>
          <p:cNvPr id="5" name="Рисунок 4" descr="229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5214950"/>
            <a:ext cx="1347790" cy="1359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124744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266429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err="1"/>
              <a:t>Шкідлива</a:t>
            </a:r>
            <a:r>
              <a:rPr lang="ru-RU" b="1" dirty="0"/>
              <a:t> </a:t>
            </a:r>
            <a:r>
              <a:rPr lang="ru-RU" b="1" dirty="0" err="1"/>
              <a:t>звичка</a:t>
            </a:r>
            <a:r>
              <a:rPr lang="ru-RU" dirty="0"/>
              <a:t> 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властивість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залежність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не </a:t>
            </a:r>
            <a:r>
              <a:rPr lang="ru-RU" dirty="0" err="1"/>
              <a:t>контролює</a:t>
            </a:r>
            <a:r>
              <a:rPr lang="ru-RU" dirty="0"/>
              <a:t> свою </a:t>
            </a:r>
            <a:r>
              <a:rPr lang="ru-RU" dirty="0" err="1"/>
              <a:t>поведінку</a:t>
            </a:r>
            <a:r>
              <a:rPr lang="ru-RU" dirty="0"/>
              <a:t>, а </a:t>
            </a:r>
            <a:r>
              <a:rPr lang="ru-RU" dirty="0" err="1"/>
              <a:t>скоріш</a:t>
            </a:r>
            <a:r>
              <a:rPr lang="ru-RU" dirty="0"/>
              <a:t> вона </a:t>
            </a:r>
            <a:r>
              <a:rPr lang="ru-RU" dirty="0" err="1"/>
              <a:t>контролює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.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сформуватися</a:t>
            </a:r>
            <a:r>
              <a:rPr lang="ru-RU" dirty="0"/>
              <a:t> </a:t>
            </a:r>
            <a:r>
              <a:rPr lang="ru-RU" dirty="0" err="1"/>
              <a:t>шкідливі</a:t>
            </a:r>
            <a:r>
              <a:rPr lang="ru-RU" dirty="0"/>
              <a:t> </a:t>
            </a:r>
            <a:r>
              <a:rPr lang="ru-RU" dirty="0" err="1"/>
              <a:t>звичці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вона </a:t>
            </a:r>
            <a:r>
              <a:rPr lang="ru-RU" dirty="0" err="1"/>
              <a:t>керує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. </a:t>
            </a:r>
            <a:r>
              <a:rPr lang="ru-RU" dirty="0" err="1"/>
              <a:t>Відповідно</a:t>
            </a:r>
            <a:r>
              <a:rPr lang="ru-RU" dirty="0"/>
              <a:t> на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йде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грошей, </a:t>
            </a:r>
            <a:r>
              <a:rPr lang="ru-RU" dirty="0" err="1"/>
              <a:t>її</a:t>
            </a:r>
            <a:r>
              <a:rPr lang="ru-RU" dirty="0"/>
              <a:t> часу,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на </a:t>
            </a:r>
            <a:r>
              <a:rPr lang="ru-RU" dirty="0" err="1"/>
              <a:t>збиток</a:t>
            </a:r>
            <a:r>
              <a:rPr lang="ru-RU" dirty="0"/>
              <a:t> </a:t>
            </a:r>
            <a:r>
              <a:rPr lang="ru-RU" dirty="0" err="1"/>
              <a:t>чомусь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корисному</a:t>
            </a:r>
            <a:r>
              <a:rPr lang="ru-RU" dirty="0"/>
              <a:t>. Людина </a:t>
            </a:r>
            <a:r>
              <a:rPr lang="ru-RU" dirty="0" err="1"/>
              <a:t>втрачаєте</a:t>
            </a:r>
            <a:r>
              <a:rPr lang="ru-RU" dirty="0"/>
              <a:t> </a:t>
            </a:r>
            <a:r>
              <a:rPr lang="ru-RU" dirty="0" err="1"/>
              <a:t>самоповагу</a:t>
            </a:r>
            <a:r>
              <a:rPr lang="ru-RU" dirty="0"/>
              <a:t>, </a:t>
            </a:r>
            <a:r>
              <a:rPr lang="ru-RU" dirty="0" err="1"/>
              <a:t>душевні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, </a:t>
            </a:r>
            <a:r>
              <a:rPr lang="ru-RU" dirty="0" err="1"/>
              <a:t>руйнується</a:t>
            </a:r>
            <a:r>
              <a:rPr lang="ru-RU" dirty="0"/>
              <a:t> </a:t>
            </a:r>
            <a:r>
              <a:rPr lang="ru-RU" dirty="0" err="1"/>
              <a:t>фізичне</a:t>
            </a:r>
            <a:r>
              <a:rPr lang="ru-RU" dirty="0"/>
              <a:t> та </a:t>
            </a:r>
            <a:r>
              <a:rPr lang="ru-RU" dirty="0" err="1"/>
              <a:t>душевне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.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врешті-решт</a:t>
            </a:r>
            <a:r>
              <a:rPr lang="ru-RU" dirty="0"/>
              <a:t> </a:t>
            </a:r>
            <a:r>
              <a:rPr lang="ru-RU" dirty="0" err="1" smtClean="0"/>
              <a:t>убиває</a:t>
            </a:r>
            <a:r>
              <a:rPr lang="ru-RU" dirty="0" smtClean="0"/>
              <a:t>. Тому </a:t>
            </a:r>
            <a:r>
              <a:rPr lang="ru-RU" dirty="0" err="1" smtClean="0"/>
              <a:t>варто</a:t>
            </a:r>
            <a:r>
              <a:rPr lang="ru-RU" dirty="0" smtClean="0"/>
              <a:t> не </a:t>
            </a:r>
            <a:r>
              <a:rPr lang="ru-RU" dirty="0" err="1" smtClean="0"/>
              <a:t>піддаватися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 </a:t>
            </a:r>
            <a:r>
              <a:rPr lang="ru-RU" dirty="0" err="1" smtClean="0"/>
              <a:t>звичок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знайти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сили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побороти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заради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/>
              <a:t>.</a:t>
            </a:r>
          </a:p>
        </p:txBody>
      </p:sp>
      <p:pic>
        <p:nvPicPr>
          <p:cNvPr id="4" name="Рисунок 3" descr="5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717032"/>
            <a:ext cx="3842792" cy="2882094"/>
          </a:xfrm>
          <a:prstGeom prst="rect">
            <a:avLst/>
          </a:prstGeom>
        </p:spPr>
      </p:pic>
      <p:pic>
        <p:nvPicPr>
          <p:cNvPr id="5" name="Рисунок 4" descr="a248d24b2a019db14c3255349e8e9149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17032"/>
            <a:ext cx="4045716" cy="28803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85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85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ідео 5 [High quality and size]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1844824"/>
            <a:ext cx="51435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00306"/>
            <a:ext cx="7772400" cy="1219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6000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Питання для    дослідження</a:t>
            </a:r>
            <a:endParaRPr lang="ru-RU" sz="6000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357298"/>
            <a:ext cx="8215370" cy="5286412"/>
          </a:xfrm>
        </p:spPr>
        <p:txBody>
          <a:bodyPr>
            <a:normAutofit fontScale="4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lnSpc>
                <a:spcPct val="160000"/>
              </a:lnSpc>
            </a:pPr>
            <a: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1. Історія знайомства людини з тютюном</a:t>
            </a:r>
            <a:b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2. Склад тютюнового диму</a:t>
            </a:r>
            <a:b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3. Вплив тютюну на організм людини</a:t>
            </a:r>
            <a:b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4. Фотокартки, які  свідчать про згубний </a:t>
            </a:r>
            <a:b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     вплив паління на організм людини та</a:t>
            </a:r>
            <a:b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     дитини</a:t>
            </a:r>
            <a:b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5.Виступ лікарів: «онколога»  та </a:t>
            </a:r>
            <a:b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    «</a:t>
            </a:r>
            <a:r>
              <a:rPr lang="uk-UA" sz="45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пульманолога</a:t>
            </a:r>
            <a: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» </a:t>
            </a:r>
            <a:b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6. Якщо вам пропонують цигарку, згадайте</a:t>
            </a:r>
            <a:b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45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>     про це…</a:t>
            </a:r>
            <a: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     </a:t>
            </a:r>
            <a:br>
              <a:rPr lang="uk-U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uk-UA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 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7772400" cy="4470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latin typeface="Calibri" pitchFamily="34" charset="0"/>
                <a:cs typeface="Arial" charset="0"/>
              </a:rPr>
              <a:t>    Дитя цигарку витягає,</a:t>
            </a:r>
            <a:br>
              <a:rPr lang="uk-UA" dirty="0" smtClean="0">
                <a:latin typeface="Calibri" pitchFamily="34" charset="0"/>
                <a:cs typeface="Arial" charset="0"/>
              </a:rPr>
            </a:br>
            <a:r>
              <a:rPr lang="uk-UA" dirty="0" smtClean="0">
                <a:latin typeface="Calibri" pitchFamily="34" charset="0"/>
                <a:cs typeface="Arial" charset="0"/>
              </a:rPr>
              <a:t>Бо хочеться дорослим стать.</a:t>
            </a:r>
            <a:br>
              <a:rPr lang="uk-UA" dirty="0" smtClean="0">
                <a:latin typeface="Calibri" pitchFamily="34" charset="0"/>
                <a:cs typeface="Arial" charset="0"/>
              </a:rPr>
            </a:br>
            <a:r>
              <a:rPr lang="uk-UA" dirty="0" smtClean="0">
                <a:latin typeface="Calibri" pitchFamily="34" charset="0"/>
                <a:cs typeface="Arial" charset="0"/>
              </a:rPr>
              <a:t>Та сильним, гарним він не </a:t>
            </a:r>
            <a:r>
              <a:rPr lang="uk-UA" dirty="0" smtClean="0">
                <a:latin typeface="Calibri" pitchFamily="34" charset="0"/>
                <a:cs typeface="Arial" charset="0"/>
              </a:rPr>
              <a:t>стане!</a:t>
            </a:r>
            <a:r>
              <a:rPr lang="en-US" dirty="0" smtClean="0">
                <a:latin typeface="Calibri" pitchFamily="34" charset="0"/>
                <a:cs typeface="Arial" charset="0"/>
              </a:rPr>
              <a:t> </a:t>
            </a:r>
            <a:r>
              <a:rPr lang="en-US" dirty="0" smtClean="0">
                <a:latin typeface="Calibri" pitchFamily="34" charset="0"/>
                <a:cs typeface="Arial" charset="0"/>
              </a:rPr>
              <a:t>                        </a:t>
            </a:r>
            <a:r>
              <a:rPr lang="uk-UA" dirty="0" smtClean="0">
                <a:latin typeface="Calibri" pitchFamily="34" charset="0"/>
                <a:cs typeface="Arial" charset="0"/>
              </a:rPr>
              <a:t>Бо </a:t>
            </a:r>
            <a:r>
              <a:rPr lang="uk-UA" dirty="0" smtClean="0">
                <a:latin typeface="Calibri" pitchFamily="34" charset="0"/>
                <a:cs typeface="Arial" charset="0"/>
              </a:rPr>
              <a:t>зріст </a:t>
            </a:r>
            <a:r>
              <a:rPr lang="uk-UA" dirty="0" smtClean="0">
                <a:latin typeface="Calibri" pitchFamily="34" charset="0"/>
                <a:cs typeface="Arial" charset="0"/>
              </a:rPr>
              <a:t>у</a:t>
            </a:r>
            <a:r>
              <a:rPr lang="uk-UA" dirty="0" smtClean="0">
                <a:latin typeface="Calibri" pitchFamily="34" charset="0"/>
                <a:cs typeface="Arial" charset="0"/>
              </a:rPr>
              <a:t>повільнюватись </a:t>
            </a:r>
            <a:r>
              <a:rPr lang="uk-UA" dirty="0" smtClean="0">
                <a:latin typeface="Calibri" pitchFamily="34" charset="0"/>
                <a:cs typeface="Arial" charset="0"/>
              </a:rPr>
              <a:t>став.</a:t>
            </a:r>
            <a:br>
              <a:rPr lang="uk-UA" dirty="0" smtClean="0">
                <a:latin typeface="Calibri" pitchFamily="34" charset="0"/>
                <a:cs typeface="Arial" charset="0"/>
              </a:rPr>
            </a:br>
            <a:endParaRPr lang="en-US" dirty="0" smtClean="0">
              <a:latin typeface="Calibri" pitchFamily="34" charset="0"/>
              <a:cs typeface="Arial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  <a:cs typeface="Arial" charset="0"/>
              </a:rPr>
              <a:t> </a:t>
            </a:r>
            <a:r>
              <a:rPr lang="en-US" dirty="0" smtClean="0">
                <a:latin typeface="Calibri" pitchFamily="34" charset="0"/>
                <a:cs typeface="Arial" charset="0"/>
              </a:rPr>
              <a:t>   </a:t>
            </a:r>
            <a:r>
              <a:rPr lang="uk-UA" dirty="0" smtClean="0">
                <a:latin typeface="Calibri" pitchFamily="34" charset="0"/>
                <a:cs typeface="Arial" charset="0"/>
              </a:rPr>
              <a:t>Усе</a:t>
            </a:r>
            <a:r>
              <a:rPr lang="uk-UA" dirty="0" smtClean="0">
                <a:latin typeface="Calibri" pitchFamily="34" charset="0"/>
                <a:cs typeface="Arial" charset="0"/>
              </a:rPr>
              <a:t>, що в світі є погане,</a:t>
            </a:r>
            <a:br>
              <a:rPr lang="uk-UA" dirty="0" smtClean="0">
                <a:latin typeface="Calibri" pitchFamily="34" charset="0"/>
                <a:cs typeface="Arial" charset="0"/>
              </a:rPr>
            </a:br>
            <a:r>
              <a:rPr lang="uk-UA" dirty="0" smtClean="0">
                <a:latin typeface="Calibri" pitchFamily="34" charset="0"/>
                <a:cs typeface="Arial" charset="0"/>
              </a:rPr>
              <a:t>Хлопчина в організм запхав.</a:t>
            </a:r>
            <a:br>
              <a:rPr lang="uk-UA" dirty="0" smtClean="0">
                <a:latin typeface="Calibri" pitchFamily="34" charset="0"/>
                <a:cs typeface="Arial" charset="0"/>
              </a:rPr>
            </a:br>
            <a:r>
              <a:rPr lang="uk-UA" dirty="0" smtClean="0">
                <a:latin typeface="Calibri" pitchFamily="34" charset="0"/>
                <a:cs typeface="Arial" charset="0"/>
              </a:rPr>
              <a:t>Та ще й в залежність від цигарки</a:t>
            </a:r>
            <a:br>
              <a:rPr lang="uk-UA" dirty="0" smtClean="0">
                <a:latin typeface="Calibri" pitchFamily="34" charset="0"/>
                <a:cs typeface="Arial" charset="0"/>
              </a:rPr>
            </a:br>
            <a:r>
              <a:rPr lang="uk-UA" dirty="0" smtClean="0">
                <a:latin typeface="Calibri" pitchFamily="34" charset="0"/>
                <a:cs typeface="Arial" charset="0"/>
              </a:rPr>
              <a:t>Потрапив хлопець, як в капкан.</a:t>
            </a:r>
            <a:br>
              <a:rPr lang="uk-UA" dirty="0" smtClean="0">
                <a:latin typeface="Calibri" pitchFamily="34" charset="0"/>
                <a:cs typeface="Arial" charset="0"/>
              </a:rPr>
            </a:br>
            <a:endParaRPr lang="uk-UA" dirty="0" smtClean="0">
              <a:latin typeface="Calibri" pitchFamily="34" charset="0"/>
              <a:cs typeface="Arial" charset="0"/>
            </a:endParaRPr>
          </a:p>
          <a:p>
            <a:pPr>
              <a:buNone/>
            </a:pPr>
            <a:r>
              <a:rPr lang="uk-UA" dirty="0" smtClean="0">
                <a:latin typeface="Calibri" pitchFamily="34" charset="0"/>
                <a:cs typeface="Arial" charset="0"/>
              </a:rPr>
              <a:t> </a:t>
            </a:r>
            <a:r>
              <a:rPr lang="uk-UA" dirty="0" smtClean="0">
                <a:latin typeface="Calibri" pitchFamily="34" charset="0"/>
                <a:cs typeface="Arial" charset="0"/>
              </a:rPr>
              <a:t>   </a:t>
            </a:r>
            <a:r>
              <a:rPr lang="uk-UA" dirty="0" smtClean="0">
                <a:latin typeface="Calibri" pitchFamily="34" charset="0"/>
                <a:cs typeface="Arial" charset="0"/>
              </a:rPr>
              <a:t>Не </a:t>
            </a:r>
            <a:r>
              <a:rPr lang="uk-UA" dirty="0" smtClean="0">
                <a:latin typeface="Calibri" pitchFamily="34" charset="0"/>
                <a:cs typeface="Arial" charset="0"/>
              </a:rPr>
              <a:t>допоможуть слово й лайки,</a:t>
            </a:r>
            <a:br>
              <a:rPr lang="uk-UA" dirty="0" smtClean="0">
                <a:latin typeface="Calibri" pitchFamily="34" charset="0"/>
                <a:cs typeface="Arial" charset="0"/>
              </a:rPr>
            </a:br>
            <a:r>
              <a:rPr lang="uk-UA" dirty="0" smtClean="0">
                <a:latin typeface="Calibri" pitchFamily="34" charset="0"/>
                <a:cs typeface="Arial" charset="0"/>
              </a:rPr>
              <a:t>Тепер над ним лиш дим цигарки.</a:t>
            </a:r>
            <a:br>
              <a:rPr lang="uk-UA" dirty="0" smtClean="0">
                <a:latin typeface="Calibri" pitchFamily="34" charset="0"/>
                <a:cs typeface="Arial" charset="0"/>
              </a:rPr>
            </a:br>
            <a:r>
              <a:rPr lang="uk-UA" dirty="0" smtClean="0">
                <a:latin typeface="Calibri" pitchFamily="34" charset="0"/>
                <a:cs typeface="Arial" charset="0"/>
              </a:rPr>
              <a:t> </a:t>
            </a:r>
            <a:br>
              <a:rPr lang="uk-UA" dirty="0" smtClean="0">
                <a:latin typeface="Calibri" pitchFamily="34" charset="0"/>
                <a:cs typeface="Arial" charset="0"/>
              </a:rPr>
            </a:br>
            <a:endParaRPr lang="ru-RU" dirty="0"/>
          </a:p>
        </p:txBody>
      </p:sp>
      <p:sp>
        <p:nvSpPr>
          <p:cNvPr id="26626" name="AutoShape 2" descr="data:image/jpeg;base64,/9j/4AAQSkZJRgABAQAAAQABAAD/2wCEAAkGBhQSERQUEhQUFRQUFBUUFRUUFBYVFRQUFRUVFxQUFRQXHCYeFxkkGRUUHy8gIycpLCwsFx4xNTAqNSYrLCkBCQoKDgwOGg8PGCwkHSQsLCwsLCksKSwpKSwsLCwsLCwsLCwsKSkpLCwpLCwsLCksLCwsLCkpKSwsLCwsKSwsKf/AABEIALUBFwMBIgACEQEDEQH/xAAcAAABBQEBAQAAAAAAAAAAAAAAAQIEBQYDBwj/xABIEAABAwEFBAYHBgQEAwkAAAABAAIRAwQFEiExQVFhcQYTIoGRoQcyQlKx0fBicoKSweEUI6KyJTODwkNT8RUWJGNzk6Oz0v/EABoBAAIDAQEAAAAAAAAAAAAAAAABAgMFBAb/xAApEQACAgEEAQMEAgMAAAAAAAAAAQIRAwQSITFBEyJRMjNhcRTwQpGh/9oADAMBAAIRAxEAPwDy6UkpUi2DIBJKEiQxZSShIkMWUJJT2s3mB3E+GxRAYhrJ3nlqu5Y3YR3h8nwEQmlsbRlGh1OxFhYhAGoA5yZ5bz5KbTsVMiS17swJa4ASZIyzifiCuDLJUfmGk8YI8yrS7blrAElhLXCCNZB1B47toIBVM5peS2EJPpFPVs7ZwtDgdziNfAKO5kbx5LW3p0bcCx+EmQ05bZyIOzUHOdDEKqfdLssbTllAxPMcSMvNKOWLXY3jknyU7aROwnlPmmmRwVrWszWDtvd9wDMeYDfjwXNlgxxDYB0OKct5z+Hgp70KisJSKzqXY7M4QRsLXA+IlQa1nLdQRzGR5FCmmOmvByDu9BeSkcEDRTAREoSIGLKJQkSsBwKE0IlFgKnMKbCAkB2/iDESY5o66VxKAnZHajpiSuXMHNdAgTGvauZK6ueuZSJITEhIhBInEJEpKaFccwSkSwlDfomFEYiISlvEdyVjdT9Z/sgBn1K6UqBdoPrgtHcvRB1QB9QEA5tbEEjYTuC2N3dF6bBLmARmQB8TqeXFcmTVRhwuTpx6eU1b4MJdXRqpU7ThhYPadpyaNp1yC1dHo3TZEMGQkuIBIziBsDicu4q+FlLodpmGU27AXaHugnuCkVaMYRsjEOQBLP6Ri/GFm5dRPJ+jSxaeGP8ALM1a2Q7CNQYEe9BxGeeXcp1jtmOk4HMtGId2762qPb6eGXRo3Tc94gd8AlNuah2T+QceziMcsvzKjwdBNsNPEGMImDPCC4xl3/1FQLTZC+q+MmtHhxV9dNm9Z24n9QPOPBc7HYsYfp/MeWfh0PgAlupi4K5nRlj4cWNO2MI7ROgEcV2fcrG9qrA3NBMAafUBakw2mCNunwHlCpLRYy8lzzDQdunAAe06PrePJL5FGEX4KCvZqTsmNft9qB+6o7w6PESWEfdIGfeMlqa9pl2Cm3XIbTG+Aor7Ccyc9kmQABqSZ02c5U4ZpR8hPFGXg87ttgc0+rHgFBezu5/NeiV7sbUyzO7IiOR1VDenR2oATGNvAdpvcNfitLFqVLhmfl00o8oypQu1ezlsbQdDsXFdlnMBRCRKgAhCEiAHISICBCsYSVJdYwAJdmeH6p9mAEncnWsQA3brPwToqc25UiHUaRkn09J7k2oDtSsqQkT7RzKaUspEEwQhCBk0lIgpFYcwqEkoQALYdAujXX1g54lrMwDo587eAMc4WcuywGo8DZI7ydAPM8gTsXu3o/uYNpYwIb6rBubHrcz60/aC5dRk2xpF+GG6XJLp3OGidu/ynnsChW6yS4MGySeeweM8yFqLRAk7Gie/Z4Kns7Yc5x1DHVnfCm2eTfMrIaNSJybd7XPZTGgDu7MsJ7mh8clBrHFamt2HHP5dO5pYFdXY2A959mi0TxIzI8Kh/EsxYLXitdSNadGoSftvEkd3ZCVDT7Km8qev2nudzwgNHdl5Fd7pseGk151ON/icPwprtbaEkAaBkfmMfBpPeVf/AMEAWsjJrWs7mwPOHeKj4Lbo5Wax9XZ3k7fiAXOPjKLHYMFFu8Ny4E5n64lPvu1VadSm2lRbW/k1HOa54Z23mGQCIOTXakearLutNZ56ttY9YM3UbTRDKjGyJ7TIlugDojmhx4HCLl1+33x/qy6fZsRDRk1rRnugR46qvt9EEbmgbMyeDd/Pb5JbTetWnVDKlDDTfEVBVaRj2NqSG4W8dNZhTrBYw/FUrEYWnCRIIBb7OW5VtDXCtlTd9zmXVCC0EYWiO0Z9YifaOg3Znci1XSPaGQjDTboI0xHarW1X6wkinGWU/KNFF6wP1xHkAB8c06GmzNW2gZgFrc9Miq99gefa8j5aLYGxCMhClULpaBpmdfrwS3UWbUzy69+jri0uwTtcW6ke9G/isTbbIaboI7xoeI+S+j32BsERwyEryL0lXAaLmvwwHZZaEcdxXfpdQ92xnFqtOq3xMJKEIWqZoAoQhAAlBTSUoQB1bXhMLyTJTF0bSJ4II0kdab5EHmP1UeV0wwQuSBRQsoSIQTBCEIAmlJKQpFYc4sp7frh+65h0J7GSQOKTBo1XRe7zUexgEl7xSaBqAc6jueEOE8V9DWeztpUwwZBgw9+pK8r9EN0B1U1iMqTMTeBecLRzhrj3r1O1OhuWunMn6KytRO5Ud2njSIFvqQ0D33SfujL9HeKqr8r9XZqzj61Utot5AbPxOKlXrVBrMYPeDBya0lx8PiofSqiHVbJR0a14qP5B7D5uyXKzsRY1agp2WpOWGQe4Z+AKwvRGtLbXWOZdLRvJdJI/tWl6T2yLtLtDVJP/ALkx8QqLobQDLOxrvac+q4cA4Bo/LTSbGlwSbQYtNKiPep4o+y3E4eDT+cLRWJuOsRsGZ7iP1xLJXLVx2zrScmMq1Dze5oH9LfMLVdHCYqPOpMDuEuP5iVElLokGnitD37GgMHPIn9PApLZZGVQcYPZBwuBLXtnXC9sFuW4pKVWGuPhxc7P4R4p1Y5Bm0wXcp+eXcoWSSMiyxOsNneXOrV6TXDCXEPLGkwW1QfWaAR2m6RmNq5WGu3C+oAwB756umQ4AHIuY3aIaM+Z9pWXSyvjaLM05ZF8cdGz5qppWTqm5ADfA36KW7g6sU1G21bql+P6v7yPqUnT2QMJzBG3mDmFdXc0kZnJQbJVBj62K7sdLcokKJlGzDLyUkUUlOmpDEUKzk2iBosh6UbpFW76jttGKoI1hp7X9JJ7lsnBQb4s3W0KrDmH03s/M0j9U4vbJMJLdFo+XnNzPDVMT6h03wPgmlegRhCIQiUwFSIlEoA72dk81KdZsgRkdoO/gVXsbJXcVNmcIKpp3wJWMSNSuKCUiCxKgKRKUgQMEJUIAk4kiEisKaHNXWjr5k7e7yXGVYXFYzVr0qY9apUYxvMuGfIKLdIKs989HV2mjd9KfXrHGd+HPD5YvFaq05YfsjF3gfuojGBrmU25NpsAHABojyhJfNowBx29hg7zJWHKVts1IxpJFfZmYrVJ0bjceWY+MKj6S2wm0EjUNfEfYpvj/AOV7O8BaK7HjC+pORAA3ZS4keSy9jZ1tqIOgLWzvLn9Y7/6IVbLonT0huDbJSpDZMTtwAxJ5tUA1sFN7R7NnLZ4gtZ4lzqngp3So9ZWs49mazT/puY8+UqktFT+S/wC2A3uJfUIUbJpcD+iruxaXkggllNpG4CHQtRd1eKbhtDQJ4kOJPmFjejlSLI3jUe88YEjzMLQWO1fyiR7ToHnP9oCTY2i4oVx2QTkxpe48TMD691Q7ZfPV031Xa6NHvP8Ad+60EDiSVDt1qw0Rh9as6R9xvqz5HvKor3tRc7qx6tPCyeM4nmBtJCguWTrgmXfJqB7zLnOkzvAJPm4eCtLRBgb48B+5HmqCy26amQOQy8v28FKdbsTgAfV9Y92g8lMkkWNnu4kgjcHeMQFpLDQhoVRdVUkz7x8loGBJDdjgdy6NKYAnAqREc5cg4FR7Wxx0MDgqkWR7agLXuOcmTIz+tFBstUfyfPV7UcFeqz3KlRv5XkfoocqdfdSbTXdvrVD4vcVAK9DHpGBJcsVIlCRSECEIQA+ltKVxSs0XMlIj2wlCRCCQIRKEwBCCUiAJJKQFIgFSKhZW09FNix3hRcfYxO5YWmD4keaxYXqvohu8B5qx7DvLIkcBMd4VGeVQZPGrmj1Wk6ar/u/FwaPIKp6ZWyGls6uceRgNHmrC73zVf+CeUmPgVjul9sxVqg92PN8kf0rFvg1Yx5NQ+rgsrQNrZ8c/gFSdGQcbnnTHV5kjAyeUiop161ewGaBuXCAxk/3FVFw2rs1SBEUx54nT34gUm+SSXBCsN5iqLSHGTSqF7Npis00zHe3zVdeRhlNoOrajv6SxpPeVX9ErdFV4dpWqspTuBBdPc7CfHerK+KUPDfdpFsce0T5qJZ5IthqYbNTHA9+74q1sk9VRYDqHEb5e7C0+MlUrMrPS7gOZIHxIVpczjhsp3sB78bj8Sh9D8l5Xph1pYPZpskbsLQY8clii5xIbmXOJMDmdfNbihAcX+9RYBzLAR8VnbmoimOtePsid23w3/JQi6ssSsWjYi0Zax23bBE5A7guNmbJhvq79ro2zu+K1Fe6mVqYPsDONATx4Ku6gNkaDZlE/sjdaJqPPJd3PT7I+tyu6T1TWUQxvH5/urClUTTBosmhc67oCWlVTqjQVYVVyU1pvdrZlzBHvOA8lGsd+UqjKwp1abqwY4tbjAJJacEA65wMlF6S9EmVtmR9aMpG4xyVncdz0mBrsDcYEYiASORhJE5HzM+Zzmds6ztlNXpXpa6CmjUdbKDf5TzNZoH+VUJzfGxjie48wvNStzHkU42jDyQcJUwRKSUKyyAoQkRKAOs9lc046BNQJCIQhIYIQhACpEITGdkBIgqZWdaJzA4+exe1+iukG2eq4+yzAOTiP0aCvE6BzXuHo/dFirH7TRwIDMvJcWrfsLsC95qrsrDrKm/Aw+B/crA9Ja3/iKvFzB45n4rQ3Lbf59YzIw0x4l0jz81mOljcNeoTtLXdwJ+QWQ/BqwXLNJ0ltUUnnaccEfdHyVdcdbOowe00u8MLWqBe9qdVoGNTUDY5gR5DzUa5rzDbcB7JbgHEBrC1HyOqRn7udGA7OvdPIM+a1l42gVSXt9bBDx9rCHSPELKWtgpOqs20bS0Z7n44z5BWL7QadWrnk0MfH2YEjyTYWdsM2Ex/wziB3RUxfABWl11A2jZnkw1jnydwZWDj/AEOVTcj8dltFPUjrB+Unzim7xXW4LQ2pYnsOeGoWnlVaaZPkw96bI2Wt5W9ww0wYeyo+gTuwPJY4/hIC69IcRoso0mCahDC7XCNsDYYnNUVy2h1Wox7szlTrDb1tNsB/MjPvK0tqrHERtGhGhB38VzzdHVifJb3cP5bGAzhEHiRlJUW1Wcl2a4dGLSQ97DTNNpMgyTid7WGfVGQ8VbWmJj6hJcljdMYx+Q4Su9KsopCcwbQpiRbUKym06kqls9RWVJ6nFkWiVUbIXChSwmF1Dk0uUhUMq4XS0wQZBBEgg5EEHUQvDvSl0EbYXtrUMqFZxGD/AJVQDFhB90iSN0Ebl7DeF49RSqVDhaGCS+oSGNG8kD4LxX0g9PTb8FNgilTJdigjG8iJAOYaATAOea6NI5ufHXk5dVGKhz34MWhAQtcyQBSykSoAe45DkmJzjkE1AkIhCEDBCESgAlCEIA6pESkUiJ2p6jn+w/Ve09D60Xc/eZ8hH6LxIPzlep9BrbNjDdkvZ5Arh1v27OjSr3lhclrhzs/XazybP+0rj0qrY8U64Q5p24TmQe/4qvu92HLTC/D+n+8JL1rY2NPtM7J+6TkfEkd4WQzUSHXdXmmQfaY08nNAE+ICzFut7qb3PB7bSHDhApkfr4KVY7xLDHu/XzPfwUC+6Uy4QQ5sA78iWnwI8FOJFlz0kw1RUrU9LTZ2VI/8yzuaXDngBTHVetbTeP8AjWbD+JoLfjCpOjl5F1J1I5upnrmN94DKtTHOmTl9lTLmq4Wvpa9Q/rKZ96i+CY4aO/ErHGkQT5J3R69urrlp9WoG1BxxNBOfPE3/AKp91VRQtFag49ipIB4HNjvAjwWevRhY7E3WmZH/AKbiXt+Lh+FWTq/8QxtRn+YwYY94agHiFGXyNLwX9xsNO0zsflUH2xt74B71r2WXE4kbTP7x+qxlzW7EWk5OiHA+0B/uC2FjrvH+XDtoG3l4rml2dEHRZ0LoJzNSoTsBiPguVrtxa4t27zqu7b6LWy5pBA0yJ8israrxLnlxnUk7NeCEiw0NO0SpFJ6z1ktcqys9oUwLhrVMs9RV9GspVFyaEWGJE5LgHJ8ptk0uBtusbKtJ9KoJZUY5jhwcIXmFwdErD1NajWaHPbja6oP8wOBhrmHZnGWh2rU3v0gdic0/y6RBHWEgEuEQ0A6A9ozwXnDKwoVn4HOcHGS4umZMzoq3qHB7Yv8AJOGni/uLv/hRdK+h9WwuZjIdTqCadRshriIxNIOjhOm4gqhX0DYLPSvCxuoVhiBGR9pjoye07HD6yWfregBsSy2nPY+gPPDUWzp9Uskfd2Yur03ozpdHjyAV6lX9ANoHqWqzu+82oz4Byr6/oNvBvq/w7/u1o/vaF1epH5OOjz8Jq19r9E950muc6zSAJJZVpO8AHSfBUFv6O2mjPXWetTAzJfSeABxMQE9yfkVFehIllSGCREpJQAsJUiEAPlKSmhDipEaFBWx6F3rhJpTlhxfiBOn4ZWMUiyWkscHNyIM+H15qnLD1IOJOEtklI9Br1vXE6OaRxLjPxjwCjW20kZ7wZ8/3Ud9rxgObBDmiRtDm5gHguLrTjaPeEzvP1l3hYbjXBrp3yQ6jg7tDZqNsH68lXm1lhNN3qHNp3a+Uor1Sw4hodRt4iFyrva9sDu2xMKcUJkXrXUararMiDiHMajkrqpWjBXo+roB7syTSdyM4d7TGxULTGTtPKd/JdrDa3UyWzk4Rnm07pCua4K/Ja2q0h4BbGQyndtY7hrB2FRbE8sdLJwnUbucLi/N2ctdqM5aQdYO5KzG0/WnNVNeCxGsu6ti2fPmtHZ6hyBJGU/8A6+ax922nTYdxWnu+1E5OGWzPQjTPZtXM0XI0NOyujeDmAcvAjJUl7Ui055K0sFSoMg0lu5xEjlsXS3WcPHaa4fXJCJWZyzWyMldWO2rNXjDHQ0EDeUllvHCp0NM31mtUqwoVlirHeo3q+sdvG9ImjS0nrqVAs9okKdTSYmzG+ly1YLvcMIPWVGMkj1cy6Rx7Md68Qo2lzTIJ8V9D9NbA2tYrQx3/ACnuHBzBiafFoXz/AELoqPbia0EHZiE+BK0dI4em1L58mfqVPenH48Hqfo7vYCM8iFv7/s5qUTgqPpOIyqM1adhwnJwnUHZuXi/RWjUowHtLO12Z0IymI4/Fe13GcdKHGcvKFw1sm4pmhN+pjU5L9nil6dM70slZ1KrXOJuhwtLXN2OaYzB/ZFH0wXg322Hmz5Fbb0vdHwbB1wEupVG57Q1xwu7pLT3LxMLWw7ckbaMbMnCVJm+rema2vYWEU84zAIORB2k7lFvb0o2ivSqUi0BtWl1b+1zkjLbOixcpqt9KHwVbmOlBKREq0gEoCRASGOJQkQmIcClcmNKVyYq5BdAfr67lzCdKAZaXdb4GE8PzbD+iluBaZz5bxvH1xVE1ysaNqDmhpkEbd+5cOpw/5ROrBlr2sS11xPPXcfkoZYZlvh8lKe6TDsx5jgmOu1xzpu5CfmuONHYxzGY9nPhxRUsmHXMc8v2S0nuae3kd7SJ8Ey2Pe7JuY3nCCU0gBldoEAyPdOxdG2k7AAiwXQ6c2n4jxV5Z7n0yUJtInGyJYS6R+q1dzbJUWz3TCuLvs2EqhtFiRpLAzJSbRSyXCwFT3DJRGYC/7JBMLPmpBWz6ThrGOe7IASTwXlNtvpznHD2Rs3966MOKWToryZY4+zSNtBGisrHfZasG29qg9qeYC6C/H7m+avekmVrVwZ63d/SQZSVo7JfjSNV4KOkL9gHiU8dK64HZcByHzUP4mRkv5WM9Q9I3S9tOzPpNP8ys0sAGoY7JzjwiRzK8osl6FrcJ2aFQq9oc9xc9xc46kmSVqvR9Z6Rq4qjWkggNxCQDEzByldMsMMWL3clMM08uZbHRxsF7ztmIPEHkvXegt742gE6ZKF0u6PNtdlIpNHXMa59NwaASWgHq52hwkRvg7FU+ju2Th2S0EccsxzWbJL6omkm2nGRvem1EPu61tOhs9R3e1pcPMAr5iK+sHAObBggiIIkEEZgjaF84+kC4G2O3VKVPKmQ2pTHuteJw9xDhyAWlpJrmJlamD4kZxCQlC7jjFlIhCACUApEIAcUJpKEAKE4uTJQnYUODkoTAnNKBND0rXJkoBQxUTBaGkDEJO/b3qVSqteC1jc8szsABLjPIFVbG4iAIk5ZkAd5OQC0fRmxB7nspy6WlhfHrExk0bG7tp4aDmyYoVdHThlNurOF2Xa5zOsw6udmOGXxlc6df1oaCG5TOZM5ADf8AJem1Oj7bNZmUJGPD2jsBcSXHxJA3wqG0XMCAGsENmCY1Op5/Jc6idLnzRVXXbwIxMcB3fNbC6alCrlIPA9lw8VmP+71Sn2+zgdsLgCTtLJ/6KdYbhL+1iAA2gE5jcYAnvRLGmWxm/HJsP+xcpbmN20fNJ/BKnbbLVZc2trWhmUsLGSOLXB+IiNhn5XN09KKFpIY4PoVjkadZpY6RzyOS454H3EsjkTJdmZClOdCV9nLddN65vzXPTXZM849Kt7wGUGnN3bf90ZNHeZP4V5vKs+kt5GvaqtQ++Wt4NacLR4DzVWt7BDZBIyMst82wQhCuKhUiEIAFd9Frbgqlp9qCObf2lUidSqFpDhqCCOYVeSO+LiW4p+nNSPofo1a2lrSMyYzUK7LhFG2VhHZNTGwbMFSXCN0Eub3Kl6H2/TcYI716D/DipgeDDmyPvNOrT35jiOKwqfRtuXNk5tPJeFemV3+IAbqFP+55Xu4dkvBvTIf8R/0KXxeu3TfcM/UP2GFQhC1DgBEoQgASJUIARCVCVgKAiEIQhBhRhQhMViwhoQhAWBC3vo+swZSfW1c3rXgbJpNbhH9RKEKvJ0WYuyPel8Vw8TVcTDXEyRLnta4mJgagAbA0Ltct/Pc49aA9rGl8eqTEQ3ENnclQqDpRorosn8XVL6hyHsgZRlDRuC2TLraG8ANAIEboQhRZJdoRt1iJBgbiJ85VbXDHy1zMQHvOJ3mQIyPZSIUGdKdqV+BLHe76Raz16bhk1xlzYIEB+0Z7Rs2q+tFjEYhltjYhCpyRTXI4vg+cb3oYbRWaPZq1B4PcomFCFqR6RkS7YhajChCZECEkIQkMIRCEIA9K6L1i0tHADwyXp13WokAIQsOXZu+C1xZLwv0wj/Ef9Cn8XoQurS/WcOo+gxGFJhQhaRngQkhCEDCEQhCAsISIQ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xQTEhUUEhQWFBUXGBgaFRUXGBQVGBcUFRgXGBgXFBgYHCggGBolHBQUITEhJSkrLi4uFx8zODMsNygtLiwBCgoKDg0OGhAQGiwcHCUsLCwsLCwsLCwsLCwsLCwsLCwsLCwsLCwsLCwsLCwsLCwsLCwsLCwsLCwsLCw3LDcsLP/AABEIALYBCAMBIgACEQEDEQH/xAAcAAABBQEBAQAAAAAAAAAAAAAFAgMEBgcAAQj/xAA9EAABAwIEBAQEBAQGAgMBAAABAAIRAwQFEiExBkFRYRNxgZEHIqGxMsHR8CNCUmIUcoKi4fEWMzSSshX/xAAZAQADAQEBAAAAAAAAAAAAAAABAwQCAAX/xAAkEQADAAICAgIDAQEBAAAAAAAAAQIDERIhBDEiQRNRYTKRBf/aAAwDAQACEQMRAD8A2c9U0K4mE5WOhVDveI/DuHM5BpPqASFoBTfjFxY6pWNpTdFKnGf+6p37BZU8qTdXDqj3PcZLiXE9STKjFiyaSPWNlOigU7Z00atrcOS6rQ6ITK8y2cZgbIhh2FVKhhoMn7q1WFm0cla8Jt6TNRErP5BqwCvhzxXXZUFpdgkH/wBbjoR27haiVnOIsZLXx8zSCDz0WhWzpa07yBqmxfInzY+L2LJ7Lsx5JRXgK2JEkHqkPpd0uVxROEgd1waOS9XCEDhKRUdroluMJuo7suO0Y7xPiTadV7MoJDnACT1KbsKtc27qjctPodBoNDokcWYe+piVZsZQIM8gCExhdTJUIfL6IiByB5lRvH2/2dr9Fs4OosbmDHMMtkhusOnXXmilS9Y1wDnNBOwJAKp//klK3eXUaDoIjkAqrjFYXVY1i8h39JEQOjeyTXjPJffRXiycIRtVDaVTuProeK1nPIPqUA4e4kq27srn56ektcdY7HqiXFrm1azazCHNIA8jvBU+Tx6xP+FOLKrf9JeGGGhHKrvwDrCruFPRmi/NUaOilY3XZmXGtd772sCTAdAE9AmcNuatMQ2o4A7tkkEHsVI4noE16j98zifRBbW9LTDtQvXj/KHY1j65d7Lrw1VyvPRaLiF0Kli8MrtJdDQBBnaR19VlWHXUODxqCNeatHC+F+E11R2kklo6AoK+O/6JyYZp9/QvGq/gUC1u8KncPWALX1SJJ08kaxu6c9tSdkLwin/CbrEGSOuq3gbTWv2iLPauW/0PNswYc+q2nBkA84+y5BcWufFqOc0aN07adF6rLyZqptdC4nCpWz6jrjQ+SxHiqtlvCDzH02P3W3VwsS+IdDLdtcechZYhezLniHFvQkexhO02KZxPa5LiRs8BwPfY/UFQqdSFljJJdKlB7InbFQLU5irDaWYCRkrRVinY/ZPJMI/aWpBBQu2blIIhFLuvVbT8RpADeUSkeyr0G20GkAEzporrgtWaLdZjT2WXValV1BtTMGyR84GgkdFe+BqAbQdDi8Zh8xM6wm+PXZN5U/FFjL004nr9EpwUHFcUo27C+vUbTaObiB7dfZWHnkkj+4/ZeFvn7rPcQ+L9mx2Wm2pV7gBo9JS8H+K9pWeGPZUpE7EwR6wuORoDUpQaOJ0XkBlVjidgHCT6KRnC44dJQ7G8WpWtM1azg1o6n8R6DqVIfWhY78a8QLq1GkCC1rS49Q4lcEm8Y3ttXH+Jp3TPEc0RQgipIGxVQpCpUplzw2f6QYhVoVAXy58afuUdw2/YRDtCOewKWp16NykQLms5rtCQRyJmF7Qr53Q+YPMckQuMOpulzSQeu69s7ZjTEg90d7DxeyJXaWHJU1adj1/Qotgt0QDReZDoLHHeRu090u/sw+nG/TqEGtXubIJ+Zu48tWuCzc85cs3Lc0mi+Yc/Ki9sS2nUqRJDXR7IDgbfEaHbDSSdN1cqdoTTyAfiETyPqvErHU12j0Ha1tMoNOlRc2HucXkCdJIVXxrC3UnbGDseoV9w61r0HvHhteHENBO7ddTPNC/iLZCi6mMxIcCZ6HRW47fLSJPDyVz4/QH4WhoaXDd8DyG5Wp1q1B9FxzAsDdeRWR2V6WhpkAARG+Y9R0RehjjXjKGmHtcPULbnst6b0T8Uow1zREAHnqQfwlQ7a1a60a5hAfq0juUt165zCYblygbQ6dkHwRlT+NGYsbGkaAlP8aeVpP8AZ52fG8ctf08pWXhAtP7K5M1b5zZ1nzXq9isb2Qpn1NU2WUfFCz1a/oVqJcc8E/KRoO43VM+I9vNAu6Lzx5kXE9n4lnTrDU035T/lqRH+5v1Vbfh9UCSwx6H6LRMFoGrb1qTRmMAtHca++hVerMljCBFQSCdeR1MJOS+JRhxKt7ANiSx4kFXa0iAhDKjKzBtm1056KZa1PlhIt8ivFPHoNOsHVBFJ2V3LQFKtcIuyQKjoAIMCNTPPTZdh1eDMq2WlxmIS5rXRtzsDU7anldbVNWVBGn8p5OHcSrPwZhbLOmaYdpuSTA00nt09FUcUoPovqVHPpiXDIX5jAPIAc+6k3tnUrN/w5eHOBDiGmdN4JGwTMVNMVmhVJb8a4lp0qbjSIrVIOWmw5iT3jkvnvjHELqtVL7sOBmACCGtHRoOy1K4o06DQKbgag3y6BvrzKlYZcMuGFtSHnXMHAER2T3mX2TrxtraMCbTcYgEk8lcMCwptNuZ4zVDHcNlW7HeC6TZrWrMpAOamPwkH+Zo5EdEAuKhp0Gn+d7nejG6JipP0LeNy+ydbYi2m5pD2h7T8pjY7bhWGy4yqB+V7g49NJI6tPNUmq5rmgANHWRv5dVEpWjhp8tRs7E6tPbmEdmdGr/8AllP+aW99x69Fl/xOuA67zAggsbBGyTe2BcJa59N3Zxe0++oQKsKwcWEl0cnfMIXGWkgS86hEQ7+E+N5b7aqBeUSNYjty9E/bvmnU8gfYrgEvC7wn5Zg8j+RU2nfwYqCD1QFm8tRU3DajfnaQRoSF2jaosFtUkAsdKG4xLXNqCAR+LuChtN5Yf4btOikXl+KjIO4+yBrY0cTfTd8pMDYHYT0Vgwv4lXFtDIbVZpIfMz2I2VQtGlzhJ0/RTLjCs7gWbO58u8LfH4id9mr4PxnQuR8rMr9y0u1nt1QP4pNzMo1IIjM2DrvB/JUqywR8tdTOY5mgZTqJMBaj8VuGBQtKT/Ec854cCdBI5KLJiU2qRZ4tfJIyIMdp269Uaw0NIa07hxMjlPRDazCWjon7LMDotP0erjiVa2th6ypuLazC6Q2HAnnvor9wVh+S1cXNbLzrHMd1VeG2ZnubBOYtkjkArtYNLKZB01Om30S8d6yHnebT/O5+gBjfDtB5ByQe2krk9i5OwcR0XKz8rJeCNiqgSCq9xraZ7aoB/SY9FYrgaKHiDM9M9wtCjHuC62SuB+9NUe414Slj7m2EmM1WkBvpq9nsZCB2lHwbqDAEnfQdvurtccZWNARXuKQlpDm5sx/+rZ3krLlUuzU25fRigv6UaNOYCBpljzUyyuJ81C4zxO3uLt9W0aW0iABIy5iNC4DkNOaH0LgjUJFY0Vxlb7ZdrSt0RrDcQgqh2uLDnoUXo3Uxqp6hlc0mgxxlNVozGGt1dzJJ2jp5pp91TtabQyq+o0gEkSJJ5OPNLtHhwh2vTmoGNlhomXMa1pEidTHIBahv0ZpIHUL11Z5A/h0wZO0nr6I3ht580UwGtH85ME9Y/VUSviQ2Blo9z69F66tWqgBpIHZb4Ni/yKUaZjHFNOk6mwGS78QB2HfzKBcT4WSBXpmWRo3+kuMmQqnb4PWBzH5vM6lX7hy8OTw6rSARGyMvgzNL8k7M9qXj6dQOIIy7dR3KMhwrs8V0giZ6+Y6qZc4URVc1+U67nmOSI2+CVDJohu2jT1/RU852ScK+kA7iiBHz8p0nb80Dq1ZnQ6ah0kH0B3VwwLDGf4ssqteGxBpv0AcOgOuVLxfAaUODWgakAg7fuUWD2gFYtp1mNo1QPmLoqDSDGn1lVOhSLTWYd2tcPVpVywKh4bx4n4XOhwPIt5+UFV69pEX1ZrgAS5+g1EO2g+ULjGgPScp7KsifQ/kUOy5SQeWik0HQVwCawNOoJB8lGxBwjv1SnNAO5g7KPejZE4KYXRyakz0B6o3Y3wnX5TM8oUbhy6ZUplj25izbTXKVIqUreYJNM9xonpdCmXbhmtSq1Wg02CoNab2wRI6hSPiPSe60Je9zocIkyJJVOsajaTg9j2hzSCHNnl1HqpvxQv3VTbBlT5KrC8sGgGoglR58XyTRVgzcE2/oq1PBqhbIgjUwAdxuAdiVHsvxayB3Ee4KkW7qstY2oYGoBMjurDgPDrrsuLSIYfmOsa6wO66oSXRXg8x8/n6DfA1xkDyDBBB5HRWXE8caaQeec9jpzTOGYDkDW29HO0nK9xc3MO8dAqp8SMBrWjmZqgqNqZg1wEQ4D8Lglzh1W2L8nNN23J11xFmdrDGzvIMd/JeJr4dWrG2r7m5Yajaj/D/ld8o0jL3JXJ20iXTPoOq2QolBxcwzvJH10+hCmlRB8ri2NCJHmD/yPZa+wGMfFGzeXhlNpcXgkhoJMAjWPVZ9bcO3NXRlvUd5sLY9StqxG4AxZrCN6BynvmkqwMbJB5dIXc0juOzMcL+FQzDxbglmkinThx7AuMD2R+4+Flk//wBdWvSPctdI/wBTVeqTo/YCTdXhENZBc7bWfM+iW3tjEUyl8GrUs/8AkV5J0d/DmOkRHqo+H/CSpRquLbhlSnpAqMdPOQQ0/UQtGtXZWgeU+aULvp3/AOFqkvQFdGd2/wAOq9GpmNWnVZOgOcEDoevmg/F/w9u6jR4YpQ1vzHPA+UkydNdCtTfdyd9kH4sxPwrZ0aFxDfff6BSctPotxc8tTD++j5/uOGatKGvfTkyRDpiPRT7PBK+UOa5kSeZ5JrGrzPXceQhoHkP1KseHOy0mt6D7qi3xhV9sHCfz1E/5Qm1w9wEOdr2RXDnljg3koL7gdUluIAaqfk2OWNIl49gWU+PSJg/+xkzH9ze3ZHOGCg1jjALodEHQg9CpuG1MpIbqOXlyQr3sC9NFmxeyZWhzYFVgOV35HsqJc1ySQZzE/N5q406NQNzt1H8w5hVjHqGWtm5PE+o0P5e6dit70xGWFraBV9Rlo7uAnpod/RU68Z4dyGk6tcRmAIDgeYncK51XEwJ00Lh9j9VVsStfFLnE6Bzg0zJGvIdFQSUgTjltlfmGx+6iUXo74ZqsDXkSN+45EdQg99YOpQd28j+q4wLqn5fJRHPnn7pNStOiVTYicSrGqWuDs0eRhWSnd0XCaj8x6ASq5QpjoPdEre5jZjfqmy9C2ggyrbz8viN7gFWWpYf4i2pVbd48Wi4scSN2P1GnoqiLt3SEewbFRQtLh7iWy5gEczroEL9Bn2Qadu6kXZ9XOnUbeav3BtRwpUqTA7JBzFo+YvO7z1hZbiONCpBa4zzG61vhDE6LLdgZGfnmMH091PTHSiy4RbF9WmA9wYwnM3LGbzPLVDfiPhDrtjbcQKheC10yGtbAc72J06qw4PijHnJ4jQT0gfVe8V120qYqkiWtf83KA2dUDhvB+H6FGgyjSDWhgAMicx/qPUrlV8B+KNuWAVW/N1a0kH6LkE0w9o1FuyarMnXsl0gQADyXrk1oWZBx9UdSxC3qN/mBYfI6qz2tfTdV34uuyPo1Y0Y7X/UFFw3iuhlEl3spsvsrw46tfFbLn4qkYYJfUd0aAP8AUdfsqXX4ypgHKxzj3hqK8E48bh1w0sDSGsIgkzq4Hf0WMX+0Oy+JljG6qdItVV0akymTUPp+i9fT+6bqOgHy+5VGR9kUoYLoVP8AiHdfLRbPN7j6AfqVa1n3xMuIcB/TSPu8/wDCjS2z0vD6ycv0m/8AiM2pHM6epn0lG/8A+mAN0EZScWujk2PUwAlVWBtMj+lwBPUxqrss8mkRRkcp3+wi7ECZjWN/VM1LioRLR6leWdtDGjm75j5fyj2UmmzM7TYfdTNJPSKJbpbZJsaUESZPVWvCjrqUApCFIt7vVLrsYjRMKvRsShnGtn/Ba9uwPsHaH7BB8OvYO6t4cK9BzD/M0j15JsULufozugCXtGgkR9kCwWtme8OgxU103ElFqT3NeQRqAfcHVVnCK+XU7ueSfSVUiKybc4S12epSljIlkEkA9B015IFQxkluWoAe6vNnSy2bZ3JGnqSsxqgydOZ+6Jhkq4sNM1Mh46DceiYY+Jke4Kcw6hmdElvccvNOOuKjHFuYGOwMoAEtrf2wPJEaNNx5R3Oih2Gd7tAY3JgwArrYYdaOMvup7aNA9wtctGdAC3tHOPnt3/yjmtWwrhukLemyowOjUzqJPM91CwO0s5/hPpvd1LgXeit9FukLNVsKWiv3vCVGowhrQzu0BVO54HvGn+FWBHKQtQEp2m1YNpmZYHwdfGq3xK2Rs6kTPbXzWhYVh1RrCys81AdCCZGiK0qcqSGLuKO5Mg22GUm7MaPQLkQAXiOgbDzam3f7pUplmg22Onlv+qeOxWwGf/FPDvFt6mmzZnu0rGMIqS0L6Qx+28Sg9vVp+y+YDcVberUY1xbBOmn5pd4+Rb4nlfge9bLRSpOds0nyBKtXw6mle5HlrfEpuaGlzcxIhwhszy6LMq2K1nfiqv8AeB9IScGxN1tc0rhu9N4cecj+b3ErMeNxe9lPkf8AqvLDhR0z6QrP29VHqDT2Tz3tfD2GWPaHMI5tdBC8rQPf7IZH7PPgjAe6yD4j32euWjbNHpTAA+q1172iT019lgnEdfPVB6gn1c7VJw92i2VxwZK/iX/SwcB4D49WmHD5SfEd0yUzAH+p5/2lEviDwG23a6vQB8Bz5qM3NJxPLqwnboj3w2yf4bxNQ6Ggns0HT3c5W7iDFKFG1e+uQaUFuU7vkataOZ/7T7etsm6fGF6RgFOsYPU6A9h/wiNjRACiW9MOcS0EN/lB1Ibyk8yi9OnAU9Msem9oZuasBRLG5le4m6AUNwZ8t9SulblmG9UWy06q44JckR0VGsaxhWnCLjUSsm36AvGNuaVySPwvGYeZ3+qzyynUHkXeYJWy8Y4X41Om4btMT/a6J+wWUYnaGhXcHRrqCNj5KzG/iQZlqix0KrnUqLTzd9NAiN/gLXCAwT5KDwzburVWuIPhsiCRA+qvD2SZXUxaMzvqYoRT8MB876CR+aLYjw5naw0aQJcJfPcdSrs6zY4AuaHeYBTho+iHIGiucPcPeC4PeRps0ahHzYUXEk02k/5QpAoDmlMbC72cN2+HU26tY0egU+mY7pFFumyep0+y0AU1/wC9VIpyUy2l/wBKVTXBJlsIUnMo1AKQ4ImTzMuSVy44n4XXc+lL4DpOYAyAeYB5wp7dgg9q0sqVW7AkPb/q0cPcH3RCgYdHUfUf9/RHYWdWbpC+f+NsCaMRh8tbU/mHX1X0JVKy34q4d8orN3Z+Wq5gAdl8NKbtXV3x2a0H3VgseBrCjvT8R3Wo7N6wNPonuHb/AD0WuGugRoOaR/T5oOzXEbdeNY0Mbo1ohoGkD+kDooVfEHHYHf7qW6k2dPfn/wAJvwgP0H5lIvT9jZ2iEKj3HL1B/wCigf8A4lazNaiXnqXvECZiAQrO+31B25iOyH8U8T0rYQW5nRIDSD79EhPv4lUqqXFd79kvC7ChRpZKQy05dLeubrOpWYcf4q64unNmadL5aYG2g1d5z9lCvuLbisXZXeG08hv6H1Q20ZLJO+uvPdb0U+PhfLbJuGVg3Q7cj+SLlyrw7qTTvsuh2WaWxuXDrtCcaf8AKh2EGJB6ypWJVM0Qn7CxJpktEukR9SY6lMlaWiBpuuibbVEcw67g7qs0qqn21ZLaGyzTrSoK1EsPMR79FX6OD0xGcBxbME6n6r3h281go5WoyStRQnPG+0Q2NAAACW2Z20KdawJxlMpxGhLJj97L0g9E41v7KWB0XBI7agO6k0z12TTqQ56pdOmB5LRkkTz5Lxj0kkdErIicOsfqnqdRRB5pxo6InBSk9SmE9EOtyp1N6JkkZFy8a9cicP3FP+Kx06Q5pH/1cD/tPupdITBTNoDlAcZIkE9f3KfoHWOyATy4ZOvRVfjK1FS3eD0/JWx6B462abh1B+yLAZD8PMTgOouOrDp/l5LQaVRpH5bLD7e+NveudyzEO8pWs2lcOAI1B6KbI2h8LaDmfT9E0XAITd4vSoiXvE/0gyfSFTcW4qqvnJ/Db/uPry9Eh7fstw+JeT10i732Nsph7i4S1jsrdyXRoI5LJLi4dVpSdT/MefT9+afN14dJ9R3zHuTqekqTwnZOr2d5VIALMpEaaMOd33Woja2W1UeJ8E91S7K86mWxHVTLd4jTZMV6sDt9uhC9puAeRyIlv5hb9oampr+Dr6nZRKp0S6wIPZMvdouSBb9nWrs0dt1ZqjclOmBoSSfaIj6qrYQ+KkHY/sItieJgVgw/ha2D2cdZ+yNIkwtTkVM9uBDp5H7p2hUVhwTARVaTV/CR8sc/7vJVy6tnUahpu3HPqOR9UNdbMZ3CytSWDCbotcr3b15DXehWX29burpw9eBwylL9M72iw+FOrfUfokgEAyEMo3XhVC0zHIokL6TvHRMVk1YU+0dmXuXokXF4xo+aAespq1xBtRgIGg0nUT31W1SYmsTlEnMvc/ZMME67J4gBbFiw/wBF6HpL64Og9lwb0KKMiw8KTTqDZRww816D0WgBGgpbXhDaBMqbTKICW0rkim/2XInBPaoe4B9QSPz+ikU26ymPClwcN4j0Kdonf0/5QOPag1B6IfiTRBnuiT1Av3gCJ1IJA5wN0TjG8S4GH8SqTJcXOHQTrH2VFw/EagmmXu+XYSdl9A4rR+Qjy9ua+ecYt/Duqg6PP1KTS5dFGDN+K0wqDPf6/wDaYxCGAeIcs8t3Hyb+qHVsVqiWtin1yjX3OqRguFvuq4aDoIL3k/haTEmdSszgS7bPQzf+rTXHGtB4WL7ihmLRTotPKc1QgxJk7DsrJwGWNq3VoTAqtytHQlhA9wR7Ixi1tSp0aTKcOpNGUka6dSs0xGrUZcPrsOV3iQPPUt+gCOJqqaJL5tc6e39ia9tlzNdykHz5oW15yxzYZb5Irf3DqoNUx87nGBG8yZ6boQHw4Hkd0NaPRu1UzS+whUqZmhwUR7tE9btiW+yi1UDd1udjNF8OB7r28JLy47kymm/iUuoyQtP2SStouXAuOFzDRqGSwTT/AMvMeincTUhVaHD8bdu45hU7hJrhdUwBMyCO0LTamEzoQiiTMuNbM8oVEdwe8yu9kzxNgRoEVGfgO/8Aaf8AlC6NxBSqkfivaNFxqlUq0A6hlzjeZ/Dz25hCLTAK74NW4eOzAGj9VO4ZxTTKSrBVp5TI1BRkxmT9oHWWCsp7kvP9xLvupYE6AJzxCkTGqYiV9i3DlKVl5Aps6+n3KRpOnuiAfBhPtdPJNNKcZURQGOap5gHRJYU7TBWgMUGnqpNFrhGbXumAOqeaJ/ZRAS2u6rk0BC5EAdobQOWnsVJpt081Eov1cI2PvIBlSLYaLkce1BKgFsuzOidQD2lEXqI5uvlr6oM4CYy3p6+qwnj+3yXRI2P5LdsS1Kxb4ntAqsPUJO/kcDamF064pkuyGIJABnzlW7hXA6VvJYS4udTBc49CXadFnoxDkOSumA4kalsTPzMfTzeRO6N7UjI9h6/jNUpkRPzN81nxe2rTqhzS5wOcAGJDZ59YKu2PZpbVb0gqhUHGjVB/pOo6jmPIgqfG+L2elhx/kmp/ZFw1prPbSaWtzaMnQZuUnqY3UfELJ9NxZUYWPG7T+9R3XYpR8GsQww3RzD2OrVo9agzEbRj3ECpl+V/NrhoWu6tn2VdLfaJMOZx8KM2t6hInmF1fUylPt3Uqj6bxlcNx+nUd11K3e/RjS49B+fRL0Xc/gQGfiViwbh6rcGfwM/rdz/yjmpuBcKZTmuO0MB//AEVdKVWNOm3L2RZK8jS0hvBMAo2+rJc/YvdqfQbN9EaDvNQmVzyM9VIp1AfNciem32zrmi2o0sqfhdofI/ms1xnDjb1iwmRu139TeR81o9dpCA8W2HiUfEH4qevm3Sdfr6LjpeiuYXdlrgQtLwq9FRkH36FZPZ9VasHxPKNSAlPplnuS5uZB78161o5piheCoAJ+bkeqW4x+9UxPZJccWPeG07ae6QaJ9OyS2pCdZX6LQsUGJ1hjuuFYEdEkQTPPsigMksPMJbHEplhSgUQEhqfpGVDnonqfmiAmsC5MMrADuuWgFiYPqVLDYGi5cggs8eVDqv3Xi5CgAi62WKfFURUb5wuXJM+wIo9NWDhTEvBqmRmZUGVw+xXLk2vRufZexdhwyQYPVUTHG5a7m+S5co5PS8Z/Mg46zMxrubfl8wdR7apfDuPPoTElp3b+9iuXKzH/AJJfLWsz0TMcvm1zOUh40zdWnkeqk8Oyw6Hz7rly7Qvb1otY1EqUwiBIXLlg0SAIA8ug2Kca5cuRMiy2TqmcRaG0ahOoDHSPRcuQZxmlnUgQiluBBA7SV6uWShMO4Vdnmj4vJiR681y5L+xrSa7Jxbl06rmBcuT16IX7FQvWHUL1cijLJDU5SC5ctAHvDSahLdJXq5cwIarV+y5cuQ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://mf.mediasapiens.ua/sites/mediaosvita.com.ua/files/imagecache/FrontPageNewsBig/eight-year-old-boy-smokin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57166"/>
            <a:ext cx="2378132" cy="1643074"/>
          </a:xfrm>
          <a:prstGeom prst="rect">
            <a:avLst/>
          </a:prstGeom>
          <a:noFill/>
        </p:spPr>
      </p:pic>
      <p:pic>
        <p:nvPicPr>
          <p:cNvPr id="26632" name="Picture 8" descr="http://hvylya.org/wp-content/uploads/2011/06/a6f0f8f60e4142e421e5ced3c5280b454885f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857364"/>
            <a:ext cx="2381246" cy="1785935"/>
          </a:xfrm>
          <a:prstGeom prst="rect">
            <a:avLst/>
          </a:prstGeom>
          <a:noFill/>
        </p:spPr>
      </p:pic>
      <p:pic>
        <p:nvPicPr>
          <p:cNvPr id="26634" name="Picture 10" descr="http://schastie-mamy.ru/wp-content/uploads/2013/11/detskoe-kure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186351"/>
            <a:ext cx="2571768" cy="1671649"/>
          </a:xfrm>
          <a:prstGeom prst="rect">
            <a:avLst/>
          </a:prstGeom>
          <a:noFill/>
        </p:spPr>
      </p:pic>
      <p:pic>
        <p:nvPicPr>
          <p:cNvPr id="26636" name="Picture 12" descr="http://vk.volyn.ua/upload/images/cet3005139/98a48f40a02e49812b7338384b6bb5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17032"/>
            <a:ext cx="2376264" cy="180497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Тютюн махорочний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03400"/>
            <a:ext cx="3314696" cy="4554557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dirty="0" err="1" smtClean="0"/>
              <a:t>Тютю́н</a:t>
            </a:r>
            <a:r>
              <a:rPr lang="uk-UA" dirty="0" smtClean="0"/>
              <a:t> (</a:t>
            </a:r>
            <a:r>
              <a:rPr lang="uk-UA" dirty="0" err="1" smtClean="0"/>
              <a:t>Nicotiana</a:t>
            </a:r>
            <a:r>
              <a:rPr lang="uk-UA" dirty="0" smtClean="0"/>
              <a:t>) — рід однорічних і багаторічних рослин родини пасльонових (</a:t>
            </a:r>
            <a:r>
              <a:rPr lang="uk-UA" dirty="0" err="1" smtClean="0"/>
              <a:t>Solanaceae</a:t>
            </a:r>
            <a:r>
              <a:rPr lang="uk-UA" dirty="0" smtClean="0"/>
              <a:t>), що містить понад 70 видів.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857364"/>
            <a:ext cx="3087712" cy="446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500042"/>
            <a:ext cx="5184576" cy="6143668"/>
          </a:xfrm>
        </p:spPr>
        <p:txBody>
          <a:bodyPr>
            <a:normAutofit fontScale="70000" lnSpcReduction="20000"/>
          </a:bodyPr>
          <a:lstStyle/>
          <a:p>
            <a:pPr marL="273050" indent="174625" algn="just">
              <a:buFont typeface="Wingdings" pitchFamily="2" charset="2"/>
              <a:buNone/>
            </a:pPr>
            <a:r>
              <a:rPr lang="uk-UA" dirty="0" smtClean="0"/>
              <a:t>	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12 жовтня 1492 року Колумб відкрив не тільки Америку, а й тютюн. Туземці скручували листя рослини і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підпалювали, вдихаючи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дим. Тютюн використовували, як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декоративну рослину, пізніше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склалось уявлення про його надзвичайні лікувальні властивості. </a:t>
            </a:r>
          </a:p>
          <a:p>
            <a:pPr algn="just">
              <a:buFont typeface="Wingdings" pitchFamily="2" charset="2"/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		Королева  Катерина  Медичі страждала від головного болю.  Французький посол у Португалії  Жан Ніко  підніс їй у подарунок  листя і насіння тютюну.  Коли королева нюхала його, вона почувала себе краще.  Посол здобув собі славу.  З його ім’ям  пов’язана ботанічна назва тютюну (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N</a:t>
            </a:r>
            <a:r>
              <a:rPr lang="uk-UA" dirty="0" err="1" smtClean="0">
                <a:solidFill>
                  <a:schemeClr val="tx2"/>
                </a:solidFill>
                <a:latin typeface="Times New Roman" pitchFamily="18" charset="0"/>
              </a:rPr>
              <a:t>ісо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uk-UA" dirty="0" err="1" smtClean="0">
                <a:solidFill>
                  <a:schemeClr val="tx2"/>
                </a:solidFill>
                <a:latin typeface="Times New Roman" pitchFamily="18" charset="0"/>
              </a:rPr>
              <a:t>іа</a:t>
            </a:r>
            <a:r>
              <a:rPr lang="en-US" dirty="0" err="1" smtClean="0">
                <a:solidFill>
                  <a:schemeClr val="tx2"/>
                </a:solidFill>
                <a:latin typeface="Times New Roman" pitchFamily="18" charset="0"/>
              </a:rPr>
              <a:t>na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)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.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</a:rPr>
              <a:t>  </a:t>
            </a:r>
            <a:endParaRPr lang="uk-UA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		Але в Англії,  Туреччині  бачили, що тютюн – це  шкідлива речовина, яка  містить  отруту , приводить до наркоманії   і до багатьох хвороб . Його заборонили  вживати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за  неслухняність людей  били батогами,  рвали ніздрі, але цій  звичці не позбавились.   </a:t>
            </a:r>
          </a:p>
          <a:p>
            <a:pPr algn="just">
              <a:buFont typeface="Wingdings" pitchFamily="2" charset="2"/>
              <a:buNone/>
            </a:pPr>
            <a:r>
              <a:rPr lang="uk-UA" dirty="0" smtClean="0">
                <a:solidFill>
                  <a:schemeClr val="tx2"/>
                </a:solidFill>
                <a:latin typeface="Times New Roman" pitchFamily="18" charset="0"/>
              </a:rPr>
              <a:t>		Петро І привіз тютюн до Росії  з Голландії. Це стало вигідним промислом і шкідливим пороком людей.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30003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428604"/>
            <a:ext cx="30003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sz="2800" dirty="0" smtClean="0"/>
              <a:t>Історія знайомства людини з тютюном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290"/>
            <a:ext cx="7772400" cy="4470400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0066FF"/>
                </a:solidFill>
                <a:latin typeface="Calibri" pitchFamily="34" charset="0"/>
                <a:cs typeface="Arial" charset="0"/>
              </a:rPr>
              <a:t>	</a:t>
            </a:r>
            <a:r>
              <a:rPr lang="uk-UA" sz="3600" b="1" dirty="0" err="1" smtClean="0">
                <a:blipFill>
                  <a:blip r:embed="rId2"/>
                  <a:tile tx="0" ty="0" sx="100000" sy="100000" flip="none" algn="tl"/>
                </a:blipFill>
                <a:latin typeface="Calibri" pitchFamily="34" charset="0"/>
                <a:cs typeface="Arial" charset="0"/>
              </a:rPr>
              <a:t>Тютюнопаління</a:t>
            </a:r>
            <a:r>
              <a:rPr lang="uk-UA" sz="3600" b="1" dirty="0" smtClean="0">
                <a:latin typeface="Calibri" pitchFamily="34" charset="0"/>
                <a:cs typeface="Arial" charset="0"/>
              </a:rPr>
              <a:t> </a:t>
            </a:r>
          </a:p>
          <a:p>
            <a:pPr algn="ctr">
              <a:buNone/>
            </a:pPr>
            <a:r>
              <a:rPr lang="uk-UA" dirty="0" smtClean="0">
                <a:latin typeface="Calibri" pitchFamily="34" charset="0"/>
                <a:cs typeface="Arial" charset="0"/>
              </a:rPr>
              <a:t>(або просто паління) — вдихання диму тліючого висушеного листя тютюну. Найбільш важливим компонентом тютюнового диму є нікотин. Регулярне вживання нікотину викликає </a:t>
            </a:r>
            <a:r>
              <a:rPr lang="uk-UA" b="1" i="1" u="dotDotDashHeavy" dirty="0" smtClean="0">
                <a:blipFill>
                  <a:blip r:embed="rId2"/>
                  <a:tile tx="0" ty="0" sx="100000" sy="100000" flip="none" algn="tl"/>
                </a:blipFill>
                <a:uFill>
                  <a:solidFill>
                    <a:schemeClr val="bg1"/>
                  </a:solidFill>
                </a:uFill>
                <a:latin typeface="Calibri" pitchFamily="34" charset="0"/>
                <a:cs typeface="Arial" charset="0"/>
              </a:rPr>
              <a:t>залежність</a:t>
            </a:r>
            <a:r>
              <a:rPr lang="uk-UA" b="1" u="dotDotDashHeavy" dirty="0" smtClean="0">
                <a:blipFill>
                  <a:blip r:embed="rId2"/>
                  <a:tile tx="0" ty="0" sx="100000" sy="100000" flip="none" algn="tl"/>
                </a:blipFill>
                <a:uFill>
                  <a:solidFill>
                    <a:schemeClr val="bg1"/>
                  </a:solidFill>
                </a:uFill>
                <a:latin typeface="Calibri" pitchFamily="34" charset="0"/>
                <a:cs typeface="Arial" charset="0"/>
              </a:rPr>
              <a:t>. </a:t>
            </a:r>
          </a:p>
          <a:p>
            <a:pPr algn="ctr">
              <a:buNone/>
            </a:pPr>
            <a:r>
              <a:rPr lang="uk-UA" dirty="0" smtClean="0">
                <a:latin typeface="Calibri" pitchFamily="34" charset="0"/>
                <a:cs typeface="Arial" charset="0"/>
              </a:rPr>
              <a:t>	Паління тютюну завдає тривалої шкоди здоров'ю курців, та людям, які  не палять.</a:t>
            </a:r>
          </a:p>
          <a:p>
            <a:endParaRPr lang="ru-RU" dirty="0"/>
          </a:p>
        </p:txBody>
      </p:sp>
      <p:pic>
        <p:nvPicPr>
          <p:cNvPr id="4" name="Picture 12" descr="26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157788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08e78-28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4652963"/>
            <a:ext cx="290036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91a612c30e32338032efc9f3db8b742d_234x2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4365625"/>
            <a:ext cx="22288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dRadial_16x9">
  <a:themeElements>
    <a:clrScheme name="RedRadial_16x9">
      <a:dk1>
        <a:sysClr val="windowText" lastClr="000000"/>
      </a:dk1>
      <a:lt1>
        <a:sysClr val="window" lastClr="FFFFFF"/>
      </a:lt1>
      <a:dk2>
        <a:srgbClr val="960000"/>
      </a:dk2>
      <a:lt2>
        <a:srgbClr val="BCB49E"/>
      </a:lt2>
      <a:accent1>
        <a:srgbClr val="DDA859"/>
      </a:accent1>
      <a:accent2>
        <a:srgbClr val="968A68"/>
      </a:accent2>
      <a:accent3>
        <a:srgbClr val="D3432B"/>
      </a:accent3>
      <a:accent4>
        <a:srgbClr val="BD9B47"/>
      </a:accent4>
      <a:accent5>
        <a:srgbClr val="618F91"/>
      </a:accent5>
      <a:accent6>
        <a:srgbClr val="DD7323"/>
      </a:accent6>
      <a:hlink>
        <a:srgbClr val="DDA859"/>
      </a:hlink>
      <a:folHlink>
        <a:srgbClr val="968A68"/>
      </a:folHlink>
    </a:clrScheme>
    <a:fontScheme name="RedRadial_16x9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8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</Template>
  <TotalTime>601</TotalTime>
  <Words>1130</Words>
  <Application>Microsoft Office PowerPoint</Application>
  <PresentationFormat>Экран (4:3)</PresentationFormat>
  <Paragraphs>90</Paragraphs>
  <Slides>37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RedRadial_16x9</vt:lpstr>
      <vt:lpstr>Шкідливий вплив тютюнопаління</vt:lpstr>
      <vt:lpstr>Тютюнопаління</vt:lpstr>
      <vt:lpstr>Слайд 3</vt:lpstr>
      <vt:lpstr>Питання для    дослідження</vt:lpstr>
      <vt:lpstr>Слайд 5</vt:lpstr>
      <vt:lpstr>Слайд 6</vt:lpstr>
      <vt:lpstr>Тютюн махорочний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Вплив тютюну на організм людини</vt:lpstr>
      <vt:lpstr>Слайд 19</vt:lpstr>
      <vt:lpstr>Наслідки Тютюнопаління</vt:lpstr>
      <vt:lpstr>Слайд 21</vt:lpstr>
      <vt:lpstr>Слайд 22</vt:lpstr>
      <vt:lpstr>Слайд 23</vt:lpstr>
      <vt:lpstr>Слайд 24</vt:lpstr>
      <vt:lpstr>Слайд 25</vt:lpstr>
      <vt:lpstr>Слайд 26</vt:lpstr>
      <vt:lpstr>Пасивне або примусове куріння –  (вдихання забрудненого тютюновим  димом повітря)</vt:lpstr>
      <vt:lpstr>Слайд 28</vt:lpstr>
      <vt:lpstr>Слайд 29</vt:lpstr>
      <vt:lpstr>Тютюнопаління значно впливає на якість життя</vt:lpstr>
      <vt:lpstr>Якщо вам пропонують  цигарку, згадайте   про це…</vt:lpstr>
      <vt:lpstr>Слайд 32</vt:lpstr>
      <vt:lpstr>Слайд 33</vt:lpstr>
      <vt:lpstr>Скажи палінню: ” Прощавай! В моєму житті немає місця для тебе , я хочу жити здоровим , повноцінним життям!!!” </vt:lpstr>
      <vt:lpstr>Висновок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User</cp:lastModifiedBy>
  <cp:revision>63</cp:revision>
  <dcterms:created xsi:type="dcterms:W3CDTF">2013-03-17T10:36:07Z</dcterms:created>
  <dcterms:modified xsi:type="dcterms:W3CDTF">2014-03-19T16:23:01Z</dcterms:modified>
</cp:coreProperties>
</file>