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0AD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078A1-BB96-40C8-9F27-6CC52B30D519}" type="datetimeFigureOut">
              <a:rPr lang="ru-RU" smtClean="0"/>
              <a:t>29.08.2013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6D840B-BF21-42E4-B49B-D0721FCECE8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840B-BF21-42E4-B49B-D0721FCECE83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840B-BF21-42E4-B49B-D0721FCECE83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840B-BF21-42E4-B49B-D0721FCECE83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840B-BF21-42E4-B49B-D0721FCECE83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840B-BF21-42E4-B49B-D0721FCECE83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840B-BF21-42E4-B49B-D0721FCECE83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840B-BF21-42E4-B49B-D0721FCECE83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840B-BF21-42E4-B49B-D0721FCECE83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840B-BF21-42E4-B49B-D0721FCECE83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840B-BF21-42E4-B49B-D0721FCECE83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840B-BF21-42E4-B49B-D0721FCECE83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840B-BF21-42E4-B49B-D0721FCECE83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840B-BF21-42E4-B49B-D0721FCECE83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840B-BF21-42E4-B49B-D0721FCECE83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840B-BF21-42E4-B49B-D0721FCECE83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D840B-BF21-42E4-B49B-D0721FCECE83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4E9F-B2C8-4BBE-AC40-46933AA1FA06}" type="datetimeFigureOut">
              <a:rPr lang="ru-RU" smtClean="0"/>
              <a:t>29.08.2013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CB502F-8E9E-42B0-BA53-4C9A3A3661C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4E9F-B2C8-4BBE-AC40-46933AA1FA06}" type="datetimeFigureOut">
              <a:rPr lang="ru-RU" smtClean="0"/>
              <a:t>29.08.2013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B502F-8E9E-42B0-BA53-4C9A3A3661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4E9F-B2C8-4BBE-AC40-46933AA1FA06}" type="datetimeFigureOut">
              <a:rPr lang="ru-RU" smtClean="0"/>
              <a:t>29.08.2013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B502F-8E9E-42B0-BA53-4C9A3A3661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2F54E9F-B2C8-4BBE-AC40-46933AA1FA06}" type="datetimeFigureOut">
              <a:rPr lang="ru-RU" smtClean="0"/>
              <a:t>29.08.2013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9CB502F-8E9E-42B0-BA53-4C9A3A3661C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4E9F-B2C8-4BBE-AC40-46933AA1FA06}" type="datetimeFigureOut">
              <a:rPr lang="ru-RU" smtClean="0"/>
              <a:t>29.08.2013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B502F-8E9E-42B0-BA53-4C9A3A3661C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4E9F-B2C8-4BBE-AC40-46933AA1FA06}" type="datetimeFigureOut">
              <a:rPr lang="ru-RU" smtClean="0"/>
              <a:t>29.08.2013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B502F-8E9E-42B0-BA53-4C9A3A3661C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B502F-8E9E-42B0-BA53-4C9A3A3661C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4E9F-B2C8-4BBE-AC40-46933AA1FA06}" type="datetimeFigureOut">
              <a:rPr lang="ru-RU" smtClean="0"/>
              <a:t>29.08.2013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4E9F-B2C8-4BBE-AC40-46933AA1FA06}" type="datetimeFigureOut">
              <a:rPr lang="ru-RU" smtClean="0"/>
              <a:t>29.08.2013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B502F-8E9E-42B0-BA53-4C9A3A3661C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4E9F-B2C8-4BBE-AC40-46933AA1FA06}" type="datetimeFigureOut">
              <a:rPr lang="ru-RU" smtClean="0"/>
              <a:t>29.08.2013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B502F-8E9E-42B0-BA53-4C9A3A3661C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2F54E9F-B2C8-4BBE-AC40-46933AA1FA06}" type="datetimeFigureOut">
              <a:rPr lang="ru-RU" smtClean="0"/>
              <a:t>29.08.2013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9CB502F-8E9E-42B0-BA53-4C9A3A3661C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4E9F-B2C8-4BBE-AC40-46933AA1FA06}" type="datetimeFigureOut">
              <a:rPr lang="ru-RU" smtClean="0"/>
              <a:t>29.08.2013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CB502F-8E9E-42B0-BA53-4C9A3A3661C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2F54E9F-B2C8-4BBE-AC40-46933AA1FA06}" type="datetimeFigureOut">
              <a:rPr lang="ru-RU" smtClean="0"/>
              <a:t>29.08.2013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9CB502F-8E9E-42B0-BA53-4C9A3A3661C3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heel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Підготувала: Тимошенко Єлизавета, </a:t>
            </a:r>
            <a:r>
              <a:rPr lang="uk-UA" smtClean="0"/>
              <a:t>11-Б клас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Поліембріонія</a:t>
            </a:r>
            <a:endParaRPr lang="ru-RU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Nine-banded_Armadillo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83568" y="4005064"/>
            <a:ext cx="3960440" cy="231865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780656"/>
          </a:xfrm>
        </p:spPr>
        <p:txBody>
          <a:bodyPr>
            <a:normAutofit/>
          </a:bodyPr>
          <a:lstStyle/>
          <a:p>
            <a:r>
              <a:rPr lang="ru-RU" sz="2700" b="1" dirty="0" err="1" smtClean="0">
                <a:solidFill>
                  <a:srgbClr val="310AD8"/>
                </a:solidFill>
              </a:rPr>
              <a:t>Специфічна</a:t>
            </a:r>
            <a:r>
              <a:rPr lang="ru-RU" sz="2700" dirty="0" smtClean="0"/>
              <a:t> </a:t>
            </a:r>
            <a:r>
              <a:rPr lang="ru-RU" sz="2700" dirty="0" err="1" smtClean="0"/>
              <a:t>поліембріонія</a:t>
            </a:r>
            <a:r>
              <a:rPr lang="ru-RU" sz="2700" dirty="0" smtClean="0"/>
              <a:t> </a:t>
            </a:r>
            <a:r>
              <a:rPr lang="ru-RU" sz="2700" dirty="0" err="1" smtClean="0"/>
              <a:t>зустрічається</a:t>
            </a:r>
            <a:r>
              <a:rPr lang="ru-RU" sz="2700" dirty="0" smtClean="0"/>
              <a:t> в </a:t>
            </a:r>
            <a:r>
              <a:rPr lang="ru-RU" sz="2700" dirty="0" err="1" smtClean="0"/>
              <a:t>деяких</a:t>
            </a:r>
            <a:r>
              <a:rPr lang="ru-RU" sz="2700" dirty="0" smtClean="0"/>
              <a:t> мшанок, </a:t>
            </a:r>
            <a:r>
              <a:rPr lang="ru-RU" sz="2700" dirty="0" err="1" smtClean="0"/>
              <a:t>паразитичних</a:t>
            </a:r>
            <a:r>
              <a:rPr lang="ru-RU" sz="2700" dirty="0" smtClean="0"/>
              <a:t> </a:t>
            </a:r>
            <a:r>
              <a:rPr lang="ru-RU" sz="2700" dirty="0" err="1" smtClean="0"/>
              <a:t>перетинчастокрилих</a:t>
            </a:r>
            <a:r>
              <a:rPr lang="ru-RU" sz="2700" dirty="0" smtClean="0"/>
              <a:t> </a:t>
            </a:r>
            <a:r>
              <a:rPr lang="ru-RU" sz="2700" dirty="0" err="1" smtClean="0"/>
              <a:t>і</a:t>
            </a:r>
            <a:r>
              <a:rPr lang="ru-RU" sz="2700" dirty="0" smtClean="0"/>
              <a:t> </a:t>
            </a:r>
            <a:r>
              <a:rPr lang="ru-RU" sz="2700" dirty="0" err="1" smtClean="0"/>
              <a:t>віялокрилих</a:t>
            </a:r>
            <a:r>
              <a:rPr lang="ru-RU" sz="2700" dirty="0" smtClean="0"/>
              <a:t> комах, </a:t>
            </a:r>
            <a:r>
              <a:rPr lang="ru-RU" sz="2700" dirty="0" err="1" smtClean="0"/>
              <a:t>з</a:t>
            </a:r>
            <a:r>
              <a:rPr lang="ru-RU" sz="2700" dirty="0" smtClean="0"/>
              <a:t> </a:t>
            </a:r>
            <a:r>
              <a:rPr lang="ru-RU" sz="2700" dirty="0" err="1" smtClean="0"/>
              <a:t>ссавців</a:t>
            </a:r>
            <a:r>
              <a:rPr lang="ru-RU" sz="2700" dirty="0" smtClean="0"/>
              <a:t> — у </a:t>
            </a:r>
            <a:r>
              <a:rPr lang="ru-RU" sz="2700" dirty="0" err="1" smtClean="0"/>
              <a:t>броненосців</a:t>
            </a:r>
            <a:r>
              <a:rPr lang="ru-RU" sz="2700" dirty="0" smtClean="0"/>
              <a:t>. </a:t>
            </a:r>
            <a:r>
              <a:rPr lang="ru-RU" sz="2700" dirty="0" err="1" smtClean="0"/>
              <a:t>Разючий</a:t>
            </a:r>
            <a:r>
              <a:rPr lang="ru-RU" sz="2700" dirty="0" smtClean="0"/>
              <a:t> приклад </a:t>
            </a:r>
            <a:r>
              <a:rPr lang="ru-RU" sz="2700" dirty="0" err="1" smtClean="0"/>
              <a:t>специфічної</a:t>
            </a:r>
            <a:r>
              <a:rPr lang="ru-RU" sz="2700" dirty="0" smtClean="0"/>
              <a:t> </a:t>
            </a:r>
            <a:r>
              <a:rPr lang="ru-RU" sz="2700" dirty="0" err="1" smtClean="0"/>
              <a:t>поліембріонії</a:t>
            </a:r>
            <a:r>
              <a:rPr lang="ru-RU" sz="2700" dirty="0" smtClean="0"/>
              <a:t> — </a:t>
            </a:r>
            <a:r>
              <a:rPr lang="ru-RU" sz="2700" dirty="0" err="1" smtClean="0"/>
              <a:t>розвиток</a:t>
            </a:r>
            <a:r>
              <a:rPr lang="ru-RU" sz="2700" dirty="0" smtClean="0"/>
              <a:t> </a:t>
            </a:r>
            <a:r>
              <a:rPr lang="ru-RU" sz="2700" dirty="0" err="1" smtClean="0"/>
              <a:t>з</a:t>
            </a:r>
            <a:r>
              <a:rPr lang="ru-RU" sz="2700" dirty="0" smtClean="0"/>
              <a:t> 1 </a:t>
            </a:r>
            <a:r>
              <a:rPr lang="ru-RU" sz="2700" dirty="0" err="1" smtClean="0"/>
              <a:t>зиготи</a:t>
            </a:r>
            <a:r>
              <a:rPr lang="ru-RU" sz="2700" dirty="0" smtClean="0"/>
              <a:t> до 3 тис. личинок у </a:t>
            </a:r>
            <a:r>
              <a:rPr lang="ru-RU" sz="2700" dirty="0" err="1" smtClean="0"/>
              <a:t>їздця</a:t>
            </a:r>
            <a:r>
              <a:rPr lang="ru-RU" sz="2700" dirty="0" smtClean="0"/>
              <a:t> </a:t>
            </a:r>
            <a:r>
              <a:rPr lang="ru-RU" sz="2700" dirty="0" err="1" smtClean="0"/>
              <a:t>з</a:t>
            </a:r>
            <a:r>
              <a:rPr lang="ru-RU" sz="2700" dirty="0" smtClean="0"/>
              <a:t> роду </a:t>
            </a:r>
            <a:r>
              <a:rPr lang="en-US" sz="2700" i="1" dirty="0" err="1" smtClean="0"/>
              <a:t>Litomastix</a:t>
            </a:r>
            <a:r>
              <a:rPr lang="en-US" sz="2700" dirty="0" smtClean="0"/>
              <a:t>. </a:t>
            </a:r>
            <a:r>
              <a:rPr lang="ru-RU" sz="2700" dirty="0" smtClean="0"/>
              <a:t>У </a:t>
            </a:r>
            <a:r>
              <a:rPr lang="ru-RU" sz="2700" dirty="0" err="1" smtClean="0"/>
              <a:t>куцохвостого</a:t>
            </a:r>
            <a:r>
              <a:rPr lang="ru-RU" sz="2700" dirty="0" smtClean="0"/>
              <a:t> </a:t>
            </a:r>
            <a:r>
              <a:rPr lang="ru-RU" sz="2700" dirty="0" err="1" smtClean="0"/>
              <a:t>броненосця</a:t>
            </a:r>
            <a:r>
              <a:rPr lang="ru-RU" sz="2700" dirty="0" smtClean="0"/>
              <a:t> </a:t>
            </a:r>
            <a:r>
              <a:rPr lang="ru-RU" sz="2700" dirty="0" err="1" smtClean="0"/>
              <a:t>з</a:t>
            </a:r>
            <a:r>
              <a:rPr lang="ru-RU" sz="2700" dirty="0" smtClean="0"/>
              <a:t> 1 </a:t>
            </a:r>
            <a:r>
              <a:rPr lang="ru-RU" sz="2700" dirty="0" err="1" smtClean="0"/>
              <a:t>яйця</a:t>
            </a:r>
            <a:r>
              <a:rPr lang="ru-RU" sz="2700" dirty="0" smtClean="0"/>
              <a:t> </a:t>
            </a:r>
            <a:r>
              <a:rPr lang="ru-RU" sz="2700" dirty="0" err="1" smtClean="0"/>
              <a:t>розвивається</a:t>
            </a:r>
            <a:r>
              <a:rPr lang="ru-RU" sz="2700" dirty="0" smtClean="0"/>
              <a:t> 7-9 </a:t>
            </a:r>
            <a:r>
              <a:rPr lang="ru-RU" sz="2700" dirty="0" err="1" smtClean="0"/>
              <a:t>зародків</a:t>
            </a:r>
            <a:r>
              <a:rPr lang="ru-RU" sz="2700" dirty="0" smtClean="0"/>
              <a:t>, </a:t>
            </a:r>
            <a:r>
              <a:rPr lang="ru-RU" sz="2700" dirty="0" err="1" smtClean="0"/>
              <a:t>кожен</a:t>
            </a:r>
            <a:r>
              <a:rPr lang="ru-RU" sz="2700" dirty="0" smtClean="0"/>
              <a:t> </a:t>
            </a:r>
            <a:r>
              <a:rPr lang="ru-RU" sz="2700" dirty="0" err="1" smtClean="0"/>
              <a:t>з</a:t>
            </a:r>
            <a:r>
              <a:rPr lang="ru-RU" sz="2700" dirty="0" smtClean="0"/>
              <a:t> </a:t>
            </a:r>
            <a:r>
              <a:rPr lang="ru-RU" sz="2700" dirty="0" err="1" smtClean="0"/>
              <a:t>яких</a:t>
            </a:r>
            <a:r>
              <a:rPr lang="ru-RU" sz="2700" dirty="0" smtClean="0"/>
              <a:t> </a:t>
            </a:r>
            <a:r>
              <a:rPr lang="ru-RU" sz="2700" dirty="0" err="1" smtClean="0"/>
              <a:t>лежить</a:t>
            </a:r>
            <a:r>
              <a:rPr lang="ru-RU" sz="2700" dirty="0" smtClean="0"/>
              <a:t> у </a:t>
            </a:r>
            <a:r>
              <a:rPr lang="ru-RU" sz="2700" dirty="0" err="1" smtClean="0"/>
              <a:t>власному</a:t>
            </a:r>
            <a:r>
              <a:rPr lang="ru-RU" sz="2700" dirty="0" smtClean="0"/>
              <a:t> </a:t>
            </a:r>
            <a:r>
              <a:rPr lang="ru-RU" sz="2700" dirty="0" err="1" smtClean="0"/>
              <a:t>амніоні</a:t>
            </a:r>
            <a:r>
              <a:rPr lang="ru-RU" sz="2700" dirty="0" smtClean="0"/>
              <a:t>, </a:t>
            </a:r>
            <a:r>
              <a:rPr lang="ru-RU" sz="2700" dirty="0" err="1" smtClean="0"/>
              <a:t>але</a:t>
            </a:r>
            <a:r>
              <a:rPr lang="ru-RU" sz="2700" dirty="0" smtClean="0"/>
              <a:t> </a:t>
            </a:r>
            <a:r>
              <a:rPr lang="ru-RU" sz="2700" dirty="0" err="1" smtClean="0"/>
              <a:t>мають</a:t>
            </a:r>
            <a:r>
              <a:rPr lang="ru-RU" sz="2700" dirty="0" smtClean="0"/>
              <a:t> </a:t>
            </a:r>
            <a:r>
              <a:rPr lang="ru-RU" sz="2700" dirty="0" err="1" smtClean="0"/>
              <a:t>загальний</a:t>
            </a:r>
            <a:r>
              <a:rPr lang="ru-RU" sz="2700" dirty="0" smtClean="0"/>
              <a:t> </a:t>
            </a:r>
            <a:r>
              <a:rPr lang="ru-RU" sz="2700" dirty="0" err="1" smtClean="0"/>
              <a:t>хоріон</a:t>
            </a:r>
            <a:r>
              <a:rPr lang="ru-RU" sz="2700" dirty="0" smtClean="0"/>
              <a:t>.</a:t>
            </a:r>
            <a:endParaRPr lang="ru-RU" sz="27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2766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310AD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Спорадична</a:t>
            </a:r>
            <a:r>
              <a:rPr lang="ru-RU" sz="2800" dirty="0" smtClean="0">
                <a:solidFill>
                  <a:srgbClr val="310AD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поліембріонія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зустрічається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всіх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тварин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особливо часто 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деяких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гідроїдних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поліпів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дощових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черв'яків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хребетних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вона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виникає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шляхом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розділення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зародка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зазвичай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початку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гаструляції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спорадичної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поліембріонії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народжується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(2—5)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близнюків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однієї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Содержимое 5" descr="indeоепновx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11560" y="3501008"/>
            <a:ext cx="3312368" cy="2652534"/>
          </a:xfrm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50px-Victoria_amazonica_edit_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2780928"/>
            <a:ext cx="2880320" cy="345638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196480"/>
          </a:xfrm>
        </p:spPr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310AD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Поліембріонія у рослин</a:t>
            </a:r>
            <a:endParaRPr lang="ru-RU" sz="6000" dirty="0">
              <a:solidFill>
                <a:srgbClr val="310AD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клубни кеаe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99792" y="2276872"/>
            <a:ext cx="3724552" cy="2592288"/>
          </a:xfrm>
          <a:prstGeom prst="rect">
            <a:avLst/>
          </a:prstGeom>
        </p:spPr>
      </p:pic>
      <p:pic>
        <p:nvPicPr>
          <p:cNvPr id="6" name="Рисунок 5" descr="лілія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84168" y="2924944"/>
            <a:ext cx="2635114" cy="3561746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ndexтюльпан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9552" y="3573016"/>
            <a:ext cx="4666118" cy="1944216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348608"/>
          </a:xfrm>
        </p:spPr>
        <p:txBody>
          <a:bodyPr>
            <a:normAutofit/>
          </a:bodyPr>
          <a:lstStyle/>
          <a:p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Поліембріонія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трапляється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рослин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При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цьому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одній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насінині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розвивається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кілька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зародків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тюльпани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лілії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латаття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суниці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тощо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Додаткові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зародки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насінині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можуть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розвиватись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із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заплідненої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яйцеклітини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інших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клітин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насінини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oliemb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99992" y="2204864"/>
            <a:ext cx="4176464" cy="417646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36510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310AD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sz="2800" b="1" dirty="0" err="1" smtClean="0">
                <a:solidFill>
                  <a:srgbClr val="310AD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справжньої</a:t>
            </a:r>
            <a:r>
              <a:rPr lang="ru-RU" sz="2800" dirty="0" smtClean="0">
                <a:solidFill>
                  <a:srgbClr val="310AD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rgbClr val="310AD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поліембріонії</a:t>
            </a:r>
            <a:r>
              <a:rPr lang="ru-RU" sz="2800" dirty="0" smtClean="0">
                <a:solidFill>
                  <a:srgbClr val="310AD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кілька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зародків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розвиваються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однієї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зиготи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неправильного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розподілу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наприклад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деяких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тюльпанів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внаслідок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розщеплення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предзародка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верхівкової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клітини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латаття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клітин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підвіска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лобелії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Нерідко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справжній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поліембріонії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зародки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виникають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синергід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наприклад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ірису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лілії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мімози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антипод (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запашна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цибуля).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Додаткові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зародки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можуть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без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запліднення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olland-imports-Lily-Seeds-3-Lily-Flower-Big-ball-Seeds-Germination-95-Longiflorum-1-seed-for.jpg_250x250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11560" y="3645023"/>
            <a:ext cx="2736304" cy="2780797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56463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310AD8"/>
                </a:solidFill>
              </a:rPr>
              <a:t>При </a:t>
            </a:r>
            <a:r>
              <a:rPr lang="ru-RU" sz="2800" b="1" dirty="0" err="1" smtClean="0">
                <a:solidFill>
                  <a:srgbClr val="310AD8"/>
                </a:solidFill>
              </a:rPr>
              <a:t>помилковій</a:t>
            </a:r>
            <a:r>
              <a:rPr lang="ru-RU" sz="2800" dirty="0" smtClean="0">
                <a:solidFill>
                  <a:srgbClr val="310AD8"/>
                </a:solidFill>
              </a:rPr>
              <a:t> </a:t>
            </a:r>
            <a:r>
              <a:rPr lang="ru-RU" sz="2800" dirty="0" err="1" smtClean="0">
                <a:solidFill>
                  <a:srgbClr val="310AD8"/>
                </a:solidFill>
              </a:rPr>
              <a:t>поліембріонії</a:t>
            </a:r>
            <a:r>
              <a:rPr lang="ru-RU" sz="2800" dirty="0" smtClean="0">
                <a:solidFill>
                  <a:srgbClr val="310AD8"/>
                </a:solidFill>
              </a:rPr>
              <a:t> </a:t>
            </a:r>
            <a:r>
              <a:rPr lang="ru-RU" sz="2800" dirty="0" err="1" smtClean="0"/>
              <a:t>зародки</a:t>
            </a:r>
            <a:r>
              <a:rPr lang="ru-RU" sz="2800" dirty="0" smtClean="0"/>
              <a:t> </a:t>
            </a:r>
            <a:r>
              <a:rPr lang="ru-RU" sz="2800" dirty="0" err="1" smtClean="0"/>
              <a:t>утворюються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в </a:t>
            </a:r>
            <a:r>
              <a:rPr lang="ru-RU" sz="2800" dirty="0" err="1" smtClean="0"/>
              <a:t>результаті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</a:t>
            </a:r>
            <a:r>
              <a:rPr lang="ru-RU" sz="2800" dirty="0" err="1" smtClean="0"/>
              <a:t>в</a:t>
            </a:r>
            <a:r>
              <a:rPr lang="ru-RU" sz="2800" dirty="0" smtClean="0"/>
              <a:t> </a:t>
            </a:r>
            <a:r>
              <a:rPr lang="ru-RU" sz="2800" dirty="0" err="1" smtClean="0"/>
              <a:t>сім'ябруньці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кількох</a:t>
            </a:r>
            <a:r>
              <a:rPr lang="ru-RU" sz="2800" dirty="0" smtClean="0"/>
              <a:t> </a:t>
            </a:r>
            <a:r>
              <a:rPr lang="ru-RU" sz="2800" dirty="0" err="1" smtClean="0"/>
              <a:t>зародкових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мішків</a:t>
            </a:r>
            <a:r>
              <a:rPr lang="ru-RU" sz="2800" dirty="0" smtClean="0"/>
              <a:t> (</a:t>
            </a:r>
            <a:r>
              <a:rPr lang="ru-RU" sz="2800" dirty="0" err="1" smtClean="0"/>
              <a:t>суниця</a:t>
            </a:r>
            <a:r>
              <a:rPr lang="ru-RU" sz="2800" dirty="0" smtClean="0"/>
              <a:t>, </a:t>
            </a:r>
            <a:r>
              <a:rPr lang="ru-RU" sz="2800" dirty="0" err="1" smtClean="0"/>
              <a:t>піретрум</a:t>
            </a:r>
            <a:r>
              <a:rPr lang="ru-RU" sz="2800" dirty="0" smtClean="0"/>
              <a:t>),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завдяки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не </a:t>
            </a:r>
            <a:r>
              <a:rPr lang="ru-RU" sz="2800" dirty="0" err="1" smtClean="0"/>
              <a:t>однієї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4 мегаспор, як </a:t>
            </a:r>
            <a:r>
              <a:rPr lang="ru-RU" sz="2800" dirty="0" err="1" smtClean="0"/>
              <a:t>зазвичай</a:t>
            </a:r>
            <a:r>
              <a:rPr lang="ru-RU" sz="2800" dirty="0" smtClean="0"/>
              <a:t>, а </a:t>
            </a:r>
            <a:r>
              <a:rPr lang="ru-RU" sz="2800" dirty="0" err="1" smtClean="0"/>
              <a:t>декількох</a:t>
            </a:r>
            <a:r>
              <a:rPr lang="ru-RU" sz="2800" dirty="0" smtClean="0"/>
              <a:t> (</a:t>
            </a:r>
            <a:r>
              <a:rPr lang="ru-RU" sz="2800" dirty="0" err="1" smtClean="0"/>
              <a:t>наприклад</a:t>
            </a:r>
            <a:r>
              <a:rPr lang="ru-RU" sz="2800" dirty="0" smtClean="0"/>
              <a:t>, в </a:t>
            </a:r>
            <a:r>
              <a:rPr lang="ru-RU" sz="2800" dirty="0" err="1" smtClean="0"/>
              <a:t>лілії</a:t>
            </a:r>
            <a:r>
              <a:rPr lang="ru-RU" sz="2800" dirty="0" smtClean="0"/>
              <a:t>, манжетки), </a:t>
            </a:r>
            <a:r>
              <a:rPr lang="ru-RU" sz="2800" dirty="0" err="1" smtClean="0"/>
              <a:t>або</a:t>
            </a:r>
            <a:r>
              <a:rPr lang="ru-RU" sz="2800" dirty="0" smtClean="0"/>
              <a:t> </a:t>
            </a:r>
            <a:r>
              <a:rPr lang="ru-RU" sz="2800" dirty="0" err="1" smtClean="0"/>
              <a:t>завдяки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розвитку</a:t>
            </a:r>
            <a:r>
              <a:rPr lang="ru-RU" sz="2800" dirty="0" smtClean="0"/>
              <a:t> </a:t>
            </a:r>
            <a:r>
              <a:rPr lang="ru-RU" sz="2800" dirty="0" err="1" smtClean="0"/>
              <a:t>додаткових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апоспоричних</a:t>
            </a:r>
            <a:r>
              <a:rPr lang="ru-RU" sz="2800" dirty="0" smtClean="0"/>
              <a:t> (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вегетативних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клітин</a:t>
            </a:r>
            <a:r>
              <a:rPr lang="ru-RU" sz="2800" dirty="0" smtClean="0"/>
              <a:t>) </a:t>
            </a:r>
            <a:r>
              <a:rPr lang="ru-RU" sz="2800" dirty="0" err="1" smtClean="0"/>
              <a:t>зародкових</a:t>
            </a:r>
            <a:r>
              <a:rPr lang="ru-RU" sz="2800" dirty="0" smtClean="0"/>
              <a:t> </a:t>
            </a:r>
            <a:r>
              <a:rPr lang="ru-RU" sz="2800" dirty="0" err="1" smtClean="0"/>
              <a:t>мішків</a:t>
            </a:r>
            <a:r>
              <a:rPr lang="ru-RU" sz="2800" dirty="0" smtClean="0"/>
              <a:t> </a:t>
            </a:r>
            <a:r>
              <a:rPr lang="ru-RU" sz="2800" dirty="0" err="1" smtClean="0"/>
              <a:t>поряд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нормальним</a:t>
            </a:r>
            <a:endParaRPr lang="ru-RU" sz="2800" dirty="0"/>
          </a:p>
        </p:txBody>
      </p:sp>
      <p:pic>
        <p:nvPicPr>
          <p:cNvPr id="5" name="Рисунок 4" descr="Lilium_candidum_MHNT.BOT.насіння2011.18.2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3717032"/>
            <a:ext cx="3435846" cy="2583247"/>
          </a:xfrm>
          <a:prstGeom prst="rect">
            <a:avLst/>
          </a:prstGeom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085184"/>
            <a:ext cx="8229600" cy="101081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844552"/>
          </a:xfrm>
        </p:spPr>
        <p:txBody>
          <a:bodyPr>
            <a:normAutofit/>
          </a:bodyPr>
          <a:lstStyle/>
          <a:p>
            <a:r>
              <a:rPr lang="uk-UA" sz="8800" dirty="0" smtClean="0">
                <a:solidFill>
                  <a:srgbClr val="310AD8"/>
                </a:solidFill>
              </a:rPr>
              <a:t>Кінець</a:t>
            </a:r>
            <a:endParaRPr lang="ru-RU" sz="8800" dirty="0">
              <a:solidFill>
                <a:srgbClr val="310AD8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229200"/>
            <a:ext cx="8229600" cy="8668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716760"/>
          </a:xfrm>
        </p:spPr>
        <p:txBody>
          <a:bodyPr>
            <a:noAutofit/>
          </a:bodyPr>
          <a:lstStyle/>
          <a:p>
            <a:r>
              <a:rPr lang="ru-RU" sz="4800" b="1" dirty="0" err="1" smtClean="0">
                <a:solidFill>
                  <a:srgbClr val="310AD8"/>
                </a:solidFill>
              </a:rPr>
              <a:t>Поліембріонія</a:t>
            </a:r>
            <a:r>
              <a:rPr lang="ru-RU" sz="4800" dirty="0" smtClean="0">
                <a:solidFill>
                  <a:srgbClr val="310AD8"/>
                </a:solidFill>
              </a:rPr>
              <a:t> </a:t>
            </a:r>
            <a:r>
              <a:rPr lang="ru-RU" sz="4800" dirty="0" smtClean="0"/>
              <a:t>— </a:t>
            </a:r>
            <a:r>
              <a:rPr lang="ru-RU" sz="4800" dirty="0" err="1" smtClean="0"/>
              <a:t>процес</a:t>
            </a:r>
            <a:r>
              <a:rPr lang="ru-RU" sz="4800" dirty="0" smtClean="0"/>
              <a:t> </a:t>
            </a:r>
            <a:r>
              <a:rPr lang="ru-RU" sz="4800" dirty="0" err="1" smtClean="0"/>
              <a:t>розвитку</a:t>
            </a:r>
            <a:r>
              <a:rPr lang="ru-RU" sz="4800" dirty="0" smtClean="0"/>
              <a:t> </a:t>
            </a:r>
            <a:r>
              <a:rPr lang="ru-RU" sz="4800" dirty="0" err="1" smtClean="0"/>
              <a:t>кількох</a:t>
            </a:r>
            <a:r>
              <a:rPr lang="ru-RU" sz="4800" dirty="0" smtClean="0"/>
              <a:t> </a:t>
            </a:r>
            <a:r>
              <a:rPr lang="ru-RU" sz="4800" dirty="0" err="1" smtClean="0"/>
              <a:t>зародків</a:t>
            </a:r>
            <a:r>
              <a:rPr lang="ru-RU" sz="4800" dirty="0" smtClean="0"/>
              <a:t> </a:t>
            </a:r>
            <a:r>
              <a:rPr lang="ru-RU" sz="4800" dirty="0" err="1" smtClean="0"/>
              <a:t>з</a:t>
            </a:r>
            <a:r>
              <a:rPr lang="ru-RU" sz="4800" dirty="0" smtClean="0"/>
              <a:t> </a:t>
            </a:r>
            <a:r>
              <a:rPr lang="ru-RU" sz="4800" dirty="0" err="1" smtClean="0"/>
              <a:t>однієї</a:t>
            </a:r>
            <a:r>
              <a:rPr lang="ru-RU" sz="4800" dirty="0" smtClean="0"/>
              <a:t> </a:t>
            </a:r>
            <a:r>
              <a:rPr lang="ru-RU" sz="4800" dirty="0" err="1" smtClean="0"/>
              <a:t>заплідненої</a:t>
            </a:r>
            <a:r>
              <a:rPr lang="ru-RU" sz="4800" dirty="0" smtClean="0"/>
              <a:t> </a:t>
            </a:r>
            <a:r>
              <a:rPr lang="ru-RU" sz="4800" dirty="0" err="1" smtClean="0"/>
              <a:t>яйцеклітини</a:t>
            </a:r>
            <a:r>
              <a:rPr lang="ru-RU" sz="4800" dirty="0" smtClean="0"/>
              <a:t>. </a:t>
            </a:r>
            <a:r>
              <a:rPr lang="ru-RU" sz="4800" dirty="0" err="1" smtClean="0"/>
              <a:t>Поліембріонія</a:t>
            </a:r>
            <a:r>
              <a:rPr lang="ru-RU" sz="4800" dirty="0" smtClean="0"/>
              <a:t> </a:t>
            </a:r>
            <a:r>
              <a:rPr lang="ru-RU" sz="4800" dirty="0" err="1" smtClean="0"/>
              <a:t>може</a:t>
            </a:r>
            <a:r>
              <a:rPr lang="ru-RU" sz="4800" dirty="0" smtClean="0"/>
              <a:t> бути у </a:t>
            </a:r>
            <a:r>
              <a:rPr lang="ru-RU" sz="4800" dirty="0" err="1" smtClean="0"/>
              <a:t>людей,тварин</a:t>
            </a:r>
            <a:r>
              <a:rPr lang="ru-RU" sz="4800" dirty="0" smtClean="0"/>
              <a:t> та </a:t>
            </a:r>
            <a:r>
              <a:rPr lang="ru-RU" sz="4800" dirty="0" err="1" smtClean="0"/>
              <a:t>рослин</a:t>
            </a:r>
            <a:r>
              <a:rPr lang="ru-RU" sz="4800" dirty="0" smtClean="0"/>
              <a:t>.</a:t>
            </a:r>
            <a:endParaRPr lang="ru-RU" sz="48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ebes12_00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 rot="10800000" flipV="1">
            <a:off x="1619672" y="2132856"/>
            <a:ext cx="6048672" cy="44349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052464"/>
          </a:xfrm>
        </p:spPr>
        <p:txBody>
          <a:bodyPr>
            <a:normAutofit/>
          </a:bodyPr>
          <a:lstStyle/>
          <a:p>
            <a:r>
              <a:rPr lang="uk-UA" sz="5400" dirty="0" smtClean="0">
                <a:solidFill>
                  <a:srgbClr val="310AD8"/>
                </a:solidFill>
              </a:rPr>
              <a:t>Поліембріонія  у людей або </a:t>
            </a:r>
            <a:r>
              <a:rPr lang="uk-UA" sz="5400" dirty="0" err="1" smtClean="0">
                <a:solidFill>
                  <a:srgbClr val="310AD8"/>
                </a:solidFill>
              </a:rPr>
              <a:t>однояйцеві</a:t>
            </a:r>
            <a:r>
              <a:rPr lang="uk-UA" sz="5400" dirty="0" smtClean="0">
                <a:solidFill>
                  <a:srgbClr val="310AD8"/>
                </a:solidFill>
              </a:rPr>
              <a:t> близнюки</a:t>
            </a:r>
            <a:endParaRPr lang="ru-RU" sz="5400" dirty="0">
              <a:solidFill>
                <a:srgbClr val="310AD8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060576"/>
          </a:xfrm>
        </p:spPr>
        <p:txBody>
          <a:bodyPr>
            <a:normAutofit/>
          </a:bodyPr>
          <a:lstStyle/>
          <a:p>
            <a:r>
              <a:rPr lang="vi-VN" sz="3600" b="1" dirty="0" smtClean="0">
                <a:solidFill>
                  <a:srgbClr val="310AD8"/>
                </a:solidFill>
              </a:rPr>
              <a:t>Близнюќи</a:t>
            </a:r>
            <a:r>
              <a:rPr lang="vi-VN" sz="3600" dirty="0" smtClean="0"/>
              <a:t>— 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дві, або зрідка більше, особи народжені від тієї 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</a:t>
            </a:r>
            <a:r>
              <a:rPr lang="uk-U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вагітності. </a:t>
            </a:r>
            <a:r>
              <a:rPr lang="vi-VN" sz="3600" dirty="0" smtClean="0">
                <a:solidFill>
                  <a:srgbClr val="310AD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Одна з 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кожних </a:t>
            </a:r>
            <a:r>
              <a:rPr lang="vi-VN" sz="3600" dirty="0" smtClean="0">
                <a:solidFill>
                  <a:srgbClr val="310AD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83</a:t>
            </a:r>
            <a:r>
              <a:rPr lang="vi-V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вагітностей завершується близнятами.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Содержимое 9" descr="dvijnya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11560" y="3284984"/>
            <a:ext cx="3096344" cy="30963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 descr="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2852936"/>
            <a:ext cx="4280024" cy="321001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212704"/>
          </a:xfrm>
        </p:spPr>
        <p:txBody>
          <a:bodyPr>
            <a:normAutofit fontScale="90000"/>
          </a:bodyPr>
          <a:lstStyle/>
          <a:p>
            <a:r>
              <a:rPr lang="ru-RU" sz="3200" i="1" dirty="0" err="1" smtClean="0">
                <a:solidFill>
                  <a:srgbClr val="310AD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Однояйцеві</a:t>
            </a:r>
            <a:r>
              <a:rPr lang="ru-RU" sz="3200" i="1" dirty="0" smtClean="0">
                <a:solidFill>
                  <a:srgbClr val="310AD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i="1" dirty="0" err="1" smtClean="0">
                <a:solidFill>
                  <a:srgbClr val="310AD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близнята</a:t>
            </a:r>
            <a:r>
              <a:rPr lang="ru-RU" sz="3200" dirty="0" smtClean="0">
                <a:solidFill>
                  <a:srgbClr val="310AD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походять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однієї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заплідненої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яйцеклітини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ділиться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2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більше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яких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розвиваються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самостійні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зародки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близнята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завжди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однієї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дуже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схожі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зовнішністю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оскільки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мають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абсолютно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однаковий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набір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генів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При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неповному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розділенні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яйця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народжуються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т. 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з'єднані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близнята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сіамські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життєздатними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бувають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дуже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рідко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Содержимое 11" descr="sEnz2ll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83768" y="4005064"/>
            <a:ext cx="5112568" cy="2354540"/>
          </a:xfrm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хема близнят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11560" y="404664"/>
            <a:ext cx="7488832" cy="574143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268488"/>
          </a:xfrm>
        </p:spPr>
        <p:txBody>
          <a:bodyPr>
            <a:normAutofit fontScale="90000"/>
          </a:bodyPr>
          <a:lstStyle/>
          <a:p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Ідентичні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близнюки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пов'язані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родинною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спадковістю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скоріш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аномалією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Цікаво</a:t>
            </a:r>
            <a:r>
              <a:rPr lang="ru-RU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айвищий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відсоток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близнюків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народжень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зафіксований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бразильському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місті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Кандиду-Годой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яке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іменують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Світовою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столицею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близнюків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».</a:t>
            </a:r>
            <a:endParaRPr lang="ru-R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Содержимое 5" descr="wash_newborn_cloth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2492895"/>
            <a:ext cx="4464496" cy="3243735"/>
          </a:xfrm>
        </p:spPr>
      </p:pic>
      <p:pic>
        <p:nvPicPr>
          <p:cNvPr id="7" name="Рисунок 6" descr="thumbnail-20120806084619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19972" y="2996952"/>
            <a:ext cx="4207650" cy="3366120"/>
          </a:xfrm>
          <a:prstGeom prst="rect">
            <a:avLst/>
          </a:prstGeom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50px-Hoverflies_mating_midair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15616" y="2276872"/>
            <a:ext cx="6048672" cy="40405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052464"/>
          </a:xfrm>
        </p:spPr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310AD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Поліембріонія</a:t>
            </a:r>
            <a:r>
              <a:rPr lang="uk-UA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6000" dirty="0" smtClean="0">
                <a:solidFill>
                  <a:srgbClr val="310AD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тварин</a:t>
            </a:r>
            <a:endParaRPr lang="ru-RU" sz="6000" dirty="0">
              <a:solidFill>
                <a:srgbClr val="310AD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20px-Mating_Firebug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683568" y="3933056"/>
            <a:ext cx="2808312" cy="210623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708648"/>
          </a:xfrm>
        </p:spPr>
        <p:txBody>
          <a:bodyPr>
            <a:normAutofit fontScale="90000"/>
          </a:bodyPr>
          <a:lstStyle/>
          <a:p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Поліембріонія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досить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поширена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різних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груп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тварин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війчасті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кільчасті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черви,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іноді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членистоногих,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риб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птахів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ссавців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Як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постійне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явище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вона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притаманна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деяким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комахам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наприклад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їздцям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ссавцям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наприклад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броненосцям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Розрізняють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специфічну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поліембріонію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(нормально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властиву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даному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виду)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спорадичну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31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випадкову</a:t>
            </a:r>
            <a:r>
              <a:rPr lang="ru-RU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ru-RU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72</TotalTime>
  <Words>463</Words>
  <Application>Microsoft Office PowerPoint</Application>
  <PresentationFormat>Экран (4:3)</PresentationFormat>
  <Paragraphs>32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Бумажная</vt:lpstr>
      <vt:lpstr>Поліембріонія</vt:lpstr>
      <vt:lpstr>Поліембріонія — процес розвитку кількох зародків з однієї заплідненої яйцеклітини. Поліембріонія може бути у людей,тварин та рослин.</vt:lpstr>
      <vt:lpstr>Поліембріонія  у людей або однояйцеві близнюки</vt:lpstr>
      <vt:lpstr>Близнюќи— дві, або зрідка більше, особи народжені від тієї самої вагітності. Одна з кожних 83 вагітностей завершується близнятами.</vt:lpstr>
      <vt:lpstr>Однояйцеві близнята походять з однієї заплідненої яйцеклітини, що ділиться на 2 або більше частин, з яких розвиваються самостійні зародки. Такі близнята завжди однієї статі і дуже схожі зовнішністю, оскільки мають абсолютно однаковий набір генів. При неповному розділенні яйця народжуються т. з. з'єднані близнята(сіамські), які життєздатними бувають дуже рідко.</vt:lpstr>
      <vt:lpstr>Слайд 6</vt:lpstr>
      <vt:lpstr>Ідентичні близнюки не пов'язані з родинною спадковістю, а є скоріш аномалією.  Цікаво що, найвищий відсоток близнюків серед народжень, зафіксований в бразильському місті Кандиду-Годой, яке іменують «Світовою столицею близнюків».</vt:lpstr>
      <vt:lpstr>Поліембріонія у тварин</vt:lpstr>
      <vt:lpstr>Поліембріонія досить поширена серед різних груп тварин (війчасті та кільчасті черви, іноді у членистоногих, риб, птахів і ссавців). Як постійне явище вона притаманна деяким комахам (наприклад, їздцям) і ссавцям (наприклад, броненосцям). Розрізняють специфічну поліембріонію (нормально властиву даному виду) і спорадичну (випадкову).</vt:lpstr>
      <vt:lpstr>Специфічна поліембріонія зустрічається в деяких мшанок, паразитичних перетинчастокрилих і віялокрилих комах, з ссавців — у броненосців. Разючий приклад специфічної поліембріонії — розвиток з 1 зиготи до 3 тис. личинок у їздця з роду Litomastix. У куцохвостого броненосця з 1 яйця розвивається 7-9 зародків, кожен з яких лежить у власному амніоні, але мають загальний хоріон.</vt:lpstr>
      <vt:lpstr>Спорадична поліембріонія зустрічається у всіх тварин, але особливо часто у деяких гідроїдних поліпів і дощових черв'яків. У хребетних вона виникає шляхом розділення зародка на кілька частин зазвичай до або на початку гаструляції. У людини в разі спорадичної поліембріонії народжується кілька (2—5) близнюків однієї статі.</vt:lpstr>
      <vt:lpstr>Поліембріонія у рослин</vt:lpstr>
      <vt:lpstr>Поліембріонія трапляється також у рослин. При цьому в одній насінині розвивається кілька зародків (тюльпани, лілії, латаття, суниці тощо). Додаткові зародки в насінині можуть розвиватись не тільки із заплідненої яйцеклітини, а й з інших клітин насінини.</vt:lpstr>
      <vt:lpstr>За справжньої поліембріонії кілька зародків розвиваються з однієї зиготи в результаті неправильного її розподілу (наприклад, у деяких тюльпанів), або внаслідок розщеплення предзародка або його верхівкової клітини (у латаття), а також з клітин підвіска (у лобелії). Нерідко при справжній поліембріонії зародки виникають з 1 або 2 синергід (наприклад, в ірису, лілії, мімози) або антипод (запашна цибуля). Додаткові зародки можуть виникати без запліднення</vt:lpstr>
      <vt:lpstr>При помилковій поліембріонії зародки утворюються або в результаті розвитку в сім'ябруньці кількох зародкових мішків (суниця, піретрум), або завдяки розвитку не однієї з 4 мегаспор, як зазвичай, а декількох (наприклад, в лілії, манжетки), або завдяки розвитку додаткових апоспоричних (з вегетативних клітин) зародкових мішків поряд з нормальним</vt:lpstr>
      <vt:lpstr>Кінець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Поліембріонія</dc:title>
  <dc:creator>Лиза</dc:creator>
  <cp:lastModifiedBy>Лиза</cp:lastModifiedBy>
  <cp:revision>8</cp:revision>
  <dcterms:created xsi:type="dcterms:W3CDTF">2013-08-29T13:13:59Z</dcterms:created>
  <dcterms:modified xsi:type="dcterms:W3CDTF">2013-08-29T14:26:17Z</dcterms:modified>
</cp:coreProperties>
</file>