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Еволюц</a:t>
            </a:r>
            <a:r>
              <a:rPr lang="uk-UA" dirty="0" err="1" smtClean="0"/>
              <a:t>ія</a:t>
            </a:r>
            <a:r>
              <a:rPr lang="uk-UA" dirty="0" smtClean="0"/>
              <a:t> людини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105400" y="4876800"/>
            <a:ext cx="3810000" cy="1600200"/>
          </a:xfrm>
        </p:spPr>
        <p:txBody>
          <a:bodyPr/>
          <a:lstStyle/>
          <a:p>
            <a:r>
              <a:rPr lang="uk-UA" dirty="0" smtClean="0"/>
              <a:t>Підготувала учениця</a:t>
            </a:r>
          </a:p>
          <a:p>
            <a:r>
              <a:rPr lang="uk-UA" dirty="0" smtClean="0"/>
              <a:t>11 класу </a:t>
            </a:r>
          </a:p>
          <a:p>
            <a:r>
              <a:rPr lang="uk-UA" dirty="0" err="1" smtClean="0"/>
              <a:t>Лемак</a:t>
            </a:r>
            <a:r>
              <a:rPr lang="uk-UA" dirty="0" smtClean="0"/>
              <a:t> Андріана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Єгиптопітек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953000" cy="51054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Далі в загальноприйнятому списку, причому з інтервалом приблизно в 40 млн. років, ідуть викопні рештки, знайдені в Єгипті – єгиптопітек. В журналах та шкільних підручниках нерідко з</a:t>
            </a:r>
            <a:r>
              <a:rPr lang="en-US" dirty="0" smtClean="0"/>
              <a:t>’</a:t>
            </a:r>
            <a:r>
              <a:rPr lang="uk-UA" dirty="0" smtClean="0"/>
              <a:t>являються зображення цих мавп з підписом: </a:t>
            </a:r>
            <a:r>
              <a:rPr lang="uk-UA" dirty="0" err="1" smtClean="0"/>
              <a:t>“Наш</a:t>
            </a:r>
            <a:r>
              <a:rPr lang="uk-UA" dirty="0" smtClean="0"/>
              <a:t> спільний </a:t>
            </a:r>
            <a:r>
              <a:rPr lang="uk-UA" dirty="0" err="1" smtClean="0"/>
              <a:t>предок”</a:t>
            </a:r>
            <a:r>
              <a:rPr lang="uk-UA" dirty="0" smtClean="0"/>
              <a:t>. Однак, викопних решток, які це підтверджують, не виявлено.</a:t>
            </a:r>
            <a:endParaRPr lang="ru-RU" dirty="0"/>
          </a:p>
        </p:txBody>
      </p:sp>
      <p:pic>
        <p:nvPicPr>
          <p:cNvPr id="23554" name="Picture 2" descr="Aegyptopithecus 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828800"/>
            <a:ext cx="2457450" cy="1552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Рамапітек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err="1" smtClean="0"/>
              <a:t>Скам</a:t>
            </a:r>
            <a:r>
              <a:rPr lang="en-US" dirty="0" smtClean="0"/>
              <a:t>’</a:t>
            </a:r>
            <a:r>
              <a:rPr lang="uk-UA" dirty="0" err="1" smtClean="0"/>
              <a:t>янілі</a:t>
            </a:r>
            <a:r>
              <a:rPr lang="uk-UA" dirty="0" smtClean="0"/>
              <a:t> рештки </a:t>
            </a:r>
            <a:r>
              <a:rPr lang="uk-UA" dirty="0" err="1" smtClean="0"/>
              <a:t>рамапітека</a:t>
            </a:r>
            <a:r>
              <a:rPr lang="uk-UA" dirty="0" smtClean="0"/>
              <a:t> знайдено понад півсторіччя тому, а саме: фрагменти щелепи та зубів. На підставі цих </a:t>
            </a:r>
            <a:r>
              <a:rPr lang="uk-UA" dirty="0" err="1" smtClean="0"/>
              <a:t>“знахідок”</a:t>
            </a:r>
            <a:r>
              <a:rPr lang="uk-UA" dirty="0" smtClean="0"/>
              <a:t> було відтворено вигляд мавпоподібної істоти, </a:t>
            </a:r>
            <a:r>
              <a:rPr lang="uk-UA" dirty="0" err="1" smtClean="0"/>
              <a:t>прямоходячої</a:t>
            </a:r>
            <a:r>
              <a:rPr lang="uk-UA" dirty="0" smtClean="0"/>
              <a:t> і двоногої. </a:t>
            </a:r>
            <a:r>
              <a:rPr lang="uk-UA" dirty="0" err="1" smtClean="0"/>
              <a:t>Рамапітек</a:t>
            </a:r>
            <a:r>
              <a:rPr lang="uk-UA" dirty="0" smtClean="0"/>
              <a:t> десятиріччями посідав щонайбезпечніше місце при основі родовідного дерева людини. Однак нові знахідки </a:t>
            </a:r>
            <a:r>
              <a:rPr lang="uk-UA" dirty="0" err="1" smtClean="0"/>
              <a:t>скам</a:t>
            </a:r>
            <a:r>
              <a:rPr lang="en-US" dirty="0" smtClean="0"/>
              <a:t>’</a:t>
            </a:r>
            <a:r>
              <a:rPr lang="uk-UA" dirty="0" err="1" smtClean="0"/>
              <a:t>янілостей</a:t>
            </a:r>
            <a:r>
              <a:rPr lang="uk-UA" dirty="0" smtClean="0"/>
              <a:t> показали, що він дуже схожий на сучасних людиноподібних мавп.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Австралопітек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648200" cy="4572000"/>
          </a:xfrm>
        </p:spPr>
        <p:txBody>
          <a:bodyPr/>
          <a:lstStyle/>
          <a:p>
            <a:r>
              <a:rPr lang="uk-UA" dirty="0" smtClean="0"/>
              <a:t>Вперше </a:t>
            </a:r>
            <a:r>
              <a:rPr lang="uk-UA" dirty="0" err="1" smtClean="0"/>
              <a:t>скам</a:t>
            </a:r>
            <a:r>
              <a:rPr lang="en-US" dirty="0" smtClean="0"/>
              <a:t>’</a:t>
            </a:r>
            <a:r>
              <a:rPr lang="uk-UA" dirty="0" err="1" smtClean="0"/>
              <a:t>янілі</a:t>
            </a:r>
            <a:r>
              <a:rPr lang="uk-UA" dirty="0" smtClean="0"/>
              <a:t> рештки австралопітека були знайдені в Африці. Його швидко </a:t>
            </a:r>
            <a:r>
              <a:rPr lang="uk-UA" dirty="0" err="1" smtClean="0"/>
              <a:t>“вписали”</a:t>
            </a:r>
            <a:r>
              <a:rPr lang="uk-UA" dirty="0" smtClean="0"/>
              <a:t> в родовідне дерево людини, але поглиблене вивчення решток показало, що це була звичайна мавпа.</a:t>
            </a:r>
            <a:endParaRPr lang="ru-RU" dirty="0"/>
          </a:p>
        </p:txBody>
      </p:sp>
      <p:pic>
        <p:nvPicPr>
          <p:cNvPr id="24578" name="Picture 2" descr="http://stat20.privet.ru/lr/0c03e432c7a9452fc410392c5db1bc5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600200"/>
            <a:ext cx="2857500" cy="418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4572000"/>
          </a:xfrm>
        </p:spPr>
        <p:txBody>
          <a:bodyPr/>
          <a:lstStyle/>
          <a:p>
            <a:r>
              <a:rPr lang="uk-UA" dirty="0" smtClean="0"/>
              <a:t>Така ж доля спіткала багатьох інших </a:t>
            </a:r>
            <a:r>
              <a:rPr lang="uk-UA" dirty="0" err="1" smtClean="0"/>
              <a:t>“предків”</a:t>
            </a:r>
            <a:r>
              <a:rPr lang="uk-UA" dirty="0" smtClean="0"/>
              <a:t> людини. Стає очевидним, що за мавп</a:t>
            </a:r>
            <a:r>
              <a:rPr lang="en-US" dirty="0" smtClean="0"/>
              <a:t>’</a:t>
            </a:r>
            <a:r>
              <a:rPr lang="uk-UA" dirty="0" err="1" smtClean="0"/>
              <a:t>ячою</a:t>
            </a:r>
            <a:r>
              <a:rPr lang="uk-UA" dirty="0" smtClean="0"/>
              <a:t> теорією походження людини стоять не наукові факти, а прагнення багатьох вчених видати бажане за дійсне.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67000"/>
            <a:ext cx="77724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Версія еволюціоністів</a:t>
            </a:r>
            <a:endParaRPr lang="ru-RU" dirty="0"/>
          </a:p>
        </p:txBody>
      </p:sp>
      <p:pic>
        <p:nvPicPr>
          <p:cNvPr id="1026" name="Picture 2" descr="http://media1.ntvspor.net/c/i/cm/drevri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371600"/>
            <a:ext cx="5105400" cy="36862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2400" y="5181600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Чому «нижча» родина людиноподібних мавп усе ще існує, тоді як не збереглося жодного представника перехідних форм, котрі нібито були більш пристосовані до життя?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04800"/>
            <a:ext cx="7772400" cy="1295400"/>
          </a:xfrm>
        </p:spPr>
        <p:txBody>
          <a:bodyPr/>
          <a:lstStyle/>
          <a:p>
            <a:r>
              <a:rPr lang="uk-UA" dirty="0" smtClean="0"/>
              <a:t>Сьогодні ми бачимо шимпанзе, горил та орангутангів, але не бачимо жодних «мавполюдей».</a:t>
            </a:r>
            <a:endParaRPr lang="ru-RU" dirty="0"/>
          </a:p>
        </p:txBody>
      </p:sp>
      <p:pic>
        <p:nvPicPr>
          <p:cNvPr id="27650" name="Picture 2" descr="http://rnns.ru/uploads/posts/2009-08/thumbs/1251216346_1245484238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743200"/>
            <a:ext cx="3657600" cy="2740387"/>
          </a:xfrm>
          <a:prstGeom prst="rect">
            <a:avLst/>
          </a:prstGeom>
          <a:noFill/>
        </p:spPr>
      </p:pic>
      <p:pic>
        <p:nvPicPr>
          <p:cNvPr id="27652" name="Picture 4" descr="http://www.yesnet.yk.ca/schools/wes/webquests_themes/animals/endangered/sofie_webpages/ali/images/mountain-gorilla-of-rwan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752600"/>
            <a:ext cx="4191000" cy="2788921"/>
          </a:xfrm>
          <a:prstGeom prst="rect">
            <a:avLst/>
          </a:prstGeom>
          <a:noFill/>
        </p:spPr>
      </p:pic>
      <p:pic>
        <p:nvPicPr>
          <p:cNvPr id="27654" name="Picture 6" descr="http://forum.alpari.ru/attachment.php?attachmentid=43384&amp;stc=1&amp;d=11747300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4267200"/>
            <a:ext cx="3048000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04800"/>
            <a:ext cx="7772400" cy="1828800"/>
          </a:xfrm>
        </p:spPr>
        <p:txBody>
          <a:bodyPr/>
          <a:lstStyle/>
          <a:p>
            <a:r>
              <a:rPr lang="uk-UA" dirty="0" smtClean="0"/>
              <a:t>Але, на підставі наукової літератури, музейних експозицій і телепередач складається враження, ніби є численні докази того, що люди походять від мавпоподібних істот. Чи це дійсно так?</a:t>
            </a:r>
            <a:endParaRPr lang="ru-RU" dirty="0"/>
          </a:p>
        </p:txBody>
      </p:sp>
      <p:pic>
        <p:nvPicPr>
          <p:cNvPr id="28674" name="Picture 2" descr="http://www.forum-tvs.ru/uploads/1182875408/gallery_3227_59_340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3600"/>
            <a:ext cx="2942896" cy="3200400"/>
          </a:xfrm>
          <a:prstGeom prst="rect">
            <a:avLst/>
          </a:prstGeom>
          <a:noFill/>
        </p:spPr>
      </p:pic>
      <p:pic>
        <p:nvPicPr>
          <p:cNvPr id="28676" name="Picture 4" descr="http://www.profi-forex.org/system/news/9c79e864128f4dabdbbc450f108dfc6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495800"/>
            <a:ext cx="3124200" cy="2074896"/>
          </a:xfrm>
          <a:prstGeom prst="rect">
            <a:avLst/>
          </a:prstGeom>
          <a:noFill/>
        </p:spPr>
      </p:pic>
      <p:pic>
        <p:nvPicPr>
          <p:cNvPr id="28678" name="Picture 6" descr="http://blogs.sundaymercury.net/weirdscience/Ancient-Huma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2057400"/>
            <a:ext cx="2286000" cy="2391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У журналі </a:t>
            </a:r>
            <a:r>
              <a:rPr lang="uk-UA" dirty="0" err="1" smtClean="0"/>
              <a:t>“Наука”</a:t>
            </a:r>
            <a:r>
              <a:rPr lang="uk-UA" dirty="0" smtClean="0"/>
              <a:t> повідомлялося: </a:t>
            </a:r>
            <a:r>
              <a:rPr lang="uk-UA" dirty="0" err="1" smtClean="0"/>
              <a:t>“Основний</a:t>
            </a:r>
            <a:r>
              <a:rPr lang="uk-UA" dirty="0" smtClean="0"/>
              <a:t> науковий доказ складається з мізерної купки кісток, на підставі яких і треба вибудувати еволюційну історію людини. Один антрополог прирівняв це завдання до спроби відтворити сюжет роману </a:t>
            </a:r>
            <a:r>
              <a:rPr lang="uk-UA" dirty="0" err="1" smtClean="0"/>
              <a:t>“Війна</a:t>
            </a:r>
            <a:r>
              <a:rPr lang="uk-UA" dirty="0" smtClean="0"/>
              <a:t> і </a:t>
            </a:r>
            <a:r>
              <a:rPr lang="uk-UA" dirty="0" err="1" smtClean="0"/>
              <a:t>мир”</a:t>
            </a:r>
            <a:r>
              <a:rPr lang="uk-UA" dirty="0" smtClean="0"/>
              <a:t> на підставі 13 навмання вибраних </a:t>
            </a:r>
            <a:r>
              <a:rPr lang="uk-UA" dirty="0" err="1" smtClean="0"/>
              <a:t>сторінок”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uk-UA" dirty="0" smtClean="0"/>
              <a:t>Палеонтологічний літопис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Палеонтологічний літопис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Люди сучасного типу зі здатністю мислити, планувати, винаходити, застосовувати набуті знання і розмовляти складними мовами з</a:t>
            </a:r>
            <a:r>
              <a:rPr lang="en-US" dirty="0" smtClean="0"/>
              <a:t>’</a:t>
            </a:r>
            <a:r>
              <a:rPr lang="uk-UA" dirty="0" smtClean="0"/>
              <a:t>являються у літописі викопних решток раптово, без будь-яких предків або перехідних форм.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343400" cy="4572000"/>
          </a:xfrm>
        </p:spPr>
        <p:txBody>
          <a:bodyPr/>
          <a:lstStyle/>
          <a:p>
            <a:r>
              <a:rPr lang="uk-UA" dirty="0" smtClean="0"/>
              <a:t>Саме тому відомий анатом </a:t>
            </a:r>
            <a:r>
              <a:rPr lang="uk-UA" dirty="0" err="1" smtClean="0"/>
              <a:t>Соллі</a:t>
            </a:r>
            <a:r>
              <a:rPr lang="uk-UA" dirty="0" smtClean="0"/>
              <a:t> </a:t>
            </a:r>
            <a:r>
              <a:rPr lang="uk-UA" dirty="0" err="1" smtClean="0"/>
              <a:t>Цукерман</a:t>
            </a:r>
            <a:r>
              <a:rPr lang="uk-UA" dirty="0" smtClean="0"/>
              <a:t> написав: </a:t>
            </a:r>
            <a:r>
              <a:rPr lang="uk-UA" dirty="0" err="1" smtClean="0"/>
              <a:t>“Пошуки</a:t>
            </a:r>
            <a:r>
              <a:rPr lang="uk-UA" dirty="0" smtClean="0"/>
              <a:t> легендарної </a:t>
            </a:r>
            <a:r>
              <a:rPr lang="uk-UA" dirty="0" err="1" smtClean="0"/>
              <a:t>“відсутньої</a:t>
            </a:r>
            <a:r>
              <a:rPr lang="uk-UA" dirty="0" smtClean="0"/>
              <a:t> </a:t>
            </a:r>
            <a:r>
              <a:rPr lang="uk-UA" dirty="0" err="1" smtClean="0"/>
              <a:t>ланки”</a:t>
            </a:r>
            <a:r>
              <a:rPr lang="uk-UA" dirty="0" smtClean="0"/>
              <a:t> … уможливлюють процвітання спекуляцій та </a:t>
            </a:r>
            <a:r>
              <a:rPr lang="uk-UA" dirty="0" err="1" smtClean="0"/>
              <a:t>міфів”</a:t>
            </a:r>
            <a:r>
              <a:rPr lang="uk-UA" dirty="0" smtClean="0"/>
              <a:t>. </a:t>
            </a:r>
            <a:endParaRPr lang="ru-RU" dirty="0"/>
          </a:p>
        </p:txBody>
      </p:sp>
      <p:pic>
        <p:nvPicPr>
          <p:cNvPr id="3074" name="Picture 2" descr="http://images.npg.org.uk/264_325/4/0/mw1106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371600"/>
            <a:ext cx="2667000" cy="36266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81000"/>
            <a:ext cx="7772400" cy="1295400"/>
          </a:xfrm>
        </p:spPr>
        <p:txBody>
          <a:bodyPr>
            <a:normAutofit/>
          </a:bodyPr>
          <a:lstStyle/>
          <a:p>
            <a:r>
              <a:rPr lang="uk-UA" dirty="0" smtClean="0"/>
              <a:t>Як наслідок, </a:t>
            </a:r>
            <a:r>
              <a:rPr lang="uk-UA" dirty="0" err="1" smtClean="0"/>
              <a:t>“родовідне</a:t>
            </a:r>
            <a:r>
              <a:rPr lang="uk-UA" dirty="0" smtClean="0"/>
              <a:t> </a:t>
            </a:r>
            <a:r>
              <a:rPr lang="uk-UA" dirty="0" err="1" smtClean="0"/>
              <a:t>дерево”</a:t>
            </a:r>
            <a:r>
              <a:rPr lang="uk-UA" dirty="0" smtClean="0"/>
              <a:t>, за допомогою якого зображують уявний еволюційний розвиток людини, постійно змінюється.</a:t>
            </a:r>
            <a:endParaRPr lang="ru-RU" dirty="0"/>
          </a:p>
        </p:txBody>
      </p:sp>
      <p:pic>
        <p:nvPicPr>
          <p:cNvPr id="2050" name="Picture 2" descr="http://bm.img.com.ua/img/prikol/images/large/7/0/679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438400"/>
            <a:ext cx="4800600" cy="2000250"/>
          </a:xfrm>
          <a:prstGeom prst="rect">
            <a:avLst/>
          </a:prstGeom>
          <a:noFill/>
        </p:spPr>
      </p:pic>
      <p:pic>
        <p:nvPicPr>
          <p:cNvPr id="2054" name="Picture 6" descr="http://telegraf.com.ua/files/2013/04/10171-2-500x2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752600"/>
            <a:ext cx="3962400" cy="1981200"/>
          </a:xfrm>
          <a:prstGeom prst="rect">
            <a:avLst/>
          </a:prstGeom>
          <a:noFill/>
        </p:spPr>
      </p:pic>
      <p:pic>
        <p:nvPicPr>
          <p:cNvPr id="2056" name="Picture 8" descr="http://www.pokerart.ru/images/blogs/full/img_6339409501723805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4343400"/>
            <a:ext cx="5019675" cy="2038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Мавпоподібний</a:t>
            </a:r>
            <a:r>
              <a:rPr lang="ru-RU" dirty="0" smtClean="0"/>
              <a:t> </a:t>
            </a:r>
            <a:r>
              <a:rPr lang="ru-RU" dirty="0" err="1" smtClean="0"/>
              <a:t>гризун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352800" cy="4572000"/>
          </a:xfrm>
        </p:spPr>
        <p:txBody>
          <a:bodyPr/>
          <a:lstStyle/>
          <a:p>
            <a:r>
              <a:rPr lang="uk-UA" dirty="0" smtClean="0"/>
              <a:t>Найстаршим предком людини еволюціоністи уважають цю, подібну до гризуна тваринку. Але жодні перехідні стадії ніколи не єднали її навіть з іншими тваринами.</a:t>
            </a:r>
            <a:endParaRPr lang="ru-RU" dirty="0"/>
          </a:p>
        </p:txBody>
      </p:sp>
      <p:pic>
        <p:nvPicPr>
          <p:cNvPr id="22530" name="Picture 2" descr="http://www.newscientist.com/data/images/ns/cms/dn11022/dn11022-1_5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447800"/>
            <a:ext cx="4495800" cy="31772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290</TotalTime>
  <Words>437</Words>
  <PresentationFormat>Экран (4:3)</PresentationFormat>
  <Paragraphs>24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Справедливость</vt:lpstr>
      <vt:lpstr>Еволюція людини</vt:lpstr>
      <vt:lpstr>Версія еволюціоністів</vt:lpstr>
      <vt:lpstr>Слайд 3</vt:lpstr>
      <vt:lpstr>Слайд 4</vt:lpstr>
      <vt:lpstr>Палеонтологічний літопис</vt:lpstr>
      <vt:lpstr>Палеонтологічний літопис</vt:lpstr>
      <vt:lpstr>Слайд 7</vt:lpstr>
      <vt:lpstr>Слайд 8</vt:lpstr>
      <vt:lpstr>Мавпоподібний гризун</vt:lpstr>
      <vt:lpstr>Єгиптопітек</vt:lpstr>
      <vt:lpstr>Рамапітек</vt:lpstr>
      <vt:lpstr>Австралопітек</vt:lpstr>
      <vt:lpstr>Слайд 13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Еволюція людини</dc:title>
  <dc:creator>Admin</dc:creator>
  <cp:lastModifiedBy>Admin</cp:lastModifiedBy>
  <cp:revision>32</cp:revision>
  <dcterms:created xsi:type="dcterms:W3CDTF">2014-03-10T17:30:18Z</dcterms:created>
  <dcterms:modified xsi:type="dcterms:W3CDTF">2015-02-03T14:09:04Z</dcterms:modified>
</cp:coreProperties>
</file>