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31" autoAdjust="0"/>
  </p:normalViewPr>
  <p:slideViewPr>
    <p:cSldViewPr>
      <p:cViewPr varScale="1">
        <p:scale>
          <a:sx n="88" d="100"/>
          <a:sy n="88" d="100"/>
        </p:scale>
        <p:origin x="-10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blinds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6357982" cy="285752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Центри різноманітності та походження культурних рослин</a:t>
            </a:r>
            <a:endParaRPr lang="ru-RU" dirty="0"/>
          </a:p>
        </p:txBody>
      </p:sp>
      <p:pic>
        <p:nvPicPr>
          <p:cNvPr id="6" name="Рисунок 5" descr="c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256"/>
            <a:ext cx="3500430" cy="2334551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         </a:t>
            </a:r>
            <a:r>
              <a:rPr lang="uk-UA" sz="3600" dirty="0" smtClean="0"/>
              <a:t>Центральноамериканський центр</a:t>
            </a:r>
            <a:endParaRPr lang="uk-UA" sz="3600" dirty="0"/>
          </a:p>
        </p:txBody>
      </p:sp>
      <p:pic>
        <p:nvPicPr>
          <p:cNvPr id="4" name="Содержимое 3" descr="кукуру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4000504"/>
            <a:ext cx="2357454" cy="2857496"/>
          </a:xfrm>
        </p:spPr>
      </p:pic>
      <p:pic>
        <p:nvPicPr>
          <p:cNvPr id="5" name="Рисунок 4" descr="cacau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90641">
            <a:off x="346382" y="1666353"/>
            <a:ext cx="3933977" cy="2709659"/>
          </a:xfrm>
          <a:prstGeom prst="rect">
            <a:avLst/>
          </a:prstGeom>
        </p:spPr>
      </p:pic>
      <p:pic>
        <p:nvPicPr>
          <p:cNvPr id="6" name="Рисунок 5" descr="ui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78584">
            <a:off x="4886391" y="1711494"/>
            <a:ext cx="3903677" cy="2747032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     </a:t>
            </a:r>
            <a:r>
              <a:rPr lang="uk-UA" sz="3600" dirty="0" smtClean="0"/>
              <a:t>Андійський центр</a:t>
            </a:r>
            <a:endParaRPr lang="uk-UA" sz="3600" dirty="0"/>
          </a:p>
        </p:txBody>
      </p:sp>
      <p:pic>
        <p:nvPicPr>
          <p:cNvPr id="4" name="Содержимое 3" descr="09ae3a782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521850">
            <a:off x="4701515" y="1818188"/>
            <a:ext cx="4076705" cy="2625159"/>
          </a:xfrm>
        </p:spPr>
      </p:pic>
      <p:pic>
        <p:nvPicPr>
          <p:cNvPr id="5" name="Рисунок 4" descr="171978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65618">
            <a:off x="345183" y="1813361"/>
            <a:ext cx="3686458" cy="2556219"/>
          </a:xfrm>
          <a:prstGeom prst="rect">
            <a:avLst/>
          </a:prstGeom>
        </p:spPr>
      </p:pic>
      <p:pic>
        <p:nvPicPr>
          <p:cNvPr id="6" name="Рисунок 5" descr="2222_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286256"/>
            <a:ext cx="3571900" cy="2319331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      </a:t>
            </a:r>
            <a:r>
              <a:rPr lang="uk-UA" sz="4400" dirty="0" smtClean="0"/>
              <a:t>Вплив на культурні рослини </a:t>
            </a:r>
            <a:endParaRPr lang="ru-RU" sz="4400" dirty="0"/>
          </a:p>
        </p:txBody>
      </p:sp>
      <p:pic>
        <p:nvPicPr>
          <p:cNvPr id="4" name="Содержимое 3" descr="aminocat_st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8286808" cy="4929222"/>
          </a:xfrm>
        </p:spPr>
      </p:pic>
    </p:spTree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67600" cy="868958"/>
          </a:xfrm>
        </p:spPr>
        <p:txBody>
          <a:bodyPr/>
          <a:lstStyle/>
          <a:p>
            <a:r>
              <a:rPr lang="ru-RU" dirty="0" smtClean="0"/>
              <a:t>                М.І. Вавилов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700808"/>
            <a:ext cx="4536018" cy="19442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800" dirty="0" smtClean="0"/>
              <a:t>      Тривалий час М.І.Вавилов був президентом ВАСГНІЛ.</a:t>
            </a:r>
            <a:endParaRPr lang="ru-RU" sz="1800" dirty="0" smtClean="0"/>
          </a:p>
          <a:p>
            <a:pPr algn="just">
              <a:buNone/>
            </a:pPr>
            <a:r>
              <a:rPr lang="uk-UA" sz="1800" dirty="0" smtClean="0"/>
              <a:t>     Організатор і керівник численних експедицій, організованих з метою вивчення флори колишнього СРСР та багатьох країн світу.</a:t>
            </a:r>
          </a:p>
          <a:p>
            <a:endParaRPr lang="uk-UA" sz="1600" dirty="0" smtClean="0"/>
          </a:p>
        </p:txBody>
      </p:sp>
      <p:pic>
        <p:nvPicPr>
          <p:cNvPr id="4" name="Рисунок 3" descr="vavil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1"/>
            <a:ext cx="2629526" cy="3496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1052736"/>
            <a:ext cx="5997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Видатний ботанік, генетик, географ, основоположник сучасної наукової селекції. 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3786190"/>
            <a:ext cx="87849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ідкрив сім центрів походження та різноманітності, рослин. Його дослідження дали змогу встановити:</a:t>
            </a: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Дія різних видів культурних рослин є свої центри різноманітності, де виявлено найбільшу рідкість їх сортів і форм.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Центри різноманітності є водночас і районами їх походження.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Виявлення центрів походження та різноманітності культурних рослин підказало вченим, де саме можна шукати різноманітний вихідний матеріал для селекційної роботи.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Завдяки експедиціям М.Вавилова була створена унікальна колекція зразків насіння близько 1600 видів культурних рослин.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543824" cy="129697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Сім основних центрів різноманітності та походження культурних рослин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28641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20.3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735"/>
            <a:ext cx="7715304" cy="5393885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7686700" cy="571504"/>
          </a:xfrm>
        </p:spPr>
        <p:txBody>
          <a:bodyPr>
            <a:normAutofit fontScale="90000"/>
          </a:bodyPr>
          <a:lstStyle/>
          <a:p>
            <a:r>
              <a:rPr lang="uk-UA" smtClean="0"/>
              <a:t>                     </a:t>
            </a:r>
            <a:r>
              <a:rPr lang="uk-UA" sz="4400" smtClean="0"/>
              <a:t>Центри</a:t>
            </a:r>
            <a:endParaRPr lang="uk-UA" sz="4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43998" cy="578645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1600" smtClean="0"/>
              <a:t>1. Південноазіатський тропічний центр (близько 33% від загального числа видів культурних рослин). Батьківщина рису, цукрової тростини, бананів, кокосової пальми, безлічі тропічних і овочевих культур. </a:t>
            </a:r>
          </a:p>
          <a:p>
            <a:pPr algn="just">
              <a:buNone/>
            </a:pPr>
            <a:r>
              <a:rPr lang="uk-UA" sz="1600" smtClean="0"/>
              <a:t> 2. Східноазіатський центр (20% культурних рослин). Батьківщина сої, різних видів проса, гречки, груші, яблуні, сливи, овочевих і плодових культур, деяких цитрусових</a:t>
            </a:r>
          </a:p>
          <a:p>
            <a:pPr algn="just">
              <a:buNone/>
            </a:pPr>
            <a:r>
              <a:rPr lang="uk-UA" sz="1600" smtClean="0"/>
              <a:t> 3. Юго-Западноазіатський центр (4% культурних рослин). Найважливіша область походження видів оброблюваних в Європі культур — хлібних злаків, м'якої пшениці, бобових, гороху, сочевиці, бавовнику, плодових культур і винограду.</a:t>
            </a:r>
          </a:p>
          <a:p>
            <a:pPr algn="just">
              <a:buNone/>
            </a:pPr>
            <a:r>
              <a:rPr lang="uk-UA" sz="1600" smtClean="0"/>
              <a:t>4. Середземноморський центр (приблизно 11% видів культурних рослин). Батьківщина маслини, ріжкового дерева, безлічі кормових і овочевих культур- буряків, капусти</a:t>
            </a:r>
          </a:p>
          <a:p>
            <a:pPr algn="just">
              <a:buNone/>
            </a:pPr>
            <a:r>
              <a:rPr lang="uk-UA" sz="1600" smtClean="0"/>
              <a:t>  5. Ефіопський центр (близько 4% культурних рослин). Характеризується рядом ендемічних видів і навіть пологів — хлібний злак тефф, олійна рослина нуг, особливий вигляд банана, кавове дерево і ін. Характерна наявність оригінальних культурних ендемічних видів і підвидів твердої пшениці і ячменю. </a:t>
            </a:r>
          </a:p>
          <a:p>
            <a:pPr algn="just">
              <a:buNone/>
            </a:pPr>
            <a:r>
              <a:rPr lang="uk-UA" sz="1600" smtClean="0"/>
              <a:t>6. Центральноамериканський центр.(центральний) Звідси беруть початок близько 90 харчових, технічних і ліків. видів рослин, у тому числі кукурудза, довговолокнисті види бавовника, ряд видів квасолі, перцю, гарбузи, какао, багато видів плодових. </a:t>
            </a:r>
          </a:p>
          <a:p>
            <a:pPr algn="just">
              <a:buNone/>
            </a:pPr>
            <a:r>
              <a:rPr lang="uk-UA" sz="1600" smtClean="0"/>
              <a:t>7. Андійський центр.(центральний) Батьківщина багатьох видів бульбоносних рослин. Перш за все культурних видів картоплі, тютюну, арахісу, ананасу, а також хінного дерева, кокаїнового куща і ін.</a:t>
            </a:r>
            <a:endParaRPr lang="uk-UA" sz="160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    </a:t>
            </a:r>
            <a:r>
              <a:rPr lang="uk-UA" sz="3600" dirty="0" smtClean="0"/>
              <a:t>Південноазіатський тропічний центр</a:t>
            </a:r>
            <a:endParaRPr lang="uk-UA" sz="3600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9819842">
            <a:off x="470184" y="1719378"/>
            <a:ext cx="3575034" cy="2846639"/>
          </a:xfrm>
        </p:spPr>
      </p:pic>
      <p:pic>
        <p:nvPicPr>
          <p:cNvPr id="5" name="Рисунок 4" descr="3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738574"/>
            <a:ext cx="2357454" cy="3119426"/>
          </a:xfrm>
          <a:prstGeom prst="rect">
            <a:avLst/>
          </a:prstGeom>
        </p:spPr>
      </p:pic>
      <p:pic>
        <p:nvPicPr>
          <p:cNvPr id="6" name="Рисунок 5" descr="orange_apels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142984"/>
            <a:ext cx="3000395" cy="3643338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</a:t>
            </a:r>
            <a:r>
              <a:rPr lang="uk-UA" sz="3200" dirty="0" err="1" smtClean="0"/>
              <a:t>Східноазіатський</a:t>
            </a:r>
            <a:r>
              <a:rPr lang="uk-UA" sz="3200" dirty="0" smtClean="0"/>
              <a:t> центр</a:t>
            </a:r>
            <a:endParaRPr lang="uk-UA" sz="3200" dirty="0"/>
          </a:p>
        </p:txBody>
      </p:sp>
      <p:pic>
        <p:nvPicPr>
          <p:cNvPr id="4" name="Содержимое 3" descr="proso_kradno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313306">
            <a:off x="378099" y="1542205"/>
            <a:ext cx="4000495" cy="2825869"/>
          </a:xfrm>
        </p:spPr>
      </p:pic>
      <p:pic>
        <p:nvPicPr>
          <p:cNvPr id="5" name="Рисунок 4" descr="s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56711">
            <a:off x="4633507" y="1619983"/>
            <a:ext cx="4357718" cy="2857520"/>
          </a:xfrm>
          <a:prstGeom prst="rect">
            <a:avLst/>
          </a:prstGeom>
        </p:spPr>
      </p:pic>
      <p:pic>
        <p:nvPicPr>
          <p:cNvPr id="6" name="Рисунок 5" descr="tx_red_grapefru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929066"/>
            <a:ext cx="2808312" cy="2928934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</a:t>
            </a:r>
            <a:r>
              <a:rPr lang="uk-UA" sz="3200" dirty="0" err="1" smtClean="0"/>
              <a:t>Юго-Западноазіатський</a:t>
            </a:r>
            <a:r>
              <a:rPr lang="uk-UA" sz="3200" dirty="0" smtClean="0"/>
              <a:t> центр</a:t>
            </a:r>
            <a:endParaRPr lang="uk-UA" sz="3200" dirty="0"/>
          </a:p>
        </p:txBody>
      </p:sp>
      <p:pic>
        <p:nvPicPr>
          <p:cNvPr id="4" name="Содержимое 3" descr="391e5baff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268625">
            <a:off x="331416" y="1684911"/>
            <a:ext cx="3942851" cy="2746239"/>
          </a:xfrm>
        </p:spPr>
      </p:pic>
      <p:pic>
        <p:nvPicPr>
          <p:cNvPr id="5" name="Рисунок 4" descr="47021225_1_1218431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857628"/>
            <a:ext cx="2643206" cy="3000372"/>
          </a:xfrm>
          <a:prstGeom prst="rect">
            <a:avLst/>
          </a:prstGeom>
        </p:spPr>
      </p:pic>
      <p:pic>
        <p:nvPicPr>
          <p:cNvPr id="8" name="Рисунок 7" descr="800px-bea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63151">
            <a:off x="4596238" y="1842708"/>
            <a:ext cx="4151445" cy="2765185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</a:t>
            </a:r>
            <a:r>
              <a:rPr lang="uk-UA" sz="3600" dirty="0" smtClean="0"/>
              <a:t>Середземноморський центр </a:t>
            </a:r>
            <a:endParaRPr lang="uk-UA" sz="3600" dirty="0"/>
          </a:p>
        </p:txBody>
      </p:sp>
      <p:pic>
        <p:nvPicPr>
          <p:cNvPr id="4" name="Содержимое 3" descr="478602_9967-8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231073">
            <a:off x="455324" y="1823236"/>
            <a:ext cx="4151473" cy="3186122"/>
          </a:xfrm>
        </p:spPr>
      </p:pic>
      <p:pic>
        <p:nvPicPr>
          <p:cNvPr id="5" name="Рисунок 4" descr="193f3eb5f2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3874">
            <a:off x="4548820" y="1689840"/>
            <a:ext cx="4229667" cy="3143272"/>
          </a:xfrm>
          <a:prstGeom prst="rect">
            <a:avLst/>
          </a:prstGeom>
        </p:spPr>
      </p:pic>
      <p:pic>
        <p:nvPicPr>
          <p:cNvPr id="6" name="Рисунок 5" descr="post-3374-1262434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000504"/>
            <a:ext cx="2428892" cy="2857496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     </a:t>
            </a:r>
            <a:r>
              <a:rPr lang="uk-UA" sz="3600" dirty="0" smtClean="0"/>
              <a:t>Ефіопський центр</a:t>
            </a:r>
            <a:endParaRPr lang="uk-UA" sz="3600" dirty="0"/>
          </a:p>
        </p:txBody>
      </p:sp>
      <p:pic>
        <p:nvPicPr>
          <p:cNvPr id="4" name="Содержимое 3" descr="3613844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9648704">
            <a:off x="496601" y="1803432"/>
            <a:ext cx="3564835" cy="2887199"/>
          </a:xfrm>
        </p:spPr>
      </p:pic>
      <p:pic>
        <p:nvPicPr>
          <p:cNvPr id="5" name="Рисунок 4" descr="f8dd0fc62116f0548433e005e009fd8b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75055">
            <a:off x="4727298" y="2037868"/>
            <a:ext cx="3925169" cy="2948096"/>
          </a:xfrm>
          <a:prstGeom prst="rect">
            <a:avLst/>
          </a:prstGeom>
        </p:spPr>
      </p:pic>
      <p:pic>
        <p:nvPicPr>
          <p:cNvPr id="6" name="Рисунок 5" descr="1253682607_0_246d_dc7a5028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286232"/>
            <a:ext cx="2071702" cy="2571768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228</TotalTime>
  <Words>432</Words>
  <Application>Microsoft Office PowerPoint</Application>
  <PresentationFormat>Экран (4:3)</PresentationFormat>
  <Paragraphs>27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Центри різноманітності та походження культурних рослин</vt:lpstr>
      <vt:lpstr>                М.І. Вавилов</vt:lpstr>
      <vt:lpstr>Сім основних центрів різноманітності та походження культурних рослин</vt:lpstr>
      <vt:lpstr>                     Центри</vt:lpstr>
      <vt:lpstr>    Південноазіатський тропічний центр</vt:lpstr>
      <vt:lpstr>                  Східноазіатський центр</vt:lpstr>
      <vt:lpstr>            Юго-Западноазіатський центр</vt:lpstr>
      <vt:lpstr>          Середземноморський центр </vt:lpstr>
      <vt:lpstr>                   Ефіопський центр</vt:lpstr>
      <vt:lpstr>         Центральноамериканський центр</vt:lpstr>
      <vt:lpstr>                   Андійський центр</vt:lpstr>
      <vt:lpstr>      Вплив на культурні рослини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Центри різноманітності та походження культурних рослин</dc:title>
  <cp:lastModifiedBy>Aniya</cp:lastModifiedBy>
  <cp:revision>29</cp:revision>
  <dcterms:modified xsi:type="dcterms:W3CDTF">2013-10-09T12:48:37Z</dcterms:modified>
</cp:coreProperties>
</file>