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Lst>
  <p:sldSz cx="9144000" cy="6858000" type="screen4x3"/>
  <p:notesSz cx="6858000" cy="9144000"/>
  <p:defaultText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88" autoAdjust="0"/>
    <p:restoredTop sz="94662" autoAdjust="0"/>
  </p:normalViewPr>
  <p:slideViewPr>
    <p:cSldViewPr>
      <p:cViewPr varScale="1">
        <p:scale>
          <a:sx n="70" d="100"/>
          <a:sy n="70" d="100"/>
        </p:scale>
        <p:origin x="-1374" y="-90"/>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uk-UA"/>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uk-UA"/>
          </a:p>
        </p:txBody>
      </p:sp>
      <p:sp>
        <p:nvSpPr>
          <p:cNvPr id="4" name="Дата 3"/>
          <p:cNvSpPr>
            <a:spLocks noGrp="1"/>
          </p:cNvSpPr>
          <p:nvPr>
            <p:ph type="dt" sz="half" idx="10"/>
          </p:nvPr>
        </p:nvSpPr>
        <p:spPr/>
        <p:txBody>
          <a:bodyPr/>
          <a:lstStyle/>
          <a:p>
            <a:fld id="{9CCDD557-81F7-475F-AAD8-383C2EFBB4B1}" type="datetimeFigureOut">
              <a:rPr lang="uk-UA" smtClean="0"/>
              <a:t>04.11.2013</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BDEFD7E0-659D-40EE-A174-C4E78437D8F0}" type="slidenum">
              <a:rPr lang="uk-UA" smtClean="0"/>
              <a:t>‹#›</a:t>
            </a:fld>
            <a:endParaRPr lang="uk-UA"/>
          </a:p>
        </p:txBody>
      </p:sp>
    </p:spTree>
    <p:extLst>
      <p:ext uri="{BB962C8B-B14F-4D97-AF65-F5344CB8AC3E}">
        <p14:creationId xmlns:p14="http://schemas.microsoft.com/office/powerpoint/2010/main" val="35227026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uk-UA"/>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Дата 3"/>
          <p:cNvSpPr>
            <a:spLocks noGrp="1"/>
          </p:cNvSpPr>
          <p:nvPr>
            <p:ph type="dt" sz="half" idx="10"/>
          </p:nvPr>
        </p:nvSpPr>
        <p:spPr/>
        <p:txBody>
          <a:bodyPr/>
          <a:lstStyle/>
          <a:p>
            <a:fld id="{9CCDD557-81F7-475F-AAD8-383C2EFBB4B1}" type="datetimeFigureOut">
              <a:rPr lang="uk-UA" smtClean="0"/>
              <a:t>04.11.2013</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BDEFD7E0-659D-40EE-A174-C4E78437D8F0}" type="slidenum">
              <a:rPr lang="uk-UA" smtClean="0"/>
              <a:t>‹#›</a:t>
            </a:fld>
            <a:endParaRPr lang="uk-UA"/>
          </a:p>
        </p:txBody>
      </p:sp>
    </p:spTree>
    <p:extLst>
      <p:ext uri="{BB962C8B-B14F-4D97-AF65-F5344CB8AC3E}">
        <p14:creationId xmlns:p14="http://schemas.microsoft.com/office/powerpoint/2010/main" val="33058312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uk-UA"/>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Дата 3"/>
          <p:cNvSpPr>
            <a:spLocks noGrp="1"/>
          </p:cNvSpPr>
          <p:nvPr>
            <p:ph type="dt" sz="half" idx="10"/>
          </p:nvPr>
        </p:nvSpPr>
        <p:spPr/>
        <p:txBody>
          <a:bodyPr/>
          <a:lstStyle/>
          <a:p>
            <a:fld id="{9CCDD557-81F7-475F-AAD8-383C2EFBB4B1}" type="datetimeFigureOut">
              <a:rPr lang="uk-UA" smtClean="0"/>
              <a:t>04.11.2013</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BDEFD7E0-659D-40EE-A174-C4E78437D8F0}" type="slidenum">
              <a:rPr lang="uk-UA" smtClean="0"/>
              <a:t>‹#›</a:t>
            </a:fld>
            <a:endParaRPr lang="uk-UA"/>
          </a:p>
        </p:txBody>
      </p:sp>
    </p:spTree>
    <p:extLst>
      <p:ext uri="{BB962C8B-B14F-4D97-AF65-F5344CB8AC3E}">
        <p14:creationId xmlns:p14="http://schemas.microsoft.com/office/powerpoint/2010/main" val="13383984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uk-UA"/>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Дата 3"/>
          <p:cNvSpPr>
            <a:spLocks noGrp="1"/>
          </p:cNvSpPr>
          <p:nvPr>
            <p:ph type="dt" sz="half" idx="10"/>
          </p:nvPr>
        </p:nvSpPr>
        <p:spPr/>
        <p:txBody>
          <a:bodyPr/>
          <a:lstStyle/>
          <a:p>
            <a:fld id="{9CCDD557-81F7-475F-AAD8-383C2EFBB4B1}" type="datetimeFigureOut">
              <a:rPr lang="uk-UA" smtClean="0"/>
              <a:t>04.11.2013</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BDEFD7E0-659D-40EE-A174-C4E78437D8F0}" type="slidenum">
              <a:rPr lang="uk-UA" smtClean="0"/>
              <a:t>‹#›</a:t>
            </a:fld>
            <a:endParaRPr lang="uk-UA"/>
          </a:p>
        </p:txBody>
      </p:sp>
    </p:spTree>
    <p:extLst>
      <p:ext uri="{BB962C8B-B14F-4D97-AF65-F5344CB8AC3E}">
        <p14:creationId xmlns:p14="http://schemas.microsoft.com/office/powerpoint/2010/main" val="10288850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uk-UA"/>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9CCDD557-81F7-475F-AAD8-383C2EFBB4B1}" type="datetimeFigureOut">
              <a:rPr lang="uk-UA" smtClean="0"/>
              <a:t>04.11.2013</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BDEFD7E0-659D-40EE-A174-C4E78437D8F0}" type="slidenum">
              <a:rPr lang="uk-UA" smtClean="0"/>
              <a:t>‹#›</a:t>
            </a:fld>
            <a:endParaRPr lang="uk-UA"/>
          </a:p>
        </p:txBody>
      </p:sp>
    </p:spTree>
    <p:extLst>
      <p:ext uri="{BB962C8B-B14F-4D97-AF65-F5344CB8AC3E}">
        <p14:creationId xmlns:p14="http://schemas.microsoft.com/office/powerpoint/2010/main" val="15412121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uk-UA"/>
          </a:p>
        </p:txBody>
      </p:sp>
      <p:sp>
        <p:nvSpPr>
          <p:cNvPr id="3" name="Объект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Объект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5" name="Дата 4"/>
          <p:cNvSpPr>
            <a:spLocks noGrp="1"/>
          </p:cNvSpPr>
          <p:nvPr>
            <p:ph type="dt" sz="half" idx="10"/>
          </p:nvPr>
        </p:nvSpPr>
        <p:spPr/>
        <p:txBody>
          <a:bodyPr/>
          <a:lstStyle/>
          <a:p>
            <a:fld id="{9CCDD557-81F7-475F-AAD8-383C2EFBB4B1}" type="datetimeFigureOut">
              <a:rPr lang="uk-UA" smtClean="0"/>
              <a:t>04.11.2013</a:t>
            </a:fld>
            <a:endParaRPr lang="uk-UA"/>
          </a:p>
        </p:txBody>
      </p:sp>
      <p:sp>
        <p:nvSpPr>
          <p:cNvPr id="6" name="Нижний колонтитул 5"/>
          <p:cNvSpPr>
            <a:spLocks noGrp="1"/>
          </p:cNvSpPr>
          <p:nvPr>
            <p:ph type="ftr" sz="quarter" idx="11"/>
          </p:nvPr>
        </p:nvSpPr>
        <p:spPr/>
        <p:txBody>
          <a:bodyPr/>
          <a:lstStyle/>
          <a:p>
            <a:endParaRPr lang="uk-UA"/>
          </a:p>
        </p:txBody>
      </p:sp>
      <p:sp>
        <p:nvSpPr>
          <p:cNvPr id="7" name="Номер слайда 6"/>
          <p:cNvSpPr>
            <a:spLocks noGrp="1"/>
          </p:cNvSpPr>
          <p:nvPr>
            <p:ph type="sldNum" sz="quarter" idx="12"/>
          </p:nvPr>
        </p:nvSpPr>
        <p:spPr/>
        <p:txBody>
          <a:bodyPr/>
          <a:lstStyle/>
          <a:p>
            <a:fld id="{BDEFD7E0-659D-40EE-A174-C4E78437D8F0}" type="slidenum">
              <a:rPr lang="uk-UA" smtClean="0"/>
              <a:t>‹#›</a:t>
            </a:fld>
            <a:endParaRPr lang="uk-UA"/>
          </a:p>
        </p:txBody>
      </p:sp>
    </p:spTree>
    <p:extLst>
      <p:ext uri="{BB962C8B-B14F-4D97-AF65-F5344CB8AC3E}">
        <p14:creationId xmlns:p14="http://schemas.microsoft.com/office/powerpoint/2010/main" val="39621866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uk-UA"/>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7" name="Дата 6"/>
          <p:cNvSpPr>
            <a:spLocks noGrp="1"/>
          </p:cNvSpPr>
          <p:nvPr>
            <p:ph type="dt" sz="half" idx="10"/>
          </p:nvPr>
        </p:nvSpPr>
        <p:spPr/>
        <p:txBody>
          <a:bodyPr/>
          <a:lstStyle/>
          <a:p>
            <a:fld id="{9CCDD557-81F7-475F-AAD8-383C2EFBB4B1}" type="datetimeFigureOut">
              <a:rPr lang="uk-UA" smtClean="0"/>
              <a:t>04.11.2013</a:t>
            </a:fld>
            <a:endParaRPr lang="uk-UA"/>
          </a:p>
        </p:txBody>
      </p:sp>
      <p:sp>
        <p:nvSpPr>
          <p:cNvPr id="8" name="Нижний колонтитул 7"/>
          <p:cNvSpPr>
            <a:spLocks noGrp="1"/>
          </p:cNvSpPr>
          <p:nvPr>
            <p:ph type="ftr" sz="quarter" idx="11"/>
          </p:nvPr>
        </p:nvSpPr>
        <p:spPr/>
        <p:txBody>
          <a:bodyPr/>
          <a:lstStyle/>
          <a:p>
            <a:endParaRPr lang="uk-UA"/>
          </a:p>
        </p:txBody>
      </p:sp>
      <p:sp>
        <p:nvSpPr>
          <p:cNvPr id="9" name="Номер слайда 8"/>
          <p:cNvSpPr>
            <a:spLocks noGrp="1"/>
          </p:cNvSpPr>
          <p:nvPr>
            <p:ph type="sldNum" sz="quarter" idx="12"/>
          </p:nvPr>
        </p:nvSpPr>
        <p:spPr/>
        <p:txBody>
          <a:bodyPr/>
          <a:lstStyle/>
          <a:p>
            <a:fld id="{BDEFD7E0-659D-40EE-A174-C4E78437D8F0}" type="slidenum">
              <a:rPr lang="uk-UA" smtClean="0"/>
              <a:t>‹#›</a:t>
            </a:fld>
            <a:endParaRPr lang="uk-UA"/>
          </a:p>
        </p:txBody>
      </p:sp>
    </p:spTree>
    <p:extLst>
      <p:ext uri="{BB962C8B-B14F-4D97-AF65-F5344CB8AC3E}">
        <p14:creationId xmlns:p14="http://schemas.microsoft.com/office/powerpoint/2010/main" val="28657838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uk-UA"/>
          </a:p>
        </p:txBody>
      </p:sp>
      <p:sp>
        <p:nvSpPr>
          <p:cNvPr id="3" name="Дата 2"/>
          <p:cNvSpPr>
            <a:spLocks noGrp="1"/>
          </p:cNvSpPr>
          <p:nvPr>
            <p:ph type="dt" sz="half" idx="10"/>
          </p:nvPr>
        </p:nvSpPr>
        <p:spPr/>
        <p:txBody>
          <a:bodyPr/>
          <a:lstStyle/>
          <a:p>
            <a:fld id="{9CCDD557-81F7-475F-AAD8-383C2EFBB4B1}" type="datetimeFigureOut">
              <a:rPr lang="uk-UA" smtClean="0"/>
              <a:t>04.11.2013</a:t>
            </a:fld>
            <a:endParaRPr lang="uk-UA"/>
          </a:p>
        </p:txBody>
      </p:sp>
      <p:sp>
        <p:nvSpPr>
          <p:cNvPr id="4" name="Нижний колонтитул 3"/>
          <p:cNvSpPr>
            <a:spLocks noGrp="1"/>
          </p:cNvSpPr>
          <p:nvPr>
            <p:ph type="ftr" sz="quarter" idx="11"/>
          </p:nvPr>
        </p:nvSpPr>
        <p:spPr/>
        <p:txBody>
          <a:bodyPr/>
          <a:lstStyle/>
          <a:p>
            <a:endParaRPr lang="uk-UA"/>
          </a:p>
        </p:txBody>
      </p:sp>
      <p:sp>
        <p:nvSpPr>
          <p:cNvPr id="5" name="Номер слайда 4"/>
          <p:cNvSpPr>
            <a:spLocks noGrp="1"/>
          </p:cNvSpPr>
          <p:nvPr>
            <p:ph type="sldNum" sz="quarter" idx="12"/>
          </p:nvPr>
        </p:nvSpPr>
        <p:spPr/>
        <p:txBody>
          <a:bodyPr/>
          <a:lstStyle/>
          <a:p>
            <a:fld id="{BDEFD7E0-659D-40EE-A174-C4E78437D8F0}" type="slidenum">
              <a:rPr lang="uk-UA" smtClean="0"/>
              <a:t>‹#›</a:t>
            </a:fld>
            <a:endParaRPr lang="uk-UA"/>
          </a:p>
        </p:txBody>
      </p:sp>
    </p:spTree>
    <p:extLst>
      <p:ext uri="{BB962C8B-B14F-4D97-AF65-F5344CB8AC3E}">
        <p14:creationId xmlns:p14="http://schemas.microsoft.com/office/powerpoint/2010/main" val="11468046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9CCDD557-81F7-475F-AAD8-383C2EFBB4B1}" type="datetimeFigureOut">
              <a:rPr lang="uk-UA" smtClean="0"/>
              <a:t>04.11.2013</a:t>
            </a:fld>
            <a:endParaRPr lang="uk-UA"/>
          </a:p>
        </p:txBody>
      </p:sp>
      <p:sp>
        <p:nvSpPr>
          <p:cNvPr id="3" name="Нижний колонтитул 2"/>
          <p:cNvSpPr>
            <a:spLocks noGrp="1"/>
          </p:cNvSpPr>
          <p:nvPr>
            <p:ph type="ftr" sz="quarter" idx="11"/>
          </p:nvPr>
        </p:nvSpPr>
        <p:spPr/>
        <p:txBody>
          <a:bodyPr/>
          <a:lstStyle/>
          <a:p>
            <a:endParaRPr lang="uk-UA"/>
          </a:p>
        </p:txBody>
      </p:sp>
      <p:sp>
        <p:nvSpPr>
          <p:cNvPr id="4" name="Номер слайда 3"/>
          <p:cNvSpPr>
            <a:spLocks noGrp="1"/>
          </p:cNvSpPr>
          <p:nvPr>
            <p:ph type="sldNum" sz="quarter" idx="12"/>
          </p:nvPr>
        </p:nvSpPr>
        <p:spPr/>
        <p:txBody>
          <a:bodyPr/>
          <a:lstStyle/>
          <a:p>
            <a:fld id="{BDEFD7E0-659D-40EE-A174-C4E78437D8F0}" type="slidenum">
              <a:rPr lang="uk-UA" smtClean="0"/>
              <a:t>‹#›</a:t>
            </a:fld>
            <a:endParaRPr lang="uk-UA"/>
          </a:p>
        </p:txBody>
      </p:sp>
    </p:spTree>
    <p:extLst>
      <p:ext uri="{BB962C8B-B14F-4D97-AF65-F5344CB8AC3E}">
        <p14:creationId xmlns:p14="http://schemas.microsoft.com/office/powerpoint/2010/main" val="14612940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uk-UA"/>
          </a:p>
        </p:txBody>
      </p:sp>
      <p:sp>
        <p:nvSpPr>
          <p:cNvPr id="3" name="Объект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9CCDD557-81F7-475F-AAD8-383C2EFBB4B1}" type="datetimeFigureOut">
              <a:rPr lang="uk-UA" smtClean="0"/>
              <a:t>04.11.2013</a:t>
            </a:fld>
            <a:endParaRPr lang="uk-UA"/>
          </a:p>
        </p:txBody>
      </p:sp>
      <p:sp>
        <p:nvSpPr>
          <p:cNvPr id="6" name="Нижний колонтитул 5"/>
          <p:cNvSpPr>
            <a:spLocks noGrp="1"/>
          </p:cNvSpPr>
          <p:nvPr>
            <p:ph type="ftr" sz="quarter" idx="11"/>
          </p:nvPr>
        </p:nvSpPr>
        <p:spPr/>
        <p:txBody>
          <a:bodyPr/>
          <a:lstStyle/>
          <a:p>
            <a:endParaRPr lang="uk-UA"/>
          </a:p>
        </p:txBody>
      </p:sp>
      <p:sp>
        <p:nvSpPr>
          <p:cNvPr id="7" name="Номер слайда 6"/>
          <p:cNvSpPr>
            <a:spLocks noGrp="1"/>
          </p:cNvSpPr>
          <p:nvPr>
            <p:ph type="sldNum" sz="quarter" idx="12"/>
          </p:nvPr>
        </p:nvSpPr>
        <p:spPr/>
        <p:txBody>
          <a:bodyPr/>
          <a:lstStyle/>
          <a:p>
            <a:fld id="{BDEFD7E0-659D-40EE-A174-C4E78437D8F0}" type="slidenum">
              <a:rPr lang="uk-UA" smtClean="0"/>
              <a:t>‹#›</a:t>
            </a:fld>
            <a:endParaRPr lang="uk-UA"/>
          </a:p>
        </p:txBody>
      </p:sp>
    </p:spTree>
    <p:extLst>
      <p:ext uri="{BB962C8B-B14F-4D97-AF65-F5344CB8AC3E}">
        <p14:creationId xmlns:p14="http://schemas.microsoft.com/office/powerpoint/2010/main" val="33984174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uk-UA"/>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uk-UA"/>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9CCDD557-81F7-475F-AAD8-383C2EFBB4B1}" type="datetimeFigureOut">
              <a:rPr lang="uk-UA" smtClean="0"/>
              <a:t>04.11.2013</a:t>
            </a:fld>
            <a:endParaRPr lang="uk-UA"/>
          </a:p>
        </p:txBody>
      </p:sp>
      <p:sp>
        <p:nvSpPr>
          <p:cNvPr id="6" name="Нижний колонтитул 5"/>
          <p:cNvSpPr>
            <a:spLocks noGrp="1"/>
          </p:cNvSpPr>
          <p:nvPr>
            <p:ph type="ftr" sz="quarter" idx="11"/>
          </p:nvPr>
        </p:nvSpPr>
        <p:spPr/>
        <p:txBody>
          <a:bodyPr/>
          <a:lstStyle/>
          <a:p>
            <a:endParaRPr lang="uk-UA"/>
          </a:p>
        </p:txBody>
      </p:sp>
      <p:sp>
        <p:nvSpPr>
          <p:cNvPr id="7" name="Номер слайда 6"/>
          <p:cNvSpPr>
            <a:spLocks noGrp="1"/>
          </p:cNvSpPr>
          <p:nvPr>
            <p:ph type="sldNum" sz="quarter" idx="12"/>
          </p:nvPr>
        </p:nvSpPr>
        <p:spPr/>
        <p:txBody>
          <a:bodyPr/>
          <a:lstStyle/>
          <a:p>
            <a:fld id="{BDEFD7E0-659D-40EE-A174-C4E78437D8F0}" type="slidenum">
              <a:rPr lang="uk-UA" smtClean="0"/>
              <a:t>‹#›</a:t>
            </a:fld>
            <a:endParaRPr lang="uk-UA"/>
          </a:p>
        </p:txBody>
      </p:sp>
    </p:spTree>
    <p:extLst>
      <p:ext uri="{BB962C8B-B14F-4D97-AF65-F5344CB8AC3E}">
        <p14:creationId xmlns:p14="http://schemas.microsoft.com/office/powerpoint/2010/main" val="32755596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uk-UA"/>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CCDD557-81F7-475F-AAD8-383C2EFBB4B1}" type="datetimeFigureOut">
              <a:rPr lang="uk-UA" smtClean="0"/>
              <a:t>04.11.2013</a:t>
            </a:fld>
            <a:endParaRPr lang="uk-UA"/>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uk-UA"/>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DEFD7E0-659D-40EE-A174-C4E78437D8F0}" type="slidenum">
              <a:rPr lang="uk-UA" smtClean="0"/>
              <a:t>‹#›</a:t>
            </a:fld>
            <a:endParaRPr lang="uk-UA"/>
          </a:p>
        </p:txBody>
      </p:sp>
    </p:spTree>
    <p:extLst>
      <p:ext uri="{BB962C8B-B14F-4D97-AF65-F5344CB8AC3E}">
        <p14:creationId xmlns:p14="http://schemas.microsoft.com/office/powerpoint/2010/main" val="143375854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teachua.com/" TargetMode="External"/><Relationship Id="rId2" Type="http://schemas.openxmlformats.org/officeDocument/2006/relationships/hyperlink" Target="http://school.xvatit.com/"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r>
              <a:rPr lang="uk-UA" dirty="0" smtClean="0"/>
              <a:t>Біологія</a:t>
            </a:r>
            <a:endParaRPr lang="uk-UA" dirty="0"/>
          </a:p>
        </p:txBody>
      </p:sp>
      <p:sp>
        <p:nvSpPr>
          <p:cNvPr id="3" name="Подзаголовок 2"/>
          <p:cNvSpPr>
            <a:spLocks noGrp="1"/>
          </p:cNvSpPr>
          <p:nvPr>
            <p:ph type="subTitle" idx="1"/>
          </p:nvPr>
        </p:nvSpPr>
        <p:spPr/>
        <p:txBody>
          <a:bodyPr/>
          <a:lstStyle/>
          <a:p>
            <a:r>
              <a:rPr lang="uk-UA" b="1" dirty="0"/>
              <a:t>наука про живу природу</a:t>
            </a:r>
            <a:endParaRPr lang="uk-UA" dirty="0"/>
          </a:p>
        </p:txBody>
      </p:sp>
      <p:sp>
        <p:nvSpPr>
          <p:cNvPr id="4" name="AutoShape 2" descr="Різноманітність біологічних наук. фото"/>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uk-UA"/>
          </a:p>
        </p:txBody>
      </p:sp>
      <p:sp>
        <p:nvSpPr>
          <p:cNvPr id="5" name="AutoShape 4" descr="Різноманітність біологічних наук. фото"/>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uk-UA"/>
          </a:p>
        </p:txBody>
      </p:sp>
      <p:sp>
        <p:nvSpPr>
          <p:cNvPr id="6" name="AutoShape 6" descr="Різноманітність біологічних наук. фото"/>
          <p:cNvSpPr>
            <a:spLocks noChangeAspect="1" noChangeArrowheads="1"/>
          </p:cNvSpPr>
          <p:nvPr/>
        </p:nvSpPr>
        <p:spPr bwMode="auto">
          <a:xfrm>
            <a:off x="460375" y="1603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uk-UA"/>
          </a:p>
        </p:txBody>
      </p:sp>
      <p:sp>
        <p:nvSpPr>
          <p:cNvPr id="7" name="AutoShape 8" descr="Різноманітність біологічних наук. фото"/>
          <p:cNvSpPr>
            <a:spLocks noChangeAspect="1" noChangeArrowheads="1"/>
          </p:cNvSpPr>
          <p:nvPr/>
        </p:nvSpPr>
        <p:spPr bwMode="auto">
          <a:xfrm>
            <a:off x="612775" y="3127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uk-UA"/>
          </a:p>
        </p:txBody>
      </p:sp>
      <p:sp>
        <p:nvSpPr>
          <p:cNvPr id="8" name="AutoShape 10" descr="Різноманітність біологічних наук. фото"/>
          <p:cNvSpPr>
            <a:spLocks noChangeAspect="1" noChangeArrowheads="1"/>
          </p:cNvSpPr>
          <p:nvPr/>
        </p:nvSpPr>
        <p:spPr bwMode="auto">
          <a:xfrm>
            <a:off x="765175" y="4651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uk-UA"/>
          </a:p>
        </p:txBody>
      </p:sp>
      <p:sp>
        <p:nvSpPr>
          <p:cNvPr id="9" name="AutoShape 12" descr="Різноманітність біологічних наук. фото"/>
          <p:cNvSpPr>
            <a:spLocks noChangeAspect="1" noChangeArrowheads="1"/>
          </p:cNvSpPr>
          <p:nvPr/>
        </p:nvSpPr>
        <p:spPr bwMode="auto">
          <a:xfrm>
            <a:off x="917575" y="6175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uk-UA"/>
          </a:p>
        </p:txBody>
      </p:sp>
      <p:sp>
        <p:nvSpPr>
          <p:cNvPr id="10" name="AutoShape 14" descr="Різноманітність біологічних наук. фото"/>
          <p:cNvSpPr>
            <a:spLocks noChangeAspect="1" noChangeArrowheads="1"/>
          </p:cNvSpPr>
          <p:nvPr/>
        </p:nvSpPr>
        <p:spPr bwMode="auto">
          <a:xfrm>
            <a:off x="1069975" y="769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uk-UA"/>
          </a:p>
        </p:txBody>
      </p:sp>
    </p:spTree>
    <p:extLst>
      <p:ext uri="{BB962C8B-B14F-4D97-AF65-F5344CB8AC3E}">
        <p14:creationId xmlns:p14="http://schemas.microsoft.com/office/powerpoint/2010/main" val="36769673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Подразливість</a:t>
            </a:r>
            <a:endParaRPr lang="uk-UA" dirty="0"/>
          </a:p>
        </p:txBody>
      </p:sp>
      <p:sp>
        <p:nvSpPr>
          <p:cNvPr id="3" name="Объект 2"/>
          <p:cNvSpPr>
            <a:spLocks noGrp="1"/>
          </p:cNvSpPr>
          <p:nvPr>
            <p:ph idx="1"/>
          </p:nvPr>
        </p:nvSpPr>
        <p:spPr/>
        <p:txBody>
          <a:bodyPr>
            <a:normAutofit lnSpcReduction="10000"/>
          </a:bodyPr>
          <a:lstStyle/>
          <a:p>
            <a:r>
              <a:rPr lang="ru-RU" dirty="0" err="1"/>
              <a:t>Ще</a:t>
            </a:r>
            <a:r>
              <a:rPr lang="ru-RU" dirty="0"/>
              <a:t> </a:t>
            </a:r>
            <a:r>
              <a:rPr lang="ru-RU" dirty="0" err="1"/>
              <a:t>однією</a:t>
            </a:r>
            <a:r>
              <a:rPr lang="ru-RU" dirty="0"/>
              <a:t> з </a:t>
            </a:r>
            <a:r>
              <a:rPr lang="ru-RU" dirty="0" err="1"/>
              <a:t>основних</a:t>
            </a:r>
            <a:r>
              <a:rPr lang="ru-RU" dirty="0"/>
              <a:t> </a:t>
            </a:r>
            <a:r>
              <a:rPr lang="ru-RU" dirty="0" err="1"/>
              <a:t>ознак</a:t>
            </a:r>
            <a:r>
              <a:rPr lang="ru-RU" dirty="0"/>
              <a:t> </a:t>
            </a:r>
            <a:r>
              <a:rPr lang="ru-RU" dirty="0" err="1"/>
              <a:t>життя</a:t>
            </a:r>
            <a:r>
              <a:rPr lang="ru-RU" dirty="0"/>
              <a:t> є </a:t>
            </a:r>
            <a:r>
              <a:rPr lang="ru-RU" dirty="0" err="1"/>
              <a:t>подразливість</a:t>
            </a:r>
            <a:r>
              <a:rPr lang="ru-RU" dirty="0"/>
              <a:t>. Вона </a:t>
            </a:r>
            <a:r>
              <a:rPr lang="ru-RU" dirty="0" err="1"/>
              <a:t>проявляється</a:t>
            </a:r>
            <a:r>
              <a:rPr lang="ru-RU" dirty="0"/>
              <a:t> в тому, </a:t>
            </a:r>
            <a:r>
              <a:rPr lang="ru-RU" dirty="0" err="1"/>
              <a:t>що</a:t>
            </a:r>
            <a:r>
              <a:rPr lang="ru-RU" dirty="0"/>
              <a:t> </a:t>
            </a:r>
            <a:r>
              <a:rPr lang="ru-RU" dirty="0" err="1"/>
              <a:t>живі</a:t>
            </a:r>
            <a:r>
              <a:rPr lang="ru-RU" dirty="0"/>
              <a:t> </a:t>
            </a:r>
            <a:r>
              <a:rPr lang="ru-RU" dirty="0" err="1"/>
              <a:t>організми</a:t>
            </a:r>
            <a:r>
              <a:rPr lang="ru-RU" dirty="0"/>
              <a:t> </a:t>
            </a:r>
            <a:r>
              <a:rPr lang="ru-RU" dirty="0" err="1"/>
              <a:t>здатні</a:t>
            </a:r>
            <a:r>
              <a:rPr lang="ru-RU" dirty="0"/>
              <a:t> </a:t>
            </a:r>
            <a:r>
              <a:rPr lang="ru-RU" dirty="0" err="1"/>
              <a:t>сприймати</a:t>
            </a:r>
            <a:r>
              <a:rPr lang="ru-RU" dirty="0"/>
              <a:t> </a:t>
            </a:r>
            <a:r>
              <a:rPr lang="ru-RU" dirty="0" err="1"/>
              <a:t>різні</a:t>
            </a:r>
            <a:r>
              <a:rPr lang="ru-RU" dirty="0"/>
              <a:t> </a:t>
            </a:r>
            <a:r>
              <a:rPr lang="ru-RU" dirty="0" err="1"/>
              <a:t>подразники</a:t>
            </a:r>
            <a:r>
              <a:rPr lang="ru-RU" dirty="0"/>
              <a:t> </a:t>
            </a:r>
            <a:r>
              <a:rPr lang="ru-RU" dirty="0" err="1"/>
              <a:t>довкілля</a:t>
            </a:r>
            <a:r>
              <a:rPr lang="ru-RU" dirty="0"/>
              <a:t> та </a:t>
            </a:r>
            <a:r>
              <a:rPr lang="ru-RU" dirty="0" err="1"/>
              <a:t>певним</a:t>
            </a:r>
            <a:r>
              <a:rPr lang="ru-RU" dirty="0"/>
              <a:t> чином на них </a:t>
            </a:r>
            <a:r>
              <a:rPr lang="ru-RU" dirty="0" err="1"/>
              <a:t>реагувати</a:t>
            </a:r>
            <a:r>
              <a:rPr lang="ru-RU" dirty="0"/>
              <a:t>. </a:t>
            </a:r>
            <a:r>
              <a:rPr lang="ru-RU" dirty="0" err="1"/>
              <a:t>Наприклад</a:t>
            </a:r>
            <a:r>
              <a:rPr lang="ru-RU" dirty="0"/>
              <a:t>, </a:t>
            </a:r>
            <a:r>
              <a:rPr lang="ru-RU" dirty="0" err="1"/>
              <a:t>спробуйте</a:t>
            </a:r>
            <a:r>
              <a:rPr lang="ru-RU" dirty="0"/>
              <a:t> </a:t>
            </a:r>
            <a:r>
              <a:rPr lang="ru-RU" dirty="0" err="1"/>
              <a:t>поставити</a:t>
            </a:r>
            <a:r>
              <a:rPr lang="ru-RU" dirty="0"/>
              <a:t> </a:t>
            </a:r>
            <a:r>
              <a:rPr lang="ru-RU" dirty="0" err="1"/>
              <a:t>рослину</a:t>
            </a:r>
            <a:r>
              <a:rPr lang="ru-RU" dirty="0"/>
              <a:t> у </a:t>
            </a:r>
            <a:r>
              <a:rPr lang="ru-RU" dirty="0" err="1"/>
              <a:t>темне</a:t>
            </a:r>
            <a:r>
              <a:rPr lang="ru-RU" dirty="0"/>
              <a:t> </a:t>
            </a:r>
            <a:r>
              <a:rPr lang="ru-RU" dirty="0" err="1"/>
              <a:t>приміщення</a:t>
            </a:r>
            <a:r>
              <a:rPr lang="ru-RU" dirty="0"/>
              <a:t> і </a:t>
            </a:r>
            <a:r>
              <a:rPr lang="ru-RU" dirty="0" err="1"/>
              <a:t>увімкнути</a:t>
            </a:r>
            <a:r>
              <a:rPr lang="ru-RU" dirty="0"/>
              <a:t> </a:t>
            </a:r>
            <a:r>
              <a:rPr lang="ru-RU" dirty="0" err="1"/>
              <a:t>електричну</a:t>
            </a:r>
            <a:r>
              <a:rPr lang="ru-RU" dirty="0"/>
              <a:t> лампу. Через </a:t>
            </a:r>
            <a:r>
              <a:rPr lang="ru-RU" dirty="0" err="1"/>
              <a:t>певний</a:t>
            </a:r>
            <a:r>
              <a:rPr lang="ru-RU" dirty="0"/>
              <a:t> час </a:t>
            </a:r>
            <a:r>
              <a:rPr lang="ru-RU" dirty="0" err="1"/>
              <a:t>ви</a:t>
            </a:r>
            <a:r>
              <a:rPr lang="ru-RU" dirty="0"/>
              <a:t> </a:t>
            </a:r>
            <a:r>
              <a:rPr lang="ru-RU" dirty="0" err="1"/>
              <a:t>зможете</a:t>
            </a:r>
            <a:r>
              <a:rPr lang="ru-RU" dirty="0"/>
              <a:t> </a:t>
            </a:r>
            <a:r>
              <a:rPr lang="ru-RU" dirty="0" err="1"/>
              <a:t>помітити</a:t>
            </a:r>
            <a:r>
              <a:rPr lang="ru-RU" dirty="0"/>
              <a:t>, </a:t>
            </a:r>
            <a:r>
              <a:rPr lang="ru-RU" dirty="0" err="1"/>
              <a:t>що</a:t>
            </a:r>
            <a:r>
              <a:rPr lang="ru-RU" dirty="0"/>
              <a:t> </a:t>
            </a:r>
            <a:r>
              <a:rPr lang="ru-RU" dirty="0" err="1"/>
              <a:t>рослина</a:t>
            </a:r>
            <a:r>
              <a:rPr lang="ru-RU" dirty="0"/>
              <a:t> </a:t>
            </a:r>
            <a:r>
              <a:rPr lang="ru-RU" dirty="0" err="1"/>
              <a:t>починає</a:t>
            </a:r>
            <a:r>
              <a:rPr lang="ru-RU" dirty="0"/>
              <a:t> </a:t>
            </a:r>
            <a:r>
              <a:rPr lang="ru-RU" dirty="0" err="1"/>
              <a:t>рости</a:t>
            </a:r>
            <a:r>
              <a:rPr lang="ru-RU" dirty="0"/>
              <a:t> у той </a:t>
            </a:r>
            <a:r>
              <a:rPr lang="ru-RU" dirty="0" err="1"/>
              <a:t>бік</a:t>
            </a:r>
            <a:r>
              <a:rPr lang="ru-RU" dirty="0"/>
              <a:t>, </a:t>
            </a:r>
            <a:r>
              <a:rPr lang="ru-RU" dirty="0" err="1"/>
              <a:t>звідки</a:t>
            </a:r>
            <a:r>
              <a:rPr lang="ru-RU" dirty="0"/>
              <a:t> </a:t>
            </a:r>
            <a:r>
              <a:rPr lang="ru-RU" dirty="0" err="1"/>
              <a:t>надходить</a:t>
            </a:r>
            <a:r>
              <a:rPr lang="ru-RU" dirty="0"/>
              <a:t> </a:t>
            </a:r>
            <a:r>
              <a:rPr lang="ru-RU" dirty="0" err="1"/>
              <a:t>світло</a:t>
            </a:r>
            <a:endParaRPr lang="uk-UA" dirty="0"/>
          </a:p>
        </p:txBody>
      </p:sp>
    </p:spTree>
    <p:extLst>
      <p:ext uri="{BB962C8B-B14F-4D97-AF65-F5344CB8AC3E}">
        <p14:creationId xmlns:p14="http://schemas.microsoft.com/office/powerpoint/2010/main" val="37120822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Приклад</a:t>
            </a:r>
            <a:endParaRPr lang="uk-UA" dirty="0"/>
          </a:p>
        </p:txBody>
      </p:sp>
      <p:sp>
        <p:nvSpPr>
          <p:cNvPr id="3" name="Объект 2"/>
          <p:cNvSpPr>
            <a:spLocks noGrp="1"/>
          </p:cNvSpPr>
          <p:nvPr>
            <p:ph idx="1"/>
          </p:nvPr>
        </p:nvSpPr>
        <p:spPr>
          <a:xfrm>
            <a:off x="460374" y="4581128"/>
            <a:ext cx="8226425" cy="1545035"/>
          </a:xfrm>
        </p:spPr>
        <p:txBody>
          <a:bodyPr/>
          <a:lstStyle/>
          <a:p>
            <a:pPr algn="ctr"/>
            <a:r>
              <a:rPr lang="ru-RU" i="1" dirty="0" err="1"/>
              <a:t>Ріст</a:t>
            </a:r>
            <a:r>
              <a:rPr lang="ru-RU" i="1" dirty="0"/>
              <a:t> </a:t>
            </a:r>
            <a:r>
              <a:rPr lang="ru-RU" i="1" dirty="0" err="1"/>
              <a:t>рослини</a:t>
            </a:r>
            <a:r>
              <a:rPr lang="ru-RU" i="1" dirty="0"/>
              <a:t> в </a:t>
            </a:r>
            <a:r>
              <a:rPr lang="ru-RU" i="1" dirty="0" err="1"/>
              <a:t>бік</a:t>
            </a:r>
            <a:r>
              <a:rPr lang="ru-RU" i="1" dirty="0"/>
              <a:t> </a:t>
            </a:r>
            <a:r>
              <a:rPr lang="ru-RU" i="1" dirty="0" err="1"/>
              <a:t>освітлення</a:t>
            </a:r>
            <a:endParaRPr lang="uk-UA" dirty="0"/>
          </a:p>
        </p:txBody>
      </p:sp>
      <p:sp>
        <p:nvSpPr>
          <p:cNvPr id="4" name="AutoShape 2" descr="Ріст рослини в бік освітлення. фото"/>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uk-UA"/>
          </a:p>
        </p:txBody>
      </p:sp>
      <p:pic>
        <p:nvPicPr>
          <p:cNvPr id="5123"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1560" y="2051522"/>
            <a:ext cx="7543795" cy="202537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52530974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Здатність до рухів</a:t>
            </a:r>
            <a:endParaRPr lang="uk-UA" dirty="0"/>
          </a:p>
        </p:txBody>
      </p:sp>
      <p:sp>
        <p:nvSpPr>
          <p:cNvPr id="3" name="Объект 2"/>
          <p:cNvSpPr>
            <a:spLocks noGrp="1"/>
          </p:cNvSpPr>
          <p:nvPr>
            <p:ph idx="1"/>
          </p:nvPr>
        </p:nvSpPr>
        <p:spPr/>
        <p:txBody>
          <a:bodyPr/>
          <a:lstStyle/>
          <a:p>
            <a:r>
              <a:rPr lang="uk-UA" dirty="0"/>
              <a:t>Характерною рисою живих організмів є їхня здатність до рухів. На перший погляд здається, що рослини ведуть прикріплений спосіб життя і рухатись не здатні. Але, наприклад, залежно від руху сонця небосхилом соняшник змінює положення пагона із суцвіттям. Квасоля після заходу сонця опускає свої листки, а вранці, навпаки, піднімає їх догори.</a:t>
            </a:r>
          </a:p>
        </p:txBody>
      </p:sp>
    </p:spTree>
    <p:extLst>
      <p:ext uri="{BB962C8B-B14F-4D97-AF65-F5344CB8AC3E}">
        <p14:creationId xmlns:p14="http://schemas.microsoft.com/office/powerpoint/2010/main" val="226598519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Хімічний склад</a:t>
            </a:r>
            <a:endParaRPr lang="uk-UA" dirty="0"/>
          </a:p>
        </p:txBody>
      </p:sp>
      <p:sp>
        <p:nvSpPr>
          <p:cNvPr id="3" name="Объект 2"/>
          <p:cNvSpPr>
            <a:spLocks noGrp="1"/>
          </p:cNvSpPr>
          <p:nvPr>
            <p:ph idx="1"/>
          </p:nvPr>
        </p:nvSpPr>
        <p:spPr/>
        <p:txBody>
          <a:bodyPr>
            <a:normAutofit lnSpcReduction="10000"/>
          </a:bodyPr>
          <a:lstStyle/>
          <a:p>
            <a:r>
              <a:rPr lang="uk-UA" dirty="0"/>
              <a:t>Живі організми та неживі тіла складаються з тих само хімічних елементів, але співвідношення цих елементів у них різне (див. таблицю). Усім живим організмам притаманний подібний хімічний склад. Вони побудовані з одних і тих самих класів хімічних сполук (органічних - білків, ліпідів, вуглеводів, нуклеїнових кислот та неорганічних - води, солей, неорганічних кислот).</a:t>
            </a:r>
          </a:p>
        </p:txBody>
      </p:sp>
    </p:spTree>
    <p:extLst>
      <p:ext uri="{BB962C8B-B14F-4D97-AF65-F5344CB8AC3E}">
        <p14:creationId xmlns:p14="http://schemas.microsoft.com/office/powerpoint/2010/main" val="229080743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smtClean="0"/>
              <a:t>Розмноження</a:t>
            </a:r>
            <a:endParaRPr lang="uk-UA"/>
          </a:p>
        </p:txBody>
      </p:sp>
      <p:sp>
        <p:nvSpPr>
          <p:cNvPr id="3" name="Объект 2"/>
          <p:cNvSpPr>
            <a:spLocks noGrp="1"/>
          </p:cNvSpPr>
          <p:nvPr>
            <p:ph idx="1"/>
          </p:nvPr>
        </p:nvSpPr>
        <p:spPr/>
        <p:txBody>
          <a:bodyPr/>
          <a:lstStyle/>
          <a:p>
            <a:r>
              <a:rPr lang="uk-UA" dirty="0"/>
              <a:t>Усі живі організми здатні відтворювати собі подібних. Це явище дістало назву розмноження. Отже, якби живі організми не розмножувалися, життя на нашій планеті через певний час зникло б.</a:t>
            </a:r>
          </a:p>
        </p:txBody>
      </p:sp>
    </p:spTree>
    <p:extLst>
      <p:ext uri="{BB962C8B-B14F-4D97-AF65-F5344CB8AC3E}">
        <p14:creationId xmlns:p14="http://schemas.microsoft.com/office/powerpoint/2010/main" val="376578462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i="1" dirty="0" err="1" smtClean="0"/>
              <a:t>Співвідношення</a:t>
            </a:r>
            <a:r>
              <a:rPr lang="ru-RU" i="1" dirty="0" smtClean="0"/>
              <a:t> </a:t>
            </a:r>
            <a:r>
              <a:rPr lang="ru-RU" i="1" dirty="0" err="1" smtClean="0"/>
              <a:t>хімічних</a:t>
            </a:r>
            <a:r>
              <a:rPr lang="ru-RU" i="1" dirty="0" smtClean="0"/>
              <a:t> </a:t>
            </a:r>
            <a:r>
              <a:rPr lang="ru-RU" i="1" dirty="0" err="1" smtClean="0"/>
              <a:t>елементів</a:t>
            </a:r>
            <a:endParaRPr lang="uk-UA" dirty="0"/>
          </a:p>
        </p:txBody>
      </p:sp>
      <p:sp>
        <p:nvSpPr>
          <p:cNvPr id="3" name="Объект 2"/>
          <p:cNvSpPr>
            <a:spLocks noGrp="1"/>
          </p:cNvSpPr>
          <p:nvPr>
            <p:ph idx="1"/>
          </p:nvPr>
        </p:nvSpPr>
        <p:spPr>
          <a:xfrm>
            <a:off x="457200" y="5229200"/>
            <a:ext cx="8229600" cy="896963"/>
          </a:xfrm>
        </p:spPr>
        <p:txBody>
          <a:bodyPr>
            <a:normAutofit fontScale="92500" lnSpcReduction="20000"/>
          </a:bodyPr>
          <a:lstStyle/>
          <a:p>
            <a:pPr marL="0" indent="0" algn="ctr">
              <a:buNone/>
            </a:pPr>
            <a:r>
              <a:rPr lang="ru-RU" i="1" dirty="0" err="1" smtClean="0"/>
              <a:t>Співвідношення</a:t>
            </a:r>
            <a:r>
              <a:rPr lang="ru-RU" i="1" dirty="0" smtClean="0"/>
              <a:t> </a:t>
            </a:r>
            <a:r>
              <a:rPr lang="ru-RU" i="1" dirty="0" err="1" smtClean="0"/>
              <a:t>хімічних</a:t>
            </a:r>
            <a:r>
              <a:rPr lang="ru-RU" i="1" dirty="0" smtClean="0"/>
              <a:t> </a:t>
            </a:r>
            <a:r>
              <a:rPr lang="ru-RU" i="1" dirty="0" err="1" smtClean="0"/>
              <a:t>елементів</a:t>
            </a:r>
            <a:r>
              <a:rPr lang="ru-RU" i="1" dirty="0" smtClean="0"/>
              <a:t> у </a:t>
            </a:r>
            <a:r>
              <a:rPr lang="ru-RU" i="1" dirty="0" err="1" smtClean="0"/>
              <a:t>живих</a:t>
            </a:r>
            <a:r>
              <a:rPr lang="ru-RU" i="1" dirty="0" smtClean="0"/>
              <a:t> </a:t>
            </a:r>
            <a:r>
              <a:rPr lang="ru-RU" i="1" dirty="0" err="1" smtClean="0"/>
              <a:t>організмах</a:t>
            </a:r>
            <a:r>
              <a:rPr lang="ru-RU" i="1" dirty="0" smtClean="0"/>
              <a:t> та </a:t>
            </a:r>
            <a:r>
              <a:rPr lang="ru-RU" i="1" dirty="0" err="1" smtClean="0"/>
              <a:t>неживих</a:t>
            </a:r>
            <a:r>
              <a:rPr lang="ru-RU" i="1" dirty="0" smtClean="0"/>
              <a:t> </a:t>
            </a:r>
            <a:r>
              <a:rPr lang="ru-RU" i="1" dirty="0" err="1" smtClean="0"/>
              <a:t>тілах</a:t>
            </a:r>
            <a:endParaRPr lang="uk-UA" dirty="0" smtClean="0"/>
          </a:p>
          <a:p>
            <a:pPr marL="0" indent="0" algn="ctr">
              <a:buNone/>
            </a:pPr>
            <a:endParaRPr lang="uk-UA" dirty="0"/>
          </a:p>
        </p:txBody>
      </p:sp>
      <p:pic>
        <p:nvPicPr>
          <p:cNvPr id="614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9030" y="2060848"/>
            <a:ext cx="8468141" cy="25922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5093080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Значення біології</a:t>
            </a:r>
            <a:endParaRPr lang="uk-UA" dirty="0"/>
          </a:p>
        </p:txBody>
      </p:sp>
      <p:sp>
        <p:nvSpPr>
          <p:cNvPr id="3" name="Объект 2"/>
          <p:cNvSpPr>
            <a:spLocks noGrp="1"/>
          </p:cNvSpPr>
          <p:nvPr>
            <p:ph idx="1"/>
          </p:nvPr>
        </p:nvSpPr>
        <p:spPr/>
        <p:txBody>
          <a:bodyPr>
            <a:normAutofit fontScale="92500"/>
          </a:bodyPr>
          <a:lstStyle/>
          <a:p>
            <a:r>
              <a:rPr lang="uk-UA" dirty="0"/>
              <a:t>Яке значення біології для людини? Нині перед людиною надзвичайно гостро постають такі актуальні проблеми, як охорона здоров'я, забезпечення продовольством та збереження різноманітності організмів на нашій планеті. Існування життя на планеті опинилося під загрозою через надмірний вплив людини на природу, неузгодженість її повсякденної практичної діяльності із законами природи.</a:t>
            </a:r>
          </a:p>
        </p:txBody>
      </p:sp>
    </p:spTree>
    <p:extLst>
      <p:ext uri="{BB962C8B-B14F-4D97-AF65-F5344CB8AC3E}">
        <p14:creationId xmlns:p14="http://schemas.microsoft.com/office/powerpoint/2010/main" val="189595764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Значення біології</a:t>
            </a:r>
            <a:endParaRPr lang="uk-UA" dirty="0"/>
          </a:p>
        </p:txBody>
      </p:sp>
      <p:sp>
        <p:nvSpPr>
          <p:cNvPr id="3" name="Объект 2"/>
          <p:cNvSpPr>
            <a:spLocks noGrp="1"/>
          </p:cNvSpPr>
          <p:nvPr>
            <p:ph idx="1"/>
          </p:nvPr>
        </p:nvSpPr>
        <p:spPr/>
        <p:txBody>
          <a:bodyPr/>
          <a:lstStyle/>
          <a:p>
            <a:r>
              <a:rPr lang="uk-UA" dirty="0"/>
              <a:t>Отже, головним завданням біології є використання різноманітних організмів та біологічних процесів для поліпшення умов життя людини: її здоров'я, харчування, якості довкілля. Для вирішення цих завдань біологія тісно взаємодіє з медициною, сільським господарством, охороною природи, багатьма галузями промисловості тощо.</a:t>
            </a:r>
          </a:p>
        </p:txBody>
      </p:sp>
    </p:spTree>
    <p:extLst>
      <p:ext uri="{BB962C8B-B14F-4D97-AF65-F5344CB8AC3E}">
        <p14:creationId xmlns:p14="http://schemas.microsoft.com/office/powerpoint/2010/main" val="8502497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Значення біології</a:t>
            </a:r>
            <a:endParaRPr lang="uk-UA" dirty="0"/>
          </a:p>
        </p:txBody>
      </p:sp>
      <p:sp>
        <p:nvSpPr>
          <p:cNvPr id="3" name="Объект 2"/>
          <p:cNvSpPr>
            <a:spLocks noGrp="1"/>
          </p:cNvSpPr>
          <p:nvPr>
            <p:ph idx="1"/>
          </p:nvPr>
        </p:nvSpPr>
        <p:spPr/>
        <p:txBody>
          <a:bodyPr>
            <a:normAutofit fontScale="92500" lnSpcReduction="10000"/>
          </a:bodyPr>
          <a:lstStyle/>
          <a:p>
            <a:r>
              <a:rPr lang="uk-UA" dirty="0"/>
              <a:t>Препарати рослинного походження становлять близько 40 % всіх лікарських засобів. У медицині нині використовують понад 3000 видів рослин, і з кожним роком їхня кількість збільшується. Вчені вважають, що у нашій країні кожен четвертий-п'ятий вид рослин може мати медичне значення. Рослини також у значних кількостях використовують у парфумерно-косметичній, харчовій промисловості і навіть у техніці.</a:t>
            </a:r>
          </a:p>
        </p:txBody>
      </p:sp>
    </p:spTree>
    <p:extLst>
      <p:ext uri="{BB962C8B-B14F-4D97-AF65-F5344CB8AC3E}">
        <p14:creationId xmlns:p14="http://schemas.microsoft.com/office/powerpoint/2010/main" val="223075839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Значення біології</a:t>
            </a:r>
            <a:endParaRPr lang="uk-UA" dirty="0"/>
          </a:p>
        </p:txBody>
      </p:sp>
      <p:sp>
        <p:nvSpPr>
          <p:cNvPr id="3" name="Объект 2"/>
          <p:cNvSpPr>
            <a:spLocks noGrp="1"/>
          </p:cNvSpPr>
          <p:nvPr>
            <p:ph idx="1"/>
          </p:nvPr>
        </p:nvSpPr>
        <p:spPr/>
        <p:txBody>
          <a:bodyPr>
            <a:normAutofit fontScale="85000" lnSpcReduction="10000"/>
          </a:bodyPr>
          <a:lstStyle/>
          <a:p>
            <a:r>
              <a:rPr lang="uk-UA" dirty="0"/>
              <a:t>Щоб поліпшити забезпечення людини продовольством, учені створюють нові породи тварин та високоврожайні сорти рослин. Дослідження біологів дають змогу підвищувати родючість ґрунтів, що є запорукою високих урожаїв. А такі відомі вам продукти харчування, як йогурт, кефір, сметана, сири, людина отримує завдяки певним видам бактерій та грибів. Дрібні одноклітинні гриби - дріжджі - дають змогу отримувати пухке тісто, яке використовують для випікання хліба та смачних кондитерських виробів.</a:t>
            </a:r>
          </a:p>
        </p:txBody>
      </p:sp>
    </p:spTree>
    <p:extLst>
      <p:ext uri="{BB962C8B-B14F-4D97-AF65-F5344CB8AC3E}">
        <p14:creationId xmlns:p14="http://schemas.microsoft.com/office/powerpoint/2010/main" val="20683036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Визначення</a:t>
            </a:r>
            <a:endParaRPr lang="uk-UA" dirty="0"/>
          </a:p>
        </p:txBody>
      </p:sp>
      <p:sp>
        <p:nvSpPr>
          <p:cNvPr id="3" name="Объект 2"/>
          <p:cNvSpPr>
            <a:spLocks noGrp="1"/>
          </p:cNvSpPr>
          <p:nvPr>
            <p:ph idx="1"/>
          </p:nvPr>
        </p:nvSpPr>
        <p:spPr/>
        <p:txBody>
          <a:bodyPr/>
          <a:lstStyle/>
          <a:p>
            <a:r>
              <a:rPr lang="uk-UA" dirty="0"/>
              <a:t>Біологія - це наука, яка вивчає життя в усіх його проявах. Вона досліджує різноманітність організмів, їхню будову, процеси життєдіяльності, хімічний склад, взаємозв'язки з навколишнім середовищем та багато інших різноманітних проявів живого. Кожну з груп організмів вивчає окрема біологічна наука.</a:t>
            </a:r>
          </a:p>
        </p:txBody>
      </p:sp>
    </p:spTree>
    <p:extLst>
      <p:ext uri="{BB962C8B-B14F-4D97-AF65-F5344CB8AC3E}">
        <p14:creationId xmlns:p14="http://schemas.microsoft.com/office/powerpoint/2010/main" val="21743467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Значення біології</a:t>
            </a:r>
            <a:endParaRPr lang="uk-UA" dirty="0"/>
          </a:p>
        </p:txBody>
      </p:sp>
      <p:sp>
        <p:nvSpPr>
          <p:cNvPr id="3" name="Объект 2"/>
          <p:cNvSpPr>
            <a:spLocks noGrp="1"/>
          </p:cNvSpPr>
          <p:nvPr>
            <p:ph idx="1"/>
          </p:nvPr>
        </p:nvSpPr>
        <p:spPr/>
        <p:txBody>
          <a:bodyPr>
            <a:normAutofit lnSpcReduction="10000"/>
          </a:bodyPr>
          <a:lstStyle/>
          <a:p>
            <a:r>
              <a:rPr lang="uk-UA" dirty="0"/>
              <a:t>Важлива роль біології і у справі охорони навколишнього природного середовища. Активна господарська діяльність людини призвела до значного забруднення довкілля шкідливими для всього живого речовинами, знищення або спотворення лісів, степів, водойм. Нині для біологічного очищення - видалення шкідливих забруднювачів довкілля - усе частіше використовують живі організми.</a:t>
            </a:r>
          </a:p>
        </p:txBody>
      </p:sp>
    </p:spTree>
    <p:extLst>
      <p:ext uri="{BB962C8B-B14F-4D97-AF65-F5344CB8AC3E}">
        <p14:creationId xmlns:p14="http://schemas.microsoft.com/office/powerpoint/2010/main" val="2009841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Висновок</a:t>
            </a:r>
            <a:endParaRPr lang="uk-UA" dirty="0"/>
          </a:p>
        </p:txBody>
      </p:sp>
      <p:sp>
        <p:nvSpPr>
          <p:cNvPr id="3" name="Объект 2"/>
          <p:cNvSpPr>
            <a:spLocks noGrp="1"/>
          </p:cNvSpPr>
          <p:nvPr>
            <p:ph idx="1"/>
          </p:nvPr>
        </p:nvSpPr>
        <p:spPr/>
        <p:txBody>
          <a:bodyPr/>
          <a:lstStyle/>
          <a:p>
            <a:r>
              <a:rPr lang="uk-UA" dirty="0"/>
              <a:t>Розвиток біологічних наук відкриває нові можливості гармонійного поєднання інтересів людини із законами розвитку природи. Тому важко переоцінити значення біології для існування людства.</a:t>
            </a:r>
            <a:r>
              <a:rPr lang="uk-UA" dirty="0" smtClean="0"/>
              <a:t/>
            </a:r>
            <a:br>
              <a:rPr lang="uk-UA" dirty="0" smtClean="0"/>
            </a:br>
            <a:endParaRPr lang="uk-UA" dirty="0"/>
          </a:p>
        </p:txBody>
      </p:sp>
    </p:spTree>
    <p:extLst>
      <p:ext uri="{BB962C8B-B14F-4D97-AF65-F5344CB8AC3E}">
        <p14:creationId xmlns:p14="http://schemas.microsoft.com/office/powerpoint/2010/main" val="106668392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Джерела</a:t>
            </a:r>
            <a:endParaRPr lang="uk-UA" dirty="0"/>
          </a:p>
        </p:txBody>
      </p:sp>
      <p:sp>
        <p:nvSpPr>
          <p:cNvPr id="3" name="Объект 2"/>
          <p:cNvSpPr>
            <a:spLocks noGrp="1"/>
          </p:cNvSpPr>
          <p:nvPr>
            <p:ph idx="1"/>
          </p:nvPr>
        </p:nvSpPr>
        <p:spPr/>
        <p:txBody>
          <a:bodyPr/>
          <a:lstStyle/>
          <a:p>
            <a:r>
              <a:rPr lang="en-US" dirty="0" smtClean="0">
                <a:hlinkClick r:id="rId2"/>
              </a:rPr>
              <a:t>http://school.xvatit.com</a:t>
            </a:r>
            <a:endParaRPr lang="uk-UA" dirty="0" smtClean="0"/>
          </a:p>
          <a:p>
            <a:r>
              <a:rPr lang="en-US" dirty="0" smtClean="0">
                <a:hlinkClick r:id="rId3"/>
              </a:rPr>
              <a:t>http</a:t>
            </a:r>
            <a:r>
              <a:rPr lang="en-US" smtClean="0">
                <a:hlinkClick r:id="rId3"/>
              </a:rPr>
              <a:t>://teachua.com</a:t>
            </a:r>
            <a:endParaRPr lang="uk-UA" dirty="0"/>
          </a:p>
        </p:txBody>
      </p:sp>
    </p:spTree>
    <p:extLst>
      <p:ext uri="{BB962C8B-B14F-4D97-AF65-F5344CB8AC3E}">
        <p14:creationId xmlns:p14="http://schemas.microsoft.com/office/powerpoint/2010/main" val="30716369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Біологічні науки</a:t>
            </a:r>
            <a:endParaRPr lang="uk-UA" dirty="0"/>
          </a:p>
        </p:txBody>
      </p:sp>
      <p:sp>
        <p:nvSpPr>
          <p:cNvPr id="3" name="Объект 2"/>
          <p:cNvSpPr>
            <a:spLocks noGrp="1"/>
          </p:cNvSpPr>
          <p:nvPr>
            <p:ph idx="1"/>
          </p:nvPr>
        </p:nvSpPr>
        <p:spPr/>
        <p:txBody>
          <a:bodyPr/>
          <a:lstStyle/>
          <a:p>
            <a:r>
              <a:rPr lang="uk-UA" dirty="0" smtClean="0"/>
              <a:t>Наука про рослини дістала назву ботаніка, наука про тварин - зоологія, а наука про гриби - мікологія. Будову організмів вивчають науки морфологія та анатомія, процеси життєдіяльності - фізіологія. Взаємодію живих організмів, їхніх угруповань між собою, а також з умовами неживої природи вивчає наука екологія.</a:t>
            </a:r>
            <a:endParaRPr lang="uk-UA" dirty="0"/>
          </a:p>
        </p:txBody>
      </p:sp>
    </p:spTree>
    <p:extLst>
      <p:ext uri="{BB962C8B-B14F-4D97-AF65-F5344CB8AC3E}">
        <p14:creationId xmlns:p14="http://schemas.microsoft.com/office/powerpoint/2010/main" val="9489355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Різноманітність біологічних наук</a:t>
            </a:r>
            <a:endParaRPr lang="uk-UA"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1520" y="1356005"/>
            <a:ext cx="8383570" cy="5184576"/>
          </a:xfrm>
          <a:prstGeom prst="rect">
            <a:avLst/>
          </a:prstGeom>
          <a:noFill/>
          <a:ln w="9525">
            <a:gradFill>
              <a:gsLst>
                <a:gs pos="3800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miter lim="800000"/>
            <a:headEnd/>
            <a:tailEnd/>
          </a:ln>
          <a:effectLst>
            <a:outerShdw blurRad="50800" dist="152400" dir="5400000" algn="ctr" rotWithShape="0">
              <a:srgbClr val="000000">
                <a:alpha val="37000"/>
              </a:srgbClr>
            </a:outerShdw>
          </a:effectLst>
          <a:extLst>
            <a:ext uri="{909E8E84-426E-40DD-AFC4-6F175D3DCCD1}">
              <a14:hiddenFill xmlns:a14="http://schemas.microsoft.com/office/drawing/2010/main">
                <a:solidFill>
                  <a:schemeClr val="accent1"/>
                </a:solidFill>
              </a14:hiddenFill>
            </a:ext>
          </a:extLst>
        </p:spPr>
      </p:pic>
    </p:spTree>
    <p:extLst>
      <p:ext uri="{BB962C8B-B14F-4D97-AF65-F5344CB8AC3E}">
        <p14:creationId xmlns:p14="http://schemas.microsoft.com/office/powerpoint/2010/main" val="12429829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Середовище життя</a:t>
            </a:r>
            <a:endParaRPr lang="uk-UA" dirty="0"/>
          </a:p>
        </p:txBody>
      </p:sp>
      <p:sp>
        <p:nvSpPr>
          <p:cNvPr id="3" name="Объект 2"/>
          <p:cNvSpPr>
            <a:spLocks noGrp="1"/>
          </p:cNvSpPr>
          <p:nvPr>
            <p:ph idx="1"/>
          </p:nvPr>
        </p:nvSpPr>
        <p:spPr/>
        <p:txBody>
          <a:bodyPr>
            <a:normAutofit fontScale="92500" lnSpcReduction="10000"/>
          </a:bodyPr>
          <a:lstStyle/>
          <a:p>
            <a:r>
              <a:rPr lang="uk-UA" dirty="0" smtClean="0"/>
              <a:t>Кожен із </a:t>
            </a:r>
            <a:r>
              <a:rPr lang="uk-UA" dirty="0"/>
              <a:t>видів організмів існує у певному середовищі. Середовище життя - це частина природи, де мешкають організми і звідки вони отримують поживні речовини. Компонентами середовища життя є чинники неживої природи (освітленість, вологість, температура, солоність води тощо), а також інші живі організми. На Землі є чотири основні середовища життя організмів: водне, наземно-повітряне, ґрунт і самі живі організми</a:t>
            </a:r>
          </a:p>
        </p:txBody>
      </p:sp>
    </p:spTree>
    <p:extLst>
      <p:ext uri="{BB962C8B-B14F-4D97-AF65-F5344CB8AC3E}">
        <p14:creationId xmlns:p14="http://schemas.microsoft.com/office/powerpoint/2010/main" val="5124904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Середовища життя організмів</a:t>
            </a:r>
            <a:endParaRPr lang="uk-UA" dirty="0"/>
          </a:p>
        </p:txBody>
      </p:sp>
      <p:sp>
        <p:nvSpPr>
          <p:cNvPr id="3" name="Объект 2"/>
          <p:cNvSpPr>
            <a:spLocks noGrp="1"/>
          </p:cNvSpPr>
          <p:nvPr>
            <p:ph idx="1"/>
          </p:nvPr>
        </p:nvSpPr>
        <p:spPr>
          <a:xfrm>
            <a:off x="482667" y="4725144"/>
            <a:ext cx="8229600" cy="1761059"/>
          </a:xfrm>
        </p:spPr>
        <p:txBody>
          <a:bodyPr>
            <a:normAutofit/>
          </a:bodyPr>
          <a:lstStyle/>
          <a:p>
            <a:pPr algn="ctr"/>
            <a:r>
              <a:rPr lang="uk-UA" sz="2400" dirty="0" smtClean="0"/>
              <a:t>Середовища життя організмів: 1 - ґрунт; 2 - інші живі організми; 3 - наземно-повітряне; 4 - водне</a:t>
            </a:r>
            <a:endParaRPr lang="uk-UA" sz="2400" dirty="0"/>
          </a:p>
        </p:txBody>
      </p:sp>
      <p:sp>
        <p:nvSpPr>
          <p:cNvPr id="4" name="AutoShape 2" descr="Середовища життя організмів. фото"/>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uk-UA"/>
          </a:p>
        </p:txBody>
      </p:sp>
      <p:pic>
        <p:nvPicPr>
          <p:cNvPr id="3075"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5576" y="1554095"/>
            <a:ext cx="7683782" cy="302433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0131250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Форми прояву життя</a:t>
            </a:r>
            <a:endParaRPr lang="uk-UA" dirty="0"/>
          </a:p>
        </p:txBody>
      </p:sp>
      <p:sp>
        <p:nvSpPr>
          <p:cNvPr id="3" name="Объект 2"/>
          <p:cNvSpPr>
            <a:spLocks noGrp="1"/>
          </p:cNvSpPr>
          <p:nvPr>
            <p:ph idx="1"/>
          </p:nvPr>
        </p:nvSpPr>
        <p:spPr/>
        <p:txBody>
          <a:bodyPr>
            <a:normAutofit lnSpcReduction="10000"/>
          </a:bodyPr>
          <a:lstStyle/>
          <a:p>
            <a:r>
              <a:rPr lang="uk-UA" dirty="0" smtClean="0"/>
              <a:t>Форми прояву життя настільки різноманітні, що важко одним реченням дати йому чітке визначення. Вам уже відомо, що всі організми побудовані ніби з окремих «цеглин» - з клітин. Є організми, що складаються лише з однієї клітини, а є і багатоклітинні. Неживі тіла (за винятком відмерлих решток організмів) клітинної будови не мають. Але науці відомі й неклітинні форми життя, наприклад віруси.</a:t>
            </a:r>
            <a:endParaRPr lang="uk-UA" dirty="0"/>
          </a:p>
        </p:txBody>
      </p:sp>
    </p:spTree>
    <p:extLst>
      <p:ext uri="{BB962C8B-B14F-4D97-AF65-F5344CB8AC3E}">
        <p14:creationId xmlns:p14="http://schemas.microsoft.com/office/powerpoint/2010/main" val="40213152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Властивості живих організмів</a:t>
            </a:r>
            <a:endParaRPr lang="uk-UA" dirty="0"/>
          </a:p>
        </p:txBody>
      </p:sp>
      <p:sp>
        <p:nvSpPr>
          <p:cNvPr id="3" name="Объект 2"/>
          <p:cNvSpPr>
            <a:spLocks noGrp="1"/>
          </p:cNvSpPr>
          <p:nvPr>
            <p:ph idx="1"/>
          </p:nvPr>
        </p:nvSpPr>
        <p:spPr/>
        <p:txBody>
          <a:bodyPr>
            <a:normAutofit fontScale="92500" lnSpcReduction="20000"/>
          </a:bodyPr>
          <a:lstStyle/>
          <a:p>
            <a:r>
              <a:rPr lang="uk-UA" dirty="0"/>
              <a:t>Необхідною умовою існування живих організмів є обмін речовин. На відміну від неживих тіл, живі істоти потребують постійного надходження поживних речовин і енергії з довкілля. В живих організмах різні речовини та енергія зазнають певних перетворень: енергія використовується для забезпечення різноманітних процесів життєдіяльності, а деякі сполуки слугують будівельним матеріалом, необхідним для росту. Отже, живим істотам притаманні ще такі властивості, як ріст і розвиток</a:t>
            </a:r>
          </a:p>
        </p:txBody>
      </p:sp>
    </p:spTree>
    <p:extLst>
      <p:ext uri="{BB962C8B-B14F-4D97-AF65-F5344CB8AC3E}">
        <p14:creationId xmlns:p14="http://schemas.microsoft.com/office/powerpoint/2010/main" val="41011052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i="1" dirty="0" err="1" smtClean="0"/>
              <a:t>Ріст</a:t>
            </a:r>
            <a:r>
              <a:rPr lang="ru-RU" i="1" dirty="0" smtClean="0"/>
              <a:t> і </a:t>
            </a:r>
            <a:r>
              <a:rPr lang="ru-RU" i="1" dirty="0" err="1" smtClean="0"/>
              <a:t>розвиток</a:t>
            </a:r>
            <a:endParaRPr lang="uk-UA" dirty="0"/>
          </a:p>
        </p:txBody>
      </p:sp>
      <p:sp>
        <p:nvSpPr>
          <p:cNvPr id="3" name="Объект 2"/>
          <p:cNvSpPr>
            <a:spLocks noGrp="1"/>
          </p:cNvSpPr>
          <p:nvPr>
            <p:ph idx="1"/>
          </p:nvPr>
        </p:nvSpPr>
        <p:spPr>
          <a:xfrm>
            <a:off x="457200" y="4581127"/>
            <a:ext cx="8229600" cy="1545035"/>
          </a:xfrm>
        </p:spPr>
        <p:txBody>
          <a:bodyPr>
            <a:normAutofit/>
          </a:bodyPr>
          <a:lstStyle/>
          <a:p>
            <a:pPr marL="0" indent="0" algn="ctr">
              <a:buNone/>
            </a:pPr>
            <a:r>
              <a:rPr lang="ru-RU" sz="2400" i="1" dirty="0" err="1"/>
              <a:t>Ріст</a:t>
            </a:r>
            <a:r>
              <a:rPr lang="ru-RU" sz="2400" i="1" dirty="0"/>
              <a:t> і </a:t>
            </a:r>
            <a:r>
              <a:rPr lang="ru-RU" sz="2400" i="1" dirty="0" err="1"/>
              <a:t>розвиток</a:t>
            </a:r>
            <a:r>
              <a:rPr lang="ru-RU" sz="2400" i="1" dirty="0"/>
              <a:t> </a:t>
            </a:r>
            <a:r>
              <a:rPr lang="ru-RU" sz="2400" i="1" dirty="0" err="1"/>
              <a:t>тварини</a:t>
            </a:r>
            <a:r>
              <a:rPr lang="ru-RU" sz="2400" i="1" dirty="0"/>
              <a:t> (1) і </a:t>
            </a:r>
            <a:r>
              <a:rPr lang="ru-RU" sz="2400" i="1" dirty="0" err="1"/>
              <a:t>рослини</a:t>
            </a:r>
            <a:r>
              <a:rPr lang="ru-RU" sz="2400" i="1" dirty="0"/>
              <a:t> (2)</a:t>
            </a:r>
            <a:endParaRPr lang="uk-UA" sz="2400" dirty="0"/>
          </a:p>
        </p:txBody>
      </p:sp>
      <p:sp>
        <p:nvSpPr>
          <p:cNvPr id="4" name="AutoShape 2" descr="Ріст і розвиток тварини. фото"/>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uk-UA"/>
          </a:p>
        </p:txBody>
      </p:sp>
      <p:pic>
        <p:nvPicPr>
          <p:cNvPr id="4099"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27584" y="1556792"/>
            <a:ext cx="7151139" cy="288032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109172244"/>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24</TotalTime>
  <Words>883</Words>
  <Application>Microsoft Office PowerPoint</Application>
  <PresentationFormat>Экран (4:3)</PresentationFormat>
  <Paragraphs>44</Paragraphs>
  <Slides>22</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22</vt:i4>
      </vt:variant>
    </vt:vector>
  </HeadingPairs>
  <TitlesOfParts>
    <vt:vector size="23" baseType="lpstr">
      <vt:lpstr>Тема Office</vt:lpstr>
      <vt:lpstr>Біологія</vt:lpstr>
      <vt:lpstr>Визначення</vt:lpstr>
      <vt:lpstr>Біологічні науки</vt:lpstr>
      <vt:lpstr>Різноманітність біологічних наук</vt:lpstr>
      <vt:lpstr>Середовище життя</vt:lpstr>
      <vt:lpstr>Середовища життя організмів</vt:lpstr>
      <vt:lpstr>Форми прояву життя</vt:lpstr>
      <vt:lpstr>Властивості живих організмів</vt:lpstr>
      <vt:lpstr>Ріст і розвиток</vt:lpstr>
      <vt:lpstr>Подразливість</vt:lpstr>
      <vt:lpstr>Приклад</vt:lpstr>
      <vt:lpstr>Здатність до рухів</vt:lpstr>
      <vt:lpstr>Хімічний склад</vt:lpstr>
      <vt:lpstr>Розмноження</vt:lpstr>
      <vt:lpstr>Співвідношення хімічних елементів</vt:lpstr>
      <vt:lpstr>Значення біології</vt:lpstr>
      <vt:lpstr>Значення біології</vt:lpstr>
      <vt:lpstr>Значення біології</vt:lpstr>
      <vt:lpstr>Значення біології</vt:lpstr>
      <vt:lpstr>Значення біології</vt:lpstr>
      <vt:lpstr>Висновок</vt:lpstr>
      <vt:lpstr>Джерела</vt:lpstr>
    </vt:vector>
  </TitlesOfParts>
  <Company>SPecialiST RePack</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Біологія</dc:title>
  <dc:creator>user</dc:creator>
  <cp:lastModifiedBy>user</cp:lastModifiedBy>
  <cp:revision>5</cp:revision>
  <dcterms:created xsi:type="dcterms:W3CDTF">2013-10-31T13:37:50Z</dcterms:created>
  <dcterms:modified xsi:type="dcterms:W3CDTF">2013-11-04T06:48:47Z</dcterms:modified>
</cp:coreProperties>
</file>