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7" r:id="rId2"/>
    <p:sldId id="258" r:id="rId3"/>
    <p:sldId id="259" r:id="rId4"/>
    <p:sldId id="264" r:id="rId5"/>
    <p:sldId id="256" r:id="rId6"/>
    <p:sldId id="265" r:id="rId7"/>
    <p:sldId id="266" r:id="rId8"/>
    <p:sldId id="278" r:id="rId9"/>
    <p:sldId id="267" r:id="rId10"/>
    <p:sldId id="270" r:id="rId11"/>
    <p:sldId id="268" r:id="rId12"/>
    <p:sldId id="269" r:id="rId13"/>
    <p:sldId id="275" r:id="rId14"/>
    <p:sldId id="271" r:id="rId15"/>
    <p:sldId id="274" r:id="rId16"/>
    <p:sldId id="273" r:id="rId17"/>
    <p:sldId id="276" r:id="rId18"/>
    <p:sldId id="261" r:id="rId19"/>
    <p:sldId id="260" r:id="rId20"/>
    <p:sldId id="262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CF72-3831-4981-8257-C2FB94316C36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9F9C-742F-46E7-85FA-6E431E11C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9F9C-742F-46E7-85FA-6E431E11C0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AB212-8A60-466F-B819-D2BE39CC61D0}" type="datetimeFigureOut">
              <a:rPr lang="ru-RU" smtClean="0"/>
              <a:pPr/>
              <a:t>07.05.2013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BA47-41B7-4DE5-964F-4237F71F54B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j042766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42974" y="2643182"/>
            <a:ext cx="9144000" cy="1285884"/>
          </a:xfrm>
        </p:spPr>
        <p:txBody>
          <a:bodyPr>
            <a:normAutofit fontScale="92500"/>
          </a:bodyPr>
          <a:lstStyle/>
          <a:p>
            <a:r>
              <a:rPr lang="ru-RU" b="1" i="1" dirty="0">
                <a:solidFill>
                  <a:schemeClr val="accent2"/>
                </a:solidFill>
              </a:rPr>
              <a:t>                 </a:t>
            </a:r>
            <a:r>
              <a:rPr lang="ru-RU" sz="4400" b="1" i="1" dirty="0" smtClean="0">
                <a:solidFill>
                  <a:srgbClr val="FFFF00"/>
                </a:solidFill>
              </a:rPr>
              <a:t> </a:t>
            </a:r>
            <a:r>
              <a:rPr lang="ru-RU" sz="4400" b="1" i="1" dirty="0" err="1" smtClean="0">
                <a:solidFill>
                  <a:schemeClr val="tx1"/>
                </a:solidFill>
              </a:rPr>
              <a:t>Різноманітність</a:t>
            </a:r>
            <a:r>
              <a:rPr lang="ru-RU" sz="4400" b="1" i="1" dirty="0" smtClean="0">
                <a:solidFill>
                  <a:schemeClr val="tx1"/>
                </a:solidFill>
              </a:rPr>
              <a:t> </a:t>
            </a:r>
            <a:r>
              <a:rPr lang="ru-RU" sz="4400" b="1" i="1" dirty="0" err="1" smtClean="0">
                <a:solidFill>
                  <a:schemeClr val="tx1"/>
                </a:solidFill>
              </a:rPr>
              <a:t>ракоподібних</a:t>
            </a:r>
            <a:r>
              <a:rPr lang="ru-RU" sz="4400" b="1" i="1" dirty="0" smtClean="0">
                <a:solidFill>
                  <a:schemeClr val="tx1"/>
                </a:solidFill>
              </a:rPr>
              <a:t>.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06563" y="5578475"/>
            <a:ext cx="588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57356" y="5643578"/>
            <a:ext cx="397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76463" y="5465763"/>
            <a:ext cx="390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572000" y="5516563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18" name="Рисунок 17" descr="j0424698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4643446"/>
            <a:ext cx="1990725" cy="1873250"/>
          </a:xfrm>
          <a:prstGeom prst="rect">
            <a:avLst/>
          </a:prstGeom>
        </p:spPr>
      </p:pic>
      <p:pic>
        <p:nvPicPr>
          <p:cNvPr id="21" name="Рисунок 20" descr="j0428383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928670"/>
            <a:ext cx="1990725" cy="1635125"/>
          </a:xfrm>
          <a:prstGeom prst="rect">
            <a:avLst/>
          </a:prstGeom>
        </p:spPr>
      </p:pic>
      <p:pic>
        <p:nvPicPr>
          <p:cNvPr id="13" name="Рисунок 12" descr="7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6381750"/>
            <a:ext cx="1143000" cy="476250"/>
          </a:xfrm>
          <a:prstGeom prst="rect">
            <a:avLst/>
          </a:prstGeom>
        </p:spPr>
      </p:pic>
      <p:pic>
        <p:nvPicPr>
          <p:cNvPr id="12" name="Рисунок 11" descr="7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6072206"/>
            <a:ext cx="1143000" cy="476250"/>
          </a:xfrm>
          <a:prstGeom prst="rect">
            <a:avLst/>
          </a:prstGeom>
        </p:spPr>
      </p:pic>
      <p:pic>
        <p:nvPicPr>
          <p:cNvPr id="14" name="Рисунок 13" descr="7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6215082"/>
            <a:ext cx="1143000" cy="476250"/>
          </a:xfrm>
          <a:prstGeom prst="rect">
            <a:avLst/>
          </a:prstGeom>
        </p:spPr>
      </p:pic>
      <p:pic>
        <p:nvPicPr>
          <p:cNvPr id="15" name="Рисунок 14" descr="7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6381750"/>
            <a:ext cx="1143000" cy="476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143932" cy="1285885"/>
          </a:xfrm>
        </p:spPr>
        <p:txBody>
          <a:bodyPr>
            <a:normAutofit fontScale="90000"/>
          </a:bodyPr>
          <a:lstStyle/>
          <a:p>
            <a:r>
              <a:rPr lang="ru-RU" sz="1800" dirty="0" err="1"/>
              <a:t>Ракоподібні</a:t>
            </a:r>
            <a:r>
              <a:rPr lang="ru-RU" sz="1800" dirty="0"/>
              <a:t>. </a:t>
            </a:r>
            <a:r>
              <a:rPr lang="ru-RU" sz="1800" dirty="0" err="1"/>
              <a:t>Верхній</a:t>
            </a:r>
            <a:r>
              <a:rPr lang="ru-RU" sz="1800" dirty="0"/>
              <a:t> ряд, </a:t>
            </a:r>
            <a:r>
              <a:rPr lang="ru-RU" sz="1800" dirty="0" err="1"/>
              <a:t>зліва</a:t>
            </a:r>
            <a:r>
              <a:rPr lang="ru-RU" sz="1800" dirty="0"/>
              <a:t> направо: </a:t>
            </a:r>
            <a:r>
              <a:rPr lang="ru-RU" sz="1800" dirty="0" err="1"/>
              <a:t>спелеонектес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гребненогі</a:t>
            </a:r>
            <a:r>
              <a:rPr lang="ru-RU" sz="1800" dirty="0" smtClean="0"/>
              <a:t>), </a:t>
            </a:r>
            <a:r>
              <a:rPr lang="ru-RU" sz="1800" dirty="0" err="1" smtClean="0"/>
              <a:t>дафнія</a:t>
            </a:r>
            <a:r>
              <a:rPr lang="ru-RU" sz="1800" dirty="0" smtClean="0"/>
              <a:t> (</a:t>
            </a:r>
            <a:r>
              <a:rPr lang="ru-RU" sz="1800" dirty="0" err="1" smtClean="0"/>
              <a:t>гіллястовусі</a:t>
            </a:r>
            <a:r>
              <a:rPr lang="ru-RU" sz="1800" dirty="0" smtClean="0"/>
              <a:t>), </a:t>
            </a:r>
            <a:r>
              <a:rPr lang="ru-RU" sz="1800" dirty="0" err="1"/>
              <a:t>триопс</a:t>
            </a:r>
            <a:r>
              <a:rPr lang="ru-RU" sz="1800" dirty="0"/>
              <a:t> (</a:t>
            </a:r>
            <a:r>
              <a:rPr lang="ru-RU" sz="1800" dirty="0" err="1" smtClean="0"/>
              <a:t>щитні</a:t>
            </a:r>
            <a:r>
              <a:rPr lang="ru-RU" sz="1800" dirty="0" smtClean="0"/>
              <a:t>), </a:t>
            </a:r>
            <a:r>
              <a:rPr lang="ru-RU" sz="1800" dirty="0" err="1" smtClean="0"/>
              <a:t>артемія</a:t>
            </a:r>
            <a:r>
              <a:rPr lang="ru-RU" sz="1800" dirty="0" smtClean="0"/>
              <a:t> (</a:t>
            </a:r>
            <a:r>
              <a:rPr lang="ru-RU" sz="1800" dirty="0" err="1" smtClean="0"/>
              <a:t>зяброноги</a:t>
            </a:r>
            <a:r>
              <a:rPr lang="ru-RU" sz="1800" dirty="0"/>
              <a:t>). </a:t>
            </a:r>
            <a:r>
              <a:rPr lang="ru-RU" sz="1800" dirty="0" err="1"/>
              <a:t>Нижній</a:t>
            </a:r>
            <a:r>
              <a:rPr lang="ru-RU" sz="1800" dirty="0"/>
              <a:t> ряд, </a:t>
            </a:r>
            <a:r>
              <a:rPr lang="ru-RU" sz="1800" dirty="0" err="1"/>
              <a:t>зліва</a:t>
            </a:r>
            <a:r>
              <a:rPr lang="ru-RU" sz="1800" dirty="0"/>
              <a:t> направо: </a:t>
            </a:r>
            <a:r>
              <a:rPr lang="ru-RU" sz="1800" dirty="0" err="1"/>
              <a:t>морський</a:t>
            </a:r>
            <a:r>
              <a:rPr lang="ru-RU" sz="1800" dirty="0"/>
              <a:t> </a:t>
            </a:r>
            <a:r>
              <a:rPr lang="ru-RU" sz="1800" dirty="0" err="1"/>
              <a:t>жолудь</a:t>
            </a:r>
            <a:r>
              <a:rPr lang="ru-RU" sz="1800" dirty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вусоногі</a:t>
            </a:r>
            <a:r>
              <a:rPr lang="ru-RU" sz="1800" dirty="0" smtClean="0"/>
              <a:t>), </a:t>
            </a:r>
            <a:r>
              <a:rPr lang="ru-RU" sz="1800" dirty="0" err="1"/>
              <a:t>морська</a:t>
            </a:r>
            <a:r>
              <a:rPr lang="ru-RU" sz="1800" dirty="0"/>
              <a:t> уточка </a:t>
            </a:r>
            <a:r>
              <a:rPr lang="ru-RU" sz="1800" dirty="0" smtClean="0"/>
              <a:t>(</a:t>
            </a:r>
            <a:r>
              <a:rPr lang="ru-RU" sz="1800" dirty="0" err="1" smtClean="0"/>
              <a:t>вусоногі</a:t>
            </a:r>
            <a:r>
              <a:rPr lang="ru-RU" sz="1800" dirty="0" smtClean="0"/>
              <a:t>), </a:t>
            </a:r>
            <a:r>
              <a:rPr lang="ru-RU" sz="1800" dirty="0" err="1"/>
              <a:t>циприс</a:t>
            </a:r>
            <a:r>
              <a:rPr lang="ru-RU" sz="1800" dirty="0"/>
              <a:t> (</a:t>
            </a:r>
            <a:r>
              <a:rPr lang="ru-RU" sz="1800" dirty="0" err="1"/>
              <a:t>черепашкові</a:t>
            </a:r>
            <a:r>
              <a:rPr lang="ru-RU" sz="1800" dirty="0"/>
              <a:t>), </a:t>
            </a:r>
            <a:r>
              <a:rPr lang="ru-RU" sz="1800" dirty="0" err="1" smtClean="0"/>
              <a:t>діаптомус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 smtClean="0"/>
              <a:t>веслоногі</a:t>
            </a:r>
            <a:r>
              <a:rPr lang="ru-RU" sz="1800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506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1537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Вищі</a:t>
            </a:r>
            <a:r>
              <a:rPr lang="ru-RU" b="1" dirty="0" smtClean="0"/>
              <a:t> раки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5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Вищі</a:t>
            </a:r>
            <a:r>
              <a:rPr lang="ru-RU" b="1" dirty="0" smtClean="0"/>
              <a:t> раки </a:t>
            </a:r>
            <a:r>
              <a:rPr lang="en-US" b="1" dirty="0" smtClean="0"/>
              <a:t>- </a:t>
            </a:r>
            <a:r>
              <a:rPr lang="ru-RU" b="1" dirty="0" err="1" smtClean="0"/>
              <a:t>клас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найбільших</a:t>
            </a:r>
            <a:r>
              <a:rPr lang="ru-RU" b="1" dirty="0" smtClean="0"/>
              <a:t> </a:t>
            </a:r>
            <a:r>
              <a:rPr lang="ru-RU" b="1" dirty="0" err="1" smtClean="0"/>
              <a:t>ракоподібних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включає</a:t>
            </a:r>
            <a:r>
              <a:rPr lang="ru-RU" b="1" dirty="0" smtClean="0"/>
              <a:t> </a:t>
            </a:r>
            <a:r>
              <a:rPr lang="ru-RU" b="1" dirty="0" err="1" smtClean="0"/>
              <a:t>більшість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для </a:t>
            </a:r>
            <a:r>
              <a:rPr lang="ru-RU" b="1" dirty="0" err="1" smtClean="0"/>
              <a:t>неекспертов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класичними</a:t>
            </a:r>
            <a:r>
              <a:rPr lang="ru-RU" b="1" dirty="0" smtClean="0"/>
              <a:t> прикладами </a:t>
            </a:r>
            <a:r>
              <a:rPr lang="ru-RU" b="1" dirty="0" err="1" smtClean="0"/>
              <a:t>раків</a:t>
            </a:r>
            <a:r>
              <a:rPr lang="ru-RU" b="1" dirty="0" smtClean="0"/>
              <a:t>: </a:t>
            </a:r>
            <a:r>
              <a:rPr lang="ru-RU" b="1" dirty="0" err="1" smtClean="0"/>
              <a:t>крабів</a:t>
            </a:r>
            <a:r>
              <a:rPr lang="ru-RU" b="1" dirty="0" smtClean="0"/>
              <a:t>, </a:t>
            </a:r>
            <a:r>
              <a:rPr lang="ru-RU" b="1" dirty="0" err="1" smtClean="0"/>
              <a:t>омарів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креветок.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22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, будучи другим за </a:t>
            </a:r>
            <a:r>
              <a:rPr lang="ru-RU" b="1" dirty="0" err="1" smtClean="0"/>
              <a:t>чисельністю</a:t>
            </a:r>
            <a:r>
              <a:rPr lang="ru-RU" b="1" dirty="0" smtClean="0"/>
              <a:t> </a:t>
            </a:r>
            <a:r>
              <a:rPr lang="ru-RU" b="1" dirty="0" err="1" smtClean="0"/>
              <a:t>класом</a:t>
            </a:r>
            <a:r>
              <a:rPr lang="ru-RU" b="1" dirty="0" smtClean="0"/>
              <a:t> </a:t>
            </a:r>
            <a:r>
              <a:rPr lang="ru-RU" b="1" dirty="0" err="1" smtClean="0"/>
              <a:t>ракоподібних</a:t>
            </a:r>
            <a:r>
              <a:rPr lang="ru-RU" b="1" dirty="0" smtClean="0"/>
              <a:t>.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представники</a:t>
            </a:r>
            <a:r>
              <a:rPr lang="ru-RU" b="1" dirty="0" smtClean="0"/>
              <a:t> </a:t>
            </a:r>
            <a:r>
              <a:rPr lang="ru-RU" b="1" dirty="0" err="1" smtClean="0"/>
              <a:t>поширені</a:t>
            </a:r>
            <a:r>
              <a:rPr lang="ru-RU" b="1" dirty="0" smtClean="0"/>
              <a:t> в морях, </a:t>
            </a:r>
            <a:r>
              <a:rPr lang="ru-RU" b="1" dirty="0" err="1" smtClean="0"/>
              <a:t>прісних</a:t>
            </a:r>
            <a:r>
              <a:rPr lang="ru-RU" b="1" dirty="0" smtClean="0"/>
              <a:t> водах, а </a:t>
            </a:r>
            <a:r>
              <a:rPr lang="ru-RU" b="1" dirty="0" err="1" smtClean="0"/>
              <a:t>деякі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пристосувалися</a:t>
            </a:r>
            <a:r>
              <a:rPr lang="ru-RU" b="1" dirty="0" smtClean="0"/>
              <a:t> до </a:t>
            </a:r>
            <a:r>
              <a:rPr lang="ru-RU" b="1" dirty="0" err="1" smtClean="0"/>
              <a:t>життя</a:t>
            </a:r>
            <a:r>
              <a:rPr lang="ru-RU" b="1" dirty="0" smtClean="0"/>
              <a:t> на </a:t>
            </a:r>
            <a:r>
              <a:rPr lang="ru-RU" b="1" dirty="0" err="1" smtClean="0"/>
              <a:t>суші</a:t>
            </a:r>
            <a:r>
              <a:rPr lang="ru-RU" b="1" dirty="0" smtClean="0"/>
              <a:t>.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древні</a:t>
            </a:r>
            <a:r>
              <a:rPr lang="ru-RU" b="1" dirty="0" smtClean="0"/>
              <a:t> </a:t>
            </a:r>
            <a:r>
              <a:rPr lang="ru-RU" b="1" dirty="0" err="1" smtClean="0"/>
              <a:t>копалини</a:t>
            </a:r>
            <a:r>
              <a:rPr lang="ru-RU" b="1" dirty="0" smtClean="0"/>
              <a:t> </a:t>
            </a:r>
            <a:r>
              <a:rPr lang="ru-RU" b="1" dirty="0" err="1" smtClean="0"/>
              <a:t>вищих</a:t>
            </a:r>
            <a:r>
              <a:rPr lang="ru-RU" b="1" dirty="0" smtClean="0"/>
              <a:t> </a:t>
            </a:r>
            <a:r>
              <a:rPr lang="ru-RU" b="1" dirty="0" err="1" smtClean="0"/>
              <a:t>раків</a:t>
            </a:r>
            <a:r>
              <a:rPr lang="ru-RU" b="1" dirty="0" smtClean="0"/>
              <a:t> </a:t>
            </a:r>
            <a:r>
              <a:rPr lang="ru-RU" b="1" dirty="0" err="1" smtClean="0"/>
              <a:t>датуються</a:t>
            </a:r>
            <a:r>
              <a:rPr lang="ru-RU" b="1" dirty="0" smtClean="0"/>
              <a:t> </a:t>
            </a:r>
            <a:r>
              <a:rPr lang="ru-RU" b="1" dirty="0" err="1" smtClean="0"/>
              <a:t>епохою</a:t>
            </a:r>
            <a:r>
              <a:rPr lang="ru-RU" b="1" dirty="0" smtClean="0"/>
              <a:t> </a:t>
            </a:r>
            <a:r>
              <a:rPr lang="ru-RU" b="1" dirty="0" err="1" smtClean="0"/>
              <a:t>кембрію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 descr="2010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905684"/>
            <a:ext cx="4857784" cy="3552255"/>
          </a:xfrm>
          <a:prstGeom prst="rect">
            <a:avLst/>
          </a:prstGeom>
        </p:spPr>
      </p:pic>
      <p:pic>
        <p:nvPicPr>
          <p:cNvPr id="6" name="Рисунок 5" descr="furlobs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714620"/>
            <a:ext cx="5206200" cy="2981328"/>
          </a:xfrm>
          <a:prstGeom prst="rect">
            <a:avLst/>
          </a:prstGeom>
        </p:spPr>
      </p:pic>
      <p:pic>
        <p:nvPicPr>
          <p:cNvPr id="7" name="Рисунок 6" descr="calappa_flamm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643182"/>
            <a:ext cx="4683120" cy="3900763"/>
          </a:xfrm>
          <a:prstGeom prst="rect">
            <a:avLst/>
          </a:prstGeom>
        </p:spPr>
      </p:pic>
      <p:pic>
        <p:nvPicPr>
          <p:cNvPr id="8" name="Рисунок 7" descr="1207077980_krab_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000372"/>
            <a:ext cx="4286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3500462" cy="371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/>
              <a:t>Ряд </a:t>
            </a:r>
            <a:r>
              <a:rPr lang="ru-RU" sz="3200" b="1" dirty="0" err="1" smtClean="0"/>
              <a:t>Десятиногі</a:t>
            </a:r>
            <a:endParaRPr lang="ru-RU" sz="3200" b="1" dirty="0" smtClean="0"/>
          </a:p>
          <a:p>
            <a:pPr>
              <a:buNone/>
            </a:pPr>
            <a:r>
              <a:rPr lang="ru-RU" b="1" dirty="0" err="1" smtClean="0"/>
              <a:t>Найширше</a:t>
            </a:r>
            <a:r>
              <a:rPr lang="ru-RU" b="1" dirty="0" smtClean="0"/>
              <a:t> </a:t>
            </a:r>
            <a:r>
              <a:rPr lang="ru-RU" b="1" dirty="0" err="1" smtClean="0"/>
              <a:t>відомий</a:t>
            </a:r>
            <a:r>
              <a:rPr lang="ru-RU" b="1" dirty="0" smtClean="0"/>
              <a:t> ряд </a:t>
            </a:r>
            <a:r>
              <a:rPr lang="ru-RU" b="1" dirty="0" err="1" smtClean="0"/>
              <a:t>ракоподібних</a:t>
            </a:r>
            <a:r>
              <a:rPr lang="he-IL" b="1" dirty="0" smtClean="0"/>
              <a:t>. </a:t>
            </a:r>
            <a:r>
              <a:rPr lang="ru-RU" b="1" dirty="0" smtClean="0"/>
              <a:t>До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 належать широко </a:t>
            </a:r>
            <a:r>
              <a:rPr lang="ru-RU" b="1" dirty="0" err="1" smtClean="0"/>
              <a:t>відомі</a:t>
            </a:r>
            <a:r>
              <a:rPr lang="ru-RU" b="1" dirty="0" smtClean="0"/>
              <a:t> </a:t>
            </a:r>
            <a:r>
              <a:rPr lang="ru-RU" b="1" dirty="0" err="1" smtClean="0"/>
              <a:t>Їстівні</a:t>
            </a:r>
            <a:r>
              <a:rPr lang="ru-RU" b="1" dirty="0" smtClean="0"/>
              <a:t> </a:t>
            </a:r>
            <a:r>
              <a:rPr lang="ru-RU" b="1" dirty="0" err="1" smtClean="0"/>
              <a:t>ракоподібні</a:t>
            </a:r>
            <a:r>
              <a:rPr lang="he-IL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річковий</a:t>
            </a:r>
            <a:r>
              <a:rPr lang="ru-RU" b="1" dirty="0" smtClean="0"/>
              <a:t> рак</a:t>
            </a:r>
            <a:r>
              <a:rPr lang="he-IL" b="1" dirty="0" smtClean="0"/>
              <a:t>, </a:t>
            </a:r>
            <a:r>
              <a:rPr lang="ru-RU" b="1" dirty="0" err="1" smtClean="0"/>
              <a:t>омари</a:t>
            </a:r>
            <a:r>
              <a:rPr lang="he-IL" b="1" dirty="0" smtClean="0"/>
              <a:t>, </a:t>
            </a:r>
            <a:r>
              <a:rPr lang="ru-RU" b="1" dirty="0" err="1" smtClean="0"/>
              <a:t>лангусти</a:t>
            </a:r>
            <a:r>
              <a:rPr lang="he-IL" b="1" dirty="0" smtClean="0"/>
              <a:t>, </a:t>
            </a:r>
            <a:r>
              <a:rPr lang="ru-RU" b="1" dirty="0" err="1" smtClean="0"/>
              <a:t>краби</a:t>
            </a:r>
            <a:r>
              <a:rPr lang="he-IL" b="1" dirty="0" smtClean="0"/>
              <a:t>, </a:t>
            </a:r>
            <a:r>
              <a:rPr lang="ru-RU" b="1" dirty="0" smtClean="0"/>
              <a:t>креветки</a:t>
            </a:r>
            <a:r>
              <a:rPr lang="he-IL" b="1" dirty="0" smtClean="0"/>
              <a:t>. </a:t>
            </a:r>
          </a:p>
          <a:p>
            <a:pPr>
              <a:buNone/>
            </a:pPr>
            <a:r>
              <a:rPr lang="ru-RU" b="1" dirty="0" err="1" smtClean="0"/>
              <a:t>Представниками</a:t>
            </a:r>
            <a:r>
              <a:rPr lang="ru-RU" b="1" dirty="0" smtClean="0"/>
              <a:t> десятиногих </a:t>
            </a:r>
            <a:r>
              <a:rPr lang="ru-RU" b="1" dirty="0" err="1" smtClean="0"/>
              <a:t>раків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раки </a:t>
            </a:r>
            <a:r>
              <a:rPr lang="ru-RU" b="1" dirty="0" err="1" smtClean="0"/>
              <a:t>самітники</a:t>
            </a:r>
            <a:r>
              <a:rPr lang="he-IL" b="1" dirty="0" smtClean="0"/>
              <a:t>. </a:t>
            </a:r>
            <a:r>
              <a:rPr lang="ru-RU" b="1" dirty="0" smtClean="0"/>
              <a:t>Вони </a:t>
            </a:r>
            <a:r>
              <a:rPr lang="he-IL" b="1" dirty="0" smtClean="0"/>
              <a:t>'</a:t>
            </a:r>
            <a:r>
              <a:rPr lang="ru-RU" b="1" dirty="0" err="1" smtClean="0"/>
              <a:t>мають</a:t>
            </a:r>
            <a:r>
              <a:rPr lang="ru-RU" b="1" dirty="0" smtClean="0"/>
              <a:t> м</a:t>
            </a:r>
            <a:r>
              <a:rPr lang="he-IL" b="1" dirty="0" smtClean="0"/>
              <a:t>'</a:t>
            </a:r>
            <a:r>
              <a:rPr lang="ru-RU" b="1" dirty="0" smtClean="0"/>
              <a:t>яке </a:t>
            </a:r>
            <a:r>
              <a:rPr lang="ru-RU" b="1" dirty="0" err="1" smtClean="0"/>
              <a:t>черевце</a:t>
            </a:r>
            <a:r>
              <a:rPr lang="he-IL" b="1" dirty="0" smtClean="0"/>
              <a:t>, </a:t>
            </a:r>
            <a:r>
              <a:rPr lang="ru-RU" b="1" dirty="0" smtClean="0"/>
              <a:t>яке </a:t>
            </a:r>
            <a:r>
              <a:rPr lang="ru-RU" b="1" dirty="0" err="1" smtClean="0"/>
              <a:t>ховають</a:t>
            </a:r>
            <a:r>
              <a:rPr lang="ru-RU" b="1" dirty="0" smtClean="0"/>
              <a:t> у </a:t>
            </a:r>
            <a:r>
              <a:rPr lang="ru-RU" b="1" dirty="0" err="1" smtClean="0"/>
              <a:t>порожніх</a:t>
            </a:r>
            <a:r>
              <a:rPr lang="ru-RU" b="1" dirty="0" smtClean="0"/>
              <a:t> черепашках </a:t>
            </a:r>
            <a:r>
              <a:rPr lang="ru-RU" b="1" dirty="0" err="1" smtClean="0"/>
              <a:t>молюсків</a:t>
            </a:r>
            <a:r>
              <a:rPr lang="he-IL" b="1" dirty="0" smtClean="0"/>
              <a:t>. </a:t>
            </a:r>
            <a:endParaRPr lang="he-IL" b="1" dirty="0"/>
          </a:p>
        </p:txBody>
      </p:sp>
      <p:pic>
        <p:nvPicPr>
          <p:cNvPr id="5" name="Рисунок 4" descr="huge-lobst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5319" y="428604"/>
            <a:ext cx="4898606" cy="3429024"/>
          </a:xfrm>
          <a:prstGeom prst="rect">
            <a:avLst/>
          </a:prstGeom>
        </p:spPr>
      </p:pic>
      <p:pic>
        <p:nvPicPr>
          <p:cNvPr id="6" name="Рисунок 5" descr="lobsterDM0811_468x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143248"/>
            <a:ext cx="2870558" cy="3195643"/>
          </a:xfrm>
          <a:prstGeom prst="rect">
            <a:avLst/>
          </a:prstGeom>
        </p:spPr>
      </p:pic>
      <p:pic>
        <p:nvPicPr>
          <p:cNvPr id="7" name="Рисунок 6" descr="krevet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8"/>
            <a:ext cx="3222620" cy="2079110"/>
          </a:xfrm>
          <a:prstGeom prst="rect">
            <a:avLst/>
          </a:prstGeom>
        </p:spPr>
      </p:pic>
      <p:pic>
        <p:nvPicPr>
          <p:cNvPr id="8" name="Рисунок 7" descr="Lysmata_debeli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857628"/>
            <a:ext cx="3392737" cy="2567824"/>
          </a:xfrm>
          <a:prstGeom prst="rect">
            <a:avLst/>
          </a:prstGeom>
        </p:spPr>
      </p:pic>
      <p:pic>
        <p:nvPicPr>
          <p:cNvPr id="10" name="Рисунок 9" descr="optik-01-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500306"/>
            <a:ext cx="2762249" cy="20716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3643314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Ланки в </a:t>
            </a:r>
            <a:r>
              <a:rPr lang="ru-RU" b="1" dirty="0" err="1" smtClean="0">
                <a:solidFill>
                  <a:srgbClr val="FFFF00"/>
                </a:solidFill>
              </a:rPr>
              <a:t>ланцюзі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харчування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симбіонти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некрофаги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об'єкт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промислу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dirty="0" err="1"/>
              <a:t>Десятиногі</a:t>
            </a:r>
            <a:r>
              <a:rPr lang="ru-RU" sz="2000" dirty="0"/>
              <a:t> </a:t>
            </a:r>
            <a:r>
              <a:rPr lang="ru-RU" sz="2000" dirty="0" err="1"/>
              <a:t>вищі</a:t>
            </a:r>
            <a:r>
              <a:rPr lang="ru-RU" sz="2000" dirty="0"/>
              <a:t> раки. </a:t>
            </a:r>
            <a:r>
              <a:rPr lang="ru-RU" sz="2000" dirty="0" err="1"/>
              <a:t>Верхній</a:t>
            </a:r>
            <a:r>
              <a:rPr lang="ru-RU" sz="2000" dirty="0"/>
              <a:t> ряд, </a:t>
            </a:r>
            <a:r>
              <a:rPr lang="ru-RU" sz="2000" dirty="0" err="1"/>
              <a:t>зліва</a:t>
            </a:r>
            <a:r>
              <a:rPr lang="ru-RU" sz="2000" dirty="0"/>
              <a:t> направо: </a:t>
            </a:r>
            <a:r>
              <a:rPr lang="ru-RU" sz="2000" dirty="0" err="1"/>
              <a:t>лисмата</a:t>
            </a:r>
            <a:r>
              <a:rPr lang="ru-RU" sz="2000" dirty="0"/>
              <a:t> </a:t>
            </a:r>
            <a:r>
              <a:rPr lang="ru-RU" sz="2000" dirty="0" err="1"/>
              <a:t>Вурдемана</a:t>
            </a:r>
            <a:r>
              <a:rPr lang="ru-RU" sz="2000" dirty="0"/>
              <a:t>, креветка </a:t>
            </a:r>
            <a:r>
              <a:rPr lang="ru-RU" sz="2000" dirty="0" err="1"/>
              <a:t>чилім</a:t>
            </a:r>
            <a:r>
              <a:rPr lang="ru-RU" sz="2000" dirty="0"/>
              <a:t>, </a:t>
            </a:r>
            <a:r>
              <a:rPr lang="ru-RU" sz="2000" dirty="0" err="1"/>
              <a:t>гігантський</a:t>
            </a:r>
            <a:r>
              <a:rPr lang="ru-RU" sz="2000" dirty="0"/>
              <a:t> краб, </a:t>
            </a:r>
            <a:r>
              <a:rPr lang="ru-RU" sz="2000" dirty="0" err="1"/>
              <a:t>камчатський</a:t>
            </a:r>
            <a:r>
              <a:rPr lang="ru-RU" sz="2000" dirty="0"/>
              <a:t> краб. </a:t>
            </a:r>
            <a:r>
              <a:rPr lang="ru-RU" sz="2000" dirty="0" err="1"/>
              <a:t>Нижній</a:t>
            </a:r>
            <a:r>
              <a:rPr lang="ru-RU" sz="2000" dirty="0"/>
              <a:t> ряд, </a:t>
            </a:r>
            <a:r>
              <a:rPr lang="ru-RU" sz="2000" dirty="0" err="1"/>
              <a:t>зліва</a:t>
            </a:r>
            <a:r>
              <a:rPr lang="ru-RU" sz="2000" dirty="0"/>
              <a:t> направо: </a:t>
            </a:r>
            <a:r>
              <a:rPr lang="ru-RU" sz="2000" dirty="0" err="1" smtClean="0"/>
              <a:t>лофолітодес</a:t>
            </a:r>
            <a:r>
              <a:rPr lang="ru-RU" sz="2000" dirty="0"/>
              <a:t>, </a:t>
            </a:r>
            <a:r>
              <a:rPr lang="ru-RU" sz="2000" dirty="0" err="1" smtClean="0"/>
              <a:t>звичайний</a:t>
            </a:r>
            <a:r>
              <a:rPr lang="ru-RU" sz="2000" dirty="0" smtClean="0"/>
              <a:t> лангуст, </a:t>
            </a:r>
            <a:r>
              <a:rPr lang="ru-RU" sz="2000" dirty="0"/>
              <a:t>креветка </a:t>
            </a:r>
            <a:r>
              <a:rPr lang="ru-RU" sz="2000" dirty="0" err="1"/>
              <a:t>пенеус</a:t>
            </a:r>
            <a:r>
              <a:rPr lang="ru-RU" sz="2000" dirty="0"/>
              <a:t>, </a:t>
            </a:r>
            <a:r>
              <a:rPr lang="ru-RU" sz="2000" dirty="0" err="1"/>
              <a:t>ваблячий</a:t>
            </a:r>
            <a:r>
              <a:rPr lang="ru-RU" sz="2000" dirty="0"/>
              <a:t> краб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5060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8001056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3"/>
            <a:ext cx="300039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/>
              <a:t>Ряд </a:t>
            </a:r>
            <a:r>
              <a:rPr lang="ru-RU" sz="2400" b="1" i="1" dirty="0" err="1" smtClean="0"/>
              <a:t>Рівноногі</a:t>
            </a:r>
            <a:r>
              <a:rPr lang="ru-RU" sz="2400" b="1" i="1" dirty="0" smtClean="0"/>
              <a:t> раки </a:t>
            </a:r>
          </a:p>
          <a:p>
            <a:pPr>
              <a:buNone/>
            </a:pPr>
            <a:r>
              <a:rPr lang="he-IL" dirty="0" smtClean="0"/>
              <a:t> </a:t>
            </a:r>
            <a:r>
              <a:rPr lang="ru-RU" b="1" dirty="0" smtClean="0"/>
              <a:t>З </a:t>
            </a:r>
            <a:r>
              <a:rPr lang="ru-RU" b="1" dirty="0" err="1" smtClean="0"/>
              <a:t>водних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ряду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часто </a:t>
            </a:r>
            <a:r>
              <a:rPr lang="ru-RU" b="1" dirty="0" err="1" smtClean="0"/>
              <a:t>зустрічає</a:t>
            </a:r>
            <a:r>
              <a:rPr lang="he-IL" b="1" dirty="0" smtClean="0"/>
              <a:t>'</a:t>
            </a:r>
            <a:r>
              <a:rPr lang="ru-RU" b="1" dirty="0" err="1" smtClean="0"/>
              <a:t>гься</a:t>
            </a:r>
            <a:r>
              <a:rPr lang="ru-RU" b="1" dirty="0" smtClean="0"/>
              <a:t> </a:t>
            </a:r>
            <a:r>
              <a:rPr lang="ru-RU" b="1" dirty="0" err="1" smtClean="0"/>
              <a:t>водяний</a:t>
            </a:r>
            <a:r>
              <a:rPr lang="ru-RU" b="1" dirty="0" smtClean="0"/>
              <a:t> ослик</a:t>
            </a:r>
            <a:r>
              <a:rPr lang="he-IL" b="1" dirty="0" smtClean="0"/>
              <a:t>. </a:t>
            </a:r>
            <a:r>
              <a:rPr lang="ru-RU" b="1" dirty="0" smtClean="0"/>
              <a:t>Але </a:t>
            </a:r>
            <a:r>
              <a:rPr lang="ru-RU" b="1" dirty="0" err="1" smtClean="0"/>
              <a:t>найширше</a:t>
            </a:r>
            <a:r>
              <a:rPr lang="ru-RU" b="1" dirty="0" smtClean="0"/>
              <a:t> </a:t>
            </a:r>
            <a:r>
              <a:rPr lang="ru-RU" b="1" dirty="0" err="1" smtClean="0"/>
              <a:t>відомі</a:t>
            </a:r>
            <a:r>
              <a:rPr lang="ru-RU" b="1" dirty="0" smtClean="0"/>
              <a:t> </a:t>
            </a:r>
            <a:r>
              <a:rPr lang="ru-RU" b="1" dirty="0" err="1" smtClean="0"/>
              <a:t>рівноногі</a:t>
            </a:r>
            <a:r>
              <a:rPr lang="ru-RU" b="1" dirty="0" smtClean="0"/>
              <a:t> раки</a:t>
            </a:r>
            <a:r>
              <a:rPr lang="he-IL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живуть</a:t>
            </a:r>
            <a:r>
              <a:rPr lang="ru-RU" b="1" dirty="0" smtClean="0"/>
              <a:t> на </a:t>
            </a:r>
            <a:r>
              <a:rPr lang="ru-RU" b="1" dirty="0" err="1" smtClean="0"/>
              <a:t>суходолі</a:t>
            </a:r>
            <a:r>
              <a:rPr lang="he-IL" b="1" dirty="0" smtClean="0"/>
              <a:t>, -- </a:t>
            </a:r>
            <a:r>
              <a:rPr lang="ru-RU" b="1" dirty="0" err="1" smtClean="0"/>
              <a:t>мокриці</a:t>
            </a:r>
            <a:r>
              <a:rPr lang="he-IL" b="1" dirty="0" smtClean="0"/>
              <a:t>. </a:t>
            </a:r>
            <a:r>
              <a:rPr lang="ru-RU" b="1" dirty="0" smtClean="0"/>
              <a:t>Переселившись на </a:t>
            </a:r>
            <a:r>
              <a:rPr lang="ru-RU" b="1" dirty="0" err="1" smtClean="0"/>
              <a:t>суходіл</a:t>
            </a:r>
            <a:r>
              <a:rPr lang="he-IL" b="1" dirty="0" smtClean="0"/>
              <a:t>, </a:t>
            </a:r>
            <a:r>
              <a:rPr lang="ru-RU" b="1" dirty="0" smtClean="0"/>
              <a:t>вони не </a:t>
            </a:r>
            <a:r>
              <a:rPr lang="ru-RU" b="1" dirty="0" err="1" smtClean="0"/>
              <a:t>втратили</a:t>
            </a:r>
            <a:r>
              <a:rPr lang="ru-RU" b="1" dirty="0" smtClean="0"/>
              <a:t> </a:t>
            </a:r>
            <a:r>
              <a:rPr lang="ru-RU" b="1" dirty="0" err="1" smtClean="0"/>
              <a:t>зябрового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r>
              <a:rPr lang="he-IL" b="1" dirty="0" smtClean="0"/>
              <a:t>. </a:t>
            </a:r>
            <a:r>
              <a:rPr lang="ru-RU" b="1" dirty="0" err="1" smtClean="0"/>
              <a:t>Зябра</a:t>
            </a:r>
            <a:r>
              <a:rPr lang="ru-RU" b="1" dirty="0" smtClean="0"/>
              <a:t> </a:t>
            </a:r>
            <a:r>
              <a:rPr lang="ru-RU" b="1" dirty="0" err="1" smtClean="0"/>
              <a:t>мокриць</a:t>
            </a:r>
            <a:r>
              <a:rPr lang="ru-RU" b="1" dirty="0" smtClean="0"/>
              <a:t> </a:t>
            </a:r>
            <a:r>
              <a:rPr lang="ru-RU" b="1" dirty="0" err="1" smtClean="0"/>
              <a:t>прикриті</a:t>
            </a:r>
            <a:r>
              <a:rPr lang="ru-RU" b="1" dirty="0" smtClean="0"/>
              <a:t> </a:t>
            </a:r>
            <a:r>
              <a:rPr lang="ru-RU" b="1" dirty="0" err="1" smtClean="0"/>
              <a:t>кришечкою</a:t>
            </a:r>
            <a:r>
              <a:rPr lang="he-IL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утворена</a:t>
            </a:r>
            <a:r>
              <a:rPr lang="ru-RU" b="1" dirty="0" smtClean="0"/>
              <a:t> </a:t>
            </a:r>
            <a:r>
              <a:rPr lang="ru-RU" b="1" dirty="0" err="1" smtClean="0"/>
              <a:t>розширеною</a:t>
            </a:r>
            <a:r>
              <a:rPr lang="ru-RU" b="1" dirty="0" smtClean="0"/>
              <a:t> парою </a:t>
            </a:r>
            <a:r>
              <a:rPr lang="ru-RU" b="1" dirty="0" err="1" smtClean="0"/>
              <a:t>черевних</a:t>
            </a:r>
            <a:r>
              <a:rPr lang="ru-RU" b="1" dirty="0" smtClean="0"/>
              <a:t> </a:t>
            </a:r>
            <a:r>
              <a:rPr lang="ru-RU" b="1" dirty="0" err="1" smtClean="0"/>
              <a:t>ніжок</a:t>
            </a:r>
            <a:r>
              <a:rPr lang="he-IL" b="1" dirty="0" smtClean="0"/>
              <a:t>.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навколо</a:t>
            </a:r>
            <a:r>
              <a:rPr lang="ru-RU" b="1" dirty="0" smtClean="0"/>
              <a:t> </a:t>
            </a:r>
            <a:r>
              <a:rPr lang="ru-RU" b="1" dirty="0" err="1" smtClean="0"/>
              <a:t>зябер</a:t>
            </a:r>
            <a:r>
              <a:rPr lang="ru-RU" b="1" dirty="0" smtClean="0"/>
              <a:t> </a:t>
            </a:r>
            <a:r>
              <a:rPr lang="ru-RU" b="1" dirty="0" err="1" smtClean="0"/>
              <a:t>завжди</a:t>
            </a:r>
            <a:r>
              <a:rPr lang="ru-RU" b="1" dirty="0" smtClean="0"/>
              <a:t> </a:t>
            </a:r>
            <a:r>
              <a:rPr lang="ru-RU" b="1" dirty="0" err="1" smtClean="0"/>
              <a:t>волога</a:t>
            </a:r>
            <a:r>
              <a:rPr lang="ru-RU" b="1" dirty="0" smtClean="0"/>
              <a:t> атмосфера </a:t>
            </a:r>
            <a:r>
              <a:rPr lang="ru-RU" b="1" dirty="0" err="1" smtClean="0"/>
              <a:t>і</a:t>
            </a:r>
            <a:r>
              <a:rPr lang="ru-RU" b="1" dirty="0" smtClean="0"/>
              <a:t> вони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здійснювати</a:t>
            </a:r>
            <a:r>
              <a:rPr lang="ru-RU" b="1" dirty="0" smtClean="0"/>
              <a:t> </a:t>
            </a:r>
            <a:r>
              <a:rPr lang="ru-RU" b="1" dirty="0" err="1" smtClean="0"/>
              <a:t>газообмін</a:t>
            </a:r>
            <a:r>
              <a:rPr lang="he-IL" b="1" dirty="0" smtClean="0"/>
              <a:t>. </a:t>
            </a:r>
            <a:r>
              <a:rPr lang="ru-RU" b="1" dirty="0" err="1" smtClean="0"/>
              <a:t>Деякі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мокриць</a:t>
            </a:r>
            <a:r>
              <a:rPr lang="ru-RU" b="1" dirty="0" smtClean="0"/>
              <a:t> </a:t>
            </a:r>
            <a:r>
              <a:rPr lang="ru-RU" b="1" dirty="0" err="1" smtClean="0"/>
              <a:t>живуть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у </a:t>
            </a:r>
            <a:r>
              <a:rPr lang="ru-RU" b="1" dirty="0" err="1" smtClean="0"/>
              <a:t>пустелях</a:t>
            </a:r>
            <a:r>
              <a:rPr lang="he-IL" b="1" dirty="0" smtClean="0"/>
              <a:t>. </a:t>
            </a:r>
            <a:endParaRPr lang="he-IL" b="1" dirty="0"/>
          </a:p>
        </p:txBody>
      </p:sp>
      <p:pic>
        <p:nvPicPr>
          <p:cNvPr id="5" name="Рисунок 4" descr="6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14290"/>
            <a:ext cx="3810000" cy="3213100"/>
          </a:xfrm>
          <a:prstGeom prst="rect">
            <a:avLst/>
          </a:prstGeom>
        </p:spPr>
      </p:pic>
      <p:pic>
        <p:nvPicPr>
          <p:cNvPr id="6" name="Рисунок 5" descr="165627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14290"/>
            <a:ext cx="2990192" cy="2281250"/>
          </a:xfrm>
          <a:prstGeom prst="rect">
            <a:avLst/>
          </a:prstGeom>
        </p:spPr>
      </p:pic>
      <p:pic>
        <p:nvPicPr>
          <p:cNvPr id="7" name="Рисунок 6" descr="04dff6c54a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642918"/>
            <a:ext cx="3900593" cy="2614616"/>
          </a:xfrm>
          <a:prstGeom prst="rect">
            <a:avLst/>
          </a:prstGeom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142984"/>
            <a:ext cx="4857760" cy="3643320"/>
          </a:xfrm>
          <a:prstGeom prst="rect">
            <a:avLst/>
          </a:prstGeom>
        </p:spPr>
      </p:pic>
      <p:pic>
        <p:nvPicPr>
          <p:cNvPr id="9" name="Рисунок 8" descr="post-3-12368896924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1785926"/>
            <a:ext cx="4762500" cy="3571875"/>
          </a:xfrm>
          <a:prstGeom prst="rect">
            <a:avLst/>
          </a:prstGeom>
        </p:spPr>
      </p:pic>
      <p:pic>
        <p:nvPicPr>
          <p:cNvPr id="10" name="Рисунок 9" descr="post-3-123688974144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2428868"/>
            <a:ext cx="4762500" cy="3571875"/>
          </a:xfrm>
          <a:prstGeom prst="rect">
            <a:avLst/>
          </a:prstGeom>
        </p:spPr>
      </p:pic>
      <p:pic>
        <p:nvPicPr>
          <p:cNvPr id="11" name="Рисунок 10" descr="post-6354-12440130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40" y="2500306"/>
            <a:ext cx="2127260" cy="3751713"/>
          </a:xfrm>
          <a:prstGeom prst="rect">
            <a:avLst/>
          </a:prstGeom>
        </p:spPr>
      </p:pic>
      <p:pic>
        <p:nvPicPr>
          <p:cNvPr id="12" name="Рисунок 11" descr="mokro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3571876"/>
            <a:ext cx="3435094" cy="26908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720" y="5857892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Ланка в </a:t>
            </a:r>
            <a:r>
              <a:rPr lang="ru-RU" b="1" dirty="0" err="1" smtClean="0">
                <a:solidFill>
                  <a:srgbClr val="FFFF00"/>
                </a:solidFill>
              </a:rPr>
              <a:t>ланцюзі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харчування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деякі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паразити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285876"/>
          </a:xfrm>
        </p:spPr>
        <p:txBody>
          <a:bodyPr>
            <a:normAutofit fontScale="90000"/>
          </a:bodyPr>
          <a:lstStyle/>
          <a:p>
            <a:r>
              <a:rPr lang="ru-RU" sz="2000" dirty="0" err="1"/>
              <a:t>Вищі</a:t>
            </a:r>
            <a:r>
              <a:rPr lang="ru-RU" sz="2000" dirty="0"/>
              <a:t> раки. </a:t>
            </a:r>
            <a:r>
              <a:rPr lang="ru-RU" sz="2000" dirty="0" err="1"/>
              <a:t>Верхній</a:t>
            </a:r>
            <a:r>
              <a:rPr lang="ru-RU" sz="2000" dirty="0"/>
              <a:t> ряд, </a:t>
            </a:r>
            <a:r>
              <a:rPr lang="ru-RU" sz="2000" dirty="0" err="1"/>
              <a:t>зліва</a:t>
            </a:r>
            <a:r>
              <a:rPr lang="ru-RU" sz="2000" dirty="0"/>
              <a:t> направо: </a:t>
            </a:r>
            <a:r>
              <a:rPr lang="ru-RU" sz="2000" dirty="0" err="1"/>
              <a:t>звичайна</a:t>
            </a:r>
            <a:r>
              <a:rPr lang="ru-RU" sz="2000" dirty="0"/>
              <a:t> </a:t>
            </a:r>
            <a:r>
              <a:rPr lang="ru-RU" sz="2000" dirty="0" err="1"/>
              <a:t>стонога</a:t>
            </a:r>
            <a:r>
              <a:rPr lang="ru-RU" sz="2000" dirty="0"/>
              <a:t> (</a:t>
            </a:r>
            <a:r>
              <a:rPr lang="ru-RU" sz="2000" dirty="0" err="1" smtClean="0"/>
              <a:t>рівноногі</a:t>
            </a:r>
            <a:r>
              <a:rPr lang="ru-RU" sz="2000" dirty="0" smtClean="0"/>
              <a:t>), </a:t>
            </a:r>
            <a:r>
              <a:rPr lang="ru-RU" sz="2000" dirty="0" err="1"/>
              <a:t>норвезький</a:t>
            </a:r>
            <a:r>
              <a:rPr lang="ru-RU" sz="2000" dirty="0"/>
              <a:t> криль (</a:t>
            </a:r>
            <a:r>
              <a:rPr lang="ru-RU" sz="2000" dirty="0" err="1" smtClean="0"/>
              <a:t>эуфазиеві</a:t>
            </a:r>
            <a:r>
              <a:rPr lang="ru-RU" sz="2000" dirty="0" smtClean="0"/>
              <a:t>), </a:t>
            </a:r>
            <a:r>
              <a:rPr lang="ru-RU" sz="2000" dirty="0" err="1"/>
              <a:t>морська</a:t>
            </a:r>
            <a:r>
              <a:rPr lang="ru-RU" sz="2000" dirty="0"/>
              <a:t> козочка (</a:t>
            </a:r>
            <a:r>
              <a:rPr lang="ru-RU" sz="2000" dirty="0" err="1" smtClean="0"/>
              <a:t>різноногі</a:t>
            </a:r>
            <a:r>
              <a:rPr lang="ru-RU" sz="2000" dirty="0" smtClean="0"/>
              <a:t>), </a:t>
            </a:r>
            <a:r>
              <a:rPr lang="ru-RU" sz="2000" dirty="0" err="1"/>
              <a:t>льохова</a:t>
            </a:r>
            <a:r>
              <a:rPr lang="ru-RU" sz="2000" dirty="0"/>
              <a:t> </a:t>
            </a:r>
            <a:r>
              <a:rPr lang="ru-RU" sz="2000" dirty="0" err="1"/>
              <a:t>стонога</a:t>
            </a:r>
            <a:r>
              <a:rPr lang="ru-RU" sz="2000" dirty="0"/>
              <a:t> (</a:t>
            </a:r>
            <a:r>
              <a:rPr lang="ru-RU" sz="2000" dirty="0" err="1" smtClean="0"/>
              <a:t>рівноногі</a:t>
            </a:r>
            <a:r>
              <a:rPr lang="ru-RU" sz="2000" dirty="0" smtClean="0"/>
              <a:t>). </a:t>
            </a:r>
            <a:r>
              <a:rPr lang="ru-RU" sz="2000" dirty="0" err="1"/>
              <a:t>Нижній</a:t>
            </a:r>
            <a:r>
              <a:rPr lang="ru-RU" sz="2000" dirty="0"/>
              <a:t> ряд – </a:t>
            </a:r>
            <a:r>
              <a:rPr lang="ru-RU" sz="2000" dirty="0" err="1"/>
              <a:t>десятиногі</a:t>
            </a:r>
            <a:r>
              <a:rPr lang="ru-RU" sz="2000" dirty="0"/>
              <a:t> </a:t>
            </a:r>
            <a:r>
              <a:rPr lang="ru-RU" sz="2000" dirty="0" err="1"/>
              <a:t>вищі</a:t>
            </a:r>
            <a:r>
              <a:rPr lang="ru-RU" sz="2000" dirty="0"/>
              <a:t> раки, </a:t>
            </a:r>
            <a:r>
              <a:rPr lang="ru-RU" sz="2000" dirty="0" err="1"/>
              <a:t>зліва</a:t>
            </a:r>
            <a:r>
              <a:rPr lang="ru-RU" sz="2000" dirty="0"/>
              <a:t> направо: </a:t>
            </a:r>
            <a:r>
              <a:rPr lang="ru-RU" sz="2000" dirty="0" err="1"/>
              <a:t>широкопалый</a:t>
            </a:r>
            <a:r>
              <a:rPr lang="ru-RU" sz="2000" dirty="0"/>
              <a:t> </a:t>
            </a:r>
            <a:r>
              <a:rPr lang="ru-RU" sz="2000" dirty="0" err="1"/>
              <a:t>річковий</a:t>
            </a:r>
            <a:r>
              <a:rPr lang="ru-RU" sz="2000" dirty="0"/>
              <a:t> рак, </a:t>
            </a:r>
            <a:r>
              <a:rPr lang="ru-RU" sz="2000" dirty="0" err="1"/>
              <a:t>пальмовий</a:t>
            </a:r>
            <a:r>
              <a:rPr lang="ru-RU" sz="2000" dirty="0"/>
              <a:t> </a:t>
            </a:r>
            <a:r>
              <a:rPr lang="ru-RU" sz="2000" dirty="0" err="1"/>
              <a:t>злодій</a:t>
            </a:r>
            <a:r>
              <a:rPr lang="ru-RU" sz="2000" dirty="0"/>
              <a:t>, </a:t>
            </a:r>
            <a:r>
              <a:rPr lang="ru-RU" sz="2000" dirty="0" err="1"/>
              <a:t>блакитний</a:t>
            </a:r>
            <a:r>
              <a:rPr lang="ru-RU" sz="2000" dirty="0"/>
              <a:t> краб-плавунец, </a:t>
            </a:r>
            <a:r>
              <a:rPr lang="ru-RU" sz="2000" dirty="0" err="1"/>
              <a:t>тропічний</a:t>
            </a:r>
            <a:r>
              <a:rPr lang="ru-RU" sz="2000" dirty="0"/>
              <a:t> </a:t>
            </a:r>
            <a:r>
              <a:rPr lang="ru-RU" sz="2000" dirty="0" err="1"/>
              <a:t>наземний</a:t>
            </a:r>
            <a:r>
              <a:rPr lang="ru-RU" sz="2000" dirty="0"/>
              <a:t> рак-отшельник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05060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001056" cy="4364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strac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28604"/>
            <a:ext cx="5078760" cy="4643438"/>
          </a:xfrm>
          <a:prstGeom prst="rect">
            <a:avLst/>
          </a:prstGeom>
        </p:spPr>
      </p:pic>
      <p:pic>
        <p:nvPicPr>
          <p:cNvPr id="7" name="Рисунок 6" descr="350px-Ostracoda_transpa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643314"/>
            <a:ext cx="4445000" cy="2882900"/>
          </a:xfrm>
          <a:prstGeom prst="rect">
            <a:avLst/>
          </a:prstGeom>
        </p:spPr>
      </p:pic>
      <p:pic>
        <p:nvPicPr>
          <p:cNvPr id="8" name="Рисунок 7" descr="DSCF005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357298"/>
            <a:ext cx="4647545" cy="33210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6286520"/>
            <a:ext cx="3108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Ланка в </a:t>
            </a:r>
            <a:r>
              <a:rPr lang="ru-RU" b="1" dirty="0" err="1" smtClean="0">
                <a:solidFill>
                  <a:srgbClr val="FFFF00"/>
                </a:solidFill>
              </a:rPr>
              <a:t>ланцюзі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харчування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285860"/>
            <a:ext cx="31432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Черепашкові</a:t>
            </a:r>
            <a:r>
              <a:rPr lang="ru-RU" b="1" dirty="0" smtClean="0"/>
              <a:t> раки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невеликі</a:t>
            </a:r>
            <a:r>
              <a:rPr lang="ru-RU" b="1" dirty="0" smtClean="0"/>
              <a:t> </a:t>
            </a:r>
            <a:r>
              <a:rPr lang="ru-RU" b="1" dirty="0" err="1" smtClean="0"/>
              <a:t>розміри</a:t>
            </a:r>
            <a:r>
              <a:rPr lang="ru-RU" b="1" dirty="0" smtClean="0"/>
              <a:t> (</a:t>
            </a:r>
            <a:r>
              <a:rPr lang="ru-RU" b="1" dirty="0" err="1" smtClean="0"/>
              <a:t>від</a:t>
            </a:r>
            <a:r>
              <a:rPr lang="ru-RU" b="1" dirty="0" smtClean="0"/>
              <a:t> 0,3 до 0,5 см). </a:t>
            </a:r>
            <a:r>
              <a:rPr lang="ru-RU" b="1" dirty="0" err="1" smtClean="0"/>
              <a:t>Тіло</a:t>
            </a:r>
            <a:r>
              <a:rPr lang="ru-RU" b="1" dirty="0" smtClean="0"/>
              <a:t> </a:t>
            </a:r>
            <a:r>
              <a:rPr lang="ru-RU" b="1" dirty="0" err="1" smtClean="0"/>
              <a:t>вкрите</a:t>
            </a:r>
            <a:r>
              <a:rPr lang="ru-RU" b="1" dirty="0" smtClean="0"/>
              <a:t> </a:t>
            </a:r>
            <a:r>
              <a:rPr lang="ru-RU" b="1" dirty="0" err="1" smtClean="0"/>
              <a:t>щільною</a:t>
            </a:r>
            <a:r>
              <a:rPr lang="ru-RU" b="1" dirty="0" smtClean="0"/>
              <a:t> </a:t>
            </a:r>
            <a:r>
              <a:rPr lang="ru-RU" b="1" dirty="0" err="1" smtClean="0"/>
              <a:t>двостулковою</a:t>
            </a:r>
            <a:r>
              <a:rPr lang="ru-RU" b="1" dirty="0" smtClean="0"/>
              <a:t> черепашкою. </a:t>
            </a:r>
            <a:r>
              <a:rPr lang="ru-RU" b="1" dirty="0" err="1" smtClean="0"/>
              <a:t>Живуть</a:t>
            </a:r>
            <a:r>
              <a:rPr lang="ru-RU" b="1" dirty="0" smtClean="0"/>
              <a:t> у </a:t>
            </a:r>
            <a:r>
              <a:rPr lang="ru-RU" b="1" dirty="0" err="1" smtClean="0"/>
              <a:t>неглибоких</a:t>
            </a:r>
            <a:r>
              <a:rPr lang="ru-RU" b="1" dirty="0" smtClean="0"/>
              <a:t> </a:t>
            </a:r>
            <a:r>
              <a:rPr lang="ru-RU" b="1" dirty="0" err="1" smtClean="0"/>
              <a:t>спокійних</a:t>
            </a:r>
            <a:r>
              <a:rPr lang="ru-RU" b="1" dirty="0" smtClean="0"/>
              <a:t> </a:t>
            </a:r>
            <a:r>
              <a:rPr lang="ru-RU" b="1" dirty="0" err="1" smtClean="0"/>
              <a:t>водоймах</a:t>
            </a:r>
            <a:r>
              <a:rPr lang="ru-RU" b="1" dirty="0" smtClean="0"/>
              <a:t>, в озерах </a:t>
            </a:r>
            <a:r>
              <a:rPr lang="ru-RU" b="1" dirty="0" err="1" smtClean="0"/>
              <a:t>і</a:t>
            </a:r>
            <a:r>
              <a:rPr lang="ru-RU" b="1" dirty="0" smtClean="0"/>
              <a:t> великих ставках. </a:t>
            </a:r>
            <a:r>
              <a:rPr lang="ru-RU" b="1" dirty="0" err="1" smtClean="0"/>
              <a:t>Численні</a:t>
            </a:r>
            <a:r>
              <a:rPr lang="ru-RU" b="1" dirty="0" smtClean="0"/>
              <a:t> в </a:t>
            </a:r>
            <a:r>
              <a:rPr lang="ru-RU" b="1" dirty="0" err="1" smtClean="0"/>
              <a:t>заростях</a:t>
            </a:r>
            <a:r>
              <a:rPr lang="ru-RU" b="1" dirty="0" smtClean="0"/>
              <a:t> </a:t>
            </a:r>
            <a:r>
              <a:rPr lang="ru-RU" b="1" dirty="0" err="1" smtClean="0"/>
              <a:t>прибережних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.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масово</a:t>
            </a:r>
            <a:r>
              <a:rPr lang="ru-RU" b="1" dirty="0" smtClean="0"/>
              <a:t> </a:t>
            </a:r>
            <a:r>
              <a:rPr lang="ru-RU" b="1" dirty="0" err="1" smtClean="0"/>
              <a:t>розмножуються</a:t>
            </a:r>
            <a:r>
              <a:rPr lang="ru-RU" b="1" dirty="0" smtClean="0"/>
              <a:t> в </a:t>
            </a:r>
            <a:r>
              <a:rPr lang="ru-RU" b="1" dirty="0" err="1" smtClean="0"/>
              <a:t>дрібних</a:t>
            </a:r>
            <a:r>
              <a:rPr lang="ru-RU" b="1" dirty="0" smtClean="0"/>
              <a:t> </a:t>
            </a:r>
            <a:r>
              <a:rPr lang="ru-RU" b="1" dirty="0" err="1" smtClean="0"/>
              <a:t>водоймищах</a:t>
            </a:r>
            <a:r>
              <a:rPr lang="ru-RU" b="1" dirty="0" smtClean="0"/>
              <a:t>, </a:t>
            </a:r>
            <a:r>
              <a:rPr lang="ru-RU" b="1" dirty="0" err="1" smtClean="0"/>
              <a:t>калюжах</a:t>
            </a:r>
            <a:r>
              <a:rPr lang="ru-RU" b="1" dirty="0" smtClean="0"/>
              <a:t>,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садових</a:t>
            </a:r>
            <a:r>
              <a:rPr lang="ru-RU" b="1" dirty="0" smtClean="0"/>
              <a:t> бочках. </a:t>
            </a:r>
            <a:r>
              <a:rPr lang="ru-RU" b="1" dirty="0" err="1" smtClean="0"/>
              <a:t>Ведуть</a:t>
            </a:r>
            <a:r>
              <a:rPr lang="ru-RU" b="1" dirty="0" smtClean="0"/>
              <a:t> </a:t>
            </a:r>
            <a:r>
              <a:rPr lang="ru-RU" b="1" dirty="0" err="1" smtClean="0"/>
              <a:t>планктонний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повзають</a:t>
            </a:r>
            <a:r>
              <a:rPr lang="ru-RU" b="1" dirty="0" smtClean="0"/>
              <a:t> по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водних</a:t>
            </a:r>
            <a:r>
              <a:rPr lang="ru-RU" b="1" dirty="0" smtClean="0"/>
              <a:t> </a:t>
            </a:r>
            <a:r>
              <a:rPr lang="ru-RU" b="1" dirty="0" err="1" smtClean="0"/>
              <a:t>рослин</a:t>
            </a:r>
            <a:r>
              <a:rPr lang="ru-RU" b="1" dirty="0" smtClean="0"/>
              <a:t>, </a:t>
            </a:r>
            <a:r>
              <a:rPr lang="ru-RU" b="1" dirty="0" err="1" smtClean="0"/>
              <a:t>харчуючись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різноманітною</a:t>
            </a:r>
            <a:r>
              <a:rPr lang="ru-RU" b="1" dirty="0" smtClean="0"/>
              <a:t> </a:t>
            </a:r>
            <a:r>
              <a:rPr lang="ru-RU" b="1" dirty="0" err="1" smtClean="0"/>
              <a:t>рослинною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тваринною</a:t>
            </a:r>
            <a:r>
              <a:rPr lang="ru-RU" b="1" dirty="0" smtClean="0"/>
              <a:t> </a:t>
            </a:r>
            <a:r>
              <a:rPr lang="ru-RU" b="1" dirty="0" err="1" smtClean="0"/>
              <a:t>їжею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57166"/>
            <a:ext cx="3193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/>
              <a:t>Надклас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Черепашкові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miped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00042"/>
            <a:ext cx="2392680" cy="5401056"/>
          </a:xfrm>
          <a:prstGeom prst="rect">
            <a:avLst/>
          </a:prstGeom>
        </p:spPr>
      </p:pic>
      <p:pic>
        <p:nvPicPr>
          <p:cNvPr id="6" name="Рисунок 5" descr="remipedia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00501" y="2643177"/>
            <a:ext cx="3314700" cy="1885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857232"/>
            <a:ext cx="39290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Виділені</a:t>
            </a:r>
            <a:r>
              <a:rPr lang="ru-RU" b="1" dirty="0" smtClean="0"/>
              <a:t> в </a:t>
            </a:r>
            <a:r>
              <a:rPr lang="ru-RU" b="1" dirty="0" err="1" smtClean="0"/>
              <a:t>окремий</a:t>
            </a:r>
            <a:r>
              <a:rPr lang="ru-RU" b="1" dirty="0" smtClean="0"/>
              <a:t> </a:t>
            </a:r>
            <a:r>
              <a:rPr lang="ru-RU" b="1" dirty="0" err="1" smtClean="0"/>
              <a:t>підкласс</a:t>
            </a:r>
            <a:r>
              <a:rPr lang="ru-RU" b="1" dirty="0" smtClean="0"/>
              <a:t> </a:t>
            </a:r>
            <a:r>
              <a:rPr lang="ru-RU" b="1" dirty="0" err="1" smtClean="0"/>
              <a:t>мешканці</a:t>
            </a:r>
            <a:r>
              <a:rPr lang="ru-RU" b="1" dirty="0" smtClean="0"/>
              <a:t> </a:t>
            </a:r>
            <a:r>
              <a:rPr lang="ru-RU" b="1" dirty="0" err="1" smtClean="0"/>
              <a:t>морських</a:t>
            </a:r>
            <a:r>
              <a:rPr lang="ru-RU" b="1" dirty="0" smtClean="0"/>
              <a:t> </a:t>
            </a:r>
            <a:r>
              <a:rPr lang="ru-RU" b="1" dirty="0" err="1" smtClean="0"/>
              <a:t>печер</a:t>
            </a:r>
            <a:r>
              <a:rPr lang="ru-RU" b="1" dirty="0" smtClean="0"/>
              <a:t>, рачки, </a:t>
            </a:r>
            <a:r>
              <a:rPr lang="ru-RU" b="1" dirty="0" err="1" smtClean="0"/>
              <a:t>які</a:t>
            </a:r>
            <a:r>
              <a:rPr lang="ru-RU" b="1" dirty="0" smtClean="0"/>
              <a:t> не </a:t>
            </a:r>
            <a:r>
              <a:rPr lang="ru-RU" b="1" dirty="0" err="1" smtClean="0"/>
              <a:t>схожі</a:t>
            </a:r>
            <a:r>
              <a:rPr lang="ru-RU" b="1" dirty="0" smtClean="0"/>
              <a:t> на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ракоподібних</a:t>
            </a:r>
            <a:r>
              <a:rPr lang="ru-RU" b="1" dirty="0" smtClean="0"/>
              <a:t>. </a:t>
            </a:r>
            <a:r>
              <a:rPr lang="ru-RU" b="1" dirty="0" err="1" smtClean="0"/>
              <a:t>Тіло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>, </a:t>
            </a:r>
            <a:r>
              <a:rPr lang="ru-RU" b="1" dirty="0" err="1" smtClean="0"/>
              <a:t>довжиною</a:t>
            </a:r>
            <a:r>
              <a:rPr lang="ru-RU" b="1" dirty="0" smtClean="0"/>
              <a:t> до 43 мм, </a:t>
            </a:r>
            <a:r>
              <a:rPr lang="ru-RU" b="1" dirty="0" err="1" smtClean="0"/>
              <a:t>підрозділі</a:t>
            </a:r>
            <a:r>
              <a:rPr lang="ru-RU" b="1" dirty="0" smtClean="0"/>
              <a:t> на голову, </a:t>
            </a:r>
            <a:r>
              <a:rPr lang="ru-RU" b="1" dirty="0" err="1" smtClean="0"/>
              <a:t>тулуб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не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32 </a:t>
            </a:r>
            <a:r>
              <a:rPr lang="ru-RU" b="1" dirty="0" err="1" smtClean="0"/>
              <a:t>сегментів</a:t>
            </a:r>
            <a:r>
              <a:rPr lang="ru-RU" b="1" dirty="0" smtClean="0"/>
              <a:t>. Голова,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звичайних</a:t>
            </a:r>
            <a:r>
              <a:rPr lang="ru-RU" b="1" dirty="0" smtClean="0"/>
              <a:t> 2 пар </a:t>
            </a:r>
            <a:r>
              <a:rPr lang="ru-RU" b="1" dirty="0" err="1" smtClean="0"/>
              <a:t>антен</a:t>
            </a:r>
            <a:r>
              <a:rPr lang="ru-RU" b="1" dirty="0" smtClean="0"/>
              <a:t>, </a:t>
            </a:r>
            <a:r>
              <a:rPr lang="ru-RU" b="1" dirty="0" err="1" smtClean="0"/>
              <a:t>несе</a:t>
            </a:r>
            <a:r>
              <a:rPr lang="ru-RU" b="1" dirty="0" smtClean="0"/>
              <a:t> </a:t>
            </a:r>
            <a:r>
              <a:rPr lang="ru-RU" b="1" dirty="0" err="1" smtClean="0"/>
              <a:t>парні</a:t>
            </a:r>
            <a:r>
              <a:rPr lang="ru-RU" b="1" dirty="0" smtClean="0"/>
              <a:t> </a:t>
            </a:r>
            <a:r>
              <a:rPr lang="ru-RU" b="1" dirty="0" err="1" smtClean="0"/>
              <a:t>лобові</a:t>
            </a:r>
            <a:r>
              <a:rPr lang="ru-RU" b="1" dirty="0" smtClean="0"/>
              <a:t> </a:t>
            </a:r>
            <a:r>
              <a:rPr lang="ru-RU" b="1" dirty="0" err="1" smtClean="0"/>
              <a:t>вирости</a:t>
            </a:r>
            <a:r>
              <a:rPr lang="ru-RU" b="1" dirty="0" smtClean="0"/>
              <a:t>. </a:t>
            </a:r>
            <a:r>
              <a:rPr lang="ru-RU" b="1" dirty="0" err="1" smtClean="0"/>
              <a:t>Тварини</a:t>
            </a:r>
            <a:r>
              <a:rPr lang="ru-RU" b="1" dirty="0" smtClean="0"/>
              <a:t> </a:t>
            </a:r>
            <a:r>
              <a:rPr lang="ru-RU" b="1" dirty="0" err="1" smtClean="0"/>
              <a:t>плавають</a:t>
            </a:r>
            <a:r>
              <a:rPr lang="ru-RU" b="1" dirty="0" smtClean="0"/>
              <a:t> спиною вниз, </a:t>
            </a:r>
            <a:r>
              <a:rPr lang="ru-RU" b="1" dirty="0" err="1" smtClean="0"/>
              <a:t>загрібаючи</a:t>
            </a:r>
            <a:r>
              <a:rPr lang="ru-RU" b="1" dirty="0" smtClean="0"/>
              <a:t> воду </a:t>
            </a:r>
            <a:r>
              <a:rPr lang="ru-RU" b="1" dirty="0" err="1" smtClean="0"/>
              <a:t>ніжками</a:t>
            </a:r>
            <a:r>
              <a:rPr lang="ru-RU" b="1" dirty="0" smtClean="0"/>
              <a:t>. </a:t>
            </a:r>
          </a:p>
          <a:p>
            <a:endParaRPr lang="ru-RU" b="1" dirty="0" smtClean="0"/>
          </a:p>
          <a:p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сліпі</a:t>
            </a:r>
            <a:r>
              <a:rPr lang="ru-RU" b="1" dirty="0" smtClean="0"/>
              <a:t> </a:t>
            </a:r>
            <a:r>
              <a:rPr lang="ru-RU" b="1" dirty="0" err="1" smtClean="0"/>
              <a:t>депігментовані</a:t>
            </a:r>
            <a:r>
              <a:rPr lang="ru-RU" b="1" dirty="0" smtClean="0"/>
              <a:t> </a:t>
            </a:r>
            <a:r>
              <a:rPr lang="ru-RU" b="1" dirty="0" err="1" smtClean="0"/>
              <a:t>тварини</a:t>
            </a:r>
            <a:r>
              <a:rPr lang="ru-RU" b="1" dirty="0" smtClean="0"/>
              <a:t> </a:t>
            </a:r>
            <a:r>
              <a:rPr lang="ru-RU" b="1" dirty="0" err="1" smtClean="0"/>
              <a:t>спочатку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виявлені</a:t>
            </a:r>
            <a:r>
              <a:rPr lang="ru-RU" b="1" dirty="0" smtClean="0"/>
              <a:t> в </a:t>
            </a:r>
            <a:r>
              <a:rPr lang="ru-RU" b="1" dirty="0" err="1" smtClean="0"/>
              <a:t>затопленої</a:t>
            </a:r>
            <a:r>
              <a:rPr lang="ru-RU" b="1" dirty="0" smtClean="0"/>
              <a:t> морем </a:t>
            </a:r>
            <a:r>
              <a:rPr lang="ru-RU" b="1" dirty="0" err="1" smtClean="0"/>
              <a:t>печері</a:t>
            </a:r>
            <a:r>
              <a:rPr lang="ru-RU" b="1" dirty="0" smtClean="0"/>
              <a:t> на </a:t>
            </a:r>
            <a:r>
              <a:rPr lang="ru-RU" b="1" dirty="0" err="1" smtClean="0"/>
              <a:t>глибині</a:t>
            </a:r>
            <a:r>
              <a:rPr lang="ru-RU" b="1" dirty="0" smtClean="0"/>
              <a:t> 19 м на Великому </a:t>
            </a:r>
            <a:r>
              <a:rPr lang="ru-RU" b="1" dirty="0" err="1" smtClean="0"/>
              <a:t>Багамському</a:t>
            </a:r>
            <a:r>
              <a:rPr lang="ru-RU" b="1" dirty="0" smtClean="0"/>
              <a:t> </a:t>
            </a:r>
            <a:r>
              <a:rPr lang="ru-RU" b="1" dirty="0" err="1" smtClean="0"/>
              <a:t>острові</a:t>
            </a:r>
            <a:r>
              <a:rPr lang="ru-RU" b="1" dirty="0" smtClean="0"/>
              <a:t>. 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виявили</a:t>
            </a:r>
            <a:r>
              <a:rPr lang="ru-RU" b="1" dirty="0" smtClean="0"/>
              <a:t> на </a:t>
            </a:r>
            <a:r>
              <a:rPr lang="ru-RU" b="1" dirty="0" err="1" smtClean="0"/>
              <a:t>інших</a:t>
            </a:r>
            <a:r>
              <a:rPr lang="ru-RU" b="1" dirty="0" smtClean="0"/>
              <a:t> островах </a:t>
            </a:r>
            <a:r>
              <a:rPr lang="ru-RU" b="1" dirty="0" err="1" smtClean="0"/>
              <a:t>Багамського</a:t>
            </a:r>
            <a:r>
              <a:rPr lang="ru-RU" b="1" dirty="0" smtClean="0"/>
              <a:t> </a:t>
            </a:r>
            <a:r>
              <a:rPr lang="ru-RU" b="1" dirty="0" err="1" smtClean="0"/>
              <a:t>архіпелагу</a:t>
            </a:r>
            <a:r>
              <a:rPr lang="ru-RU" b="1" dirty="0" smtClean="0"/>
              <a:t>. Дивно те, </a:t>
            </a:r>
            <a:r>
              <a:rPr lang="ru-RU" b="1" dirty="0" err="1" smtClean="0"/>
              <a:t>що</a:t>
            </a:r>
            <a:r>
              <a:rPr lang="ru-RU" b="1" dirty="0" smtClean="0"/>
              <a:t> вони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знайдені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одній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лавових</a:t>
            </a:r>
            <a:r>
              <a:rPr lang="ru-RU" b="1" dirty="0" smtClean="0"/>
              <a:t> </a:t>
            </a:r>
            <a:r>
              <a:rPr lang="ru-RU" b="1" dirty="0" err="1" smtClean="0"/>
              <a:t>печер</a:t>
            </a:r>
            <a:r>
              <a:rPr lang="ru-RU" b="1" dirty="0" smtClean="0"/>
              <a:t> на </a:t>
            </a:r>
            <a:r>
              <a:rPr lang="ru-RU" b="1" dirty="0" err="1" smtClean="0"/>
              <a:t>Канарських</a:t>
            </a:r>
            <a:r>
              <a:rPr lang="ru-RU" b="1" dirty="0" smtClean="0"/>
              <a:t> островах.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14290"/>
            <a:ext cx="351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/>
              <a:t>Надклас</a:t>
            </a:r>
            <a:r>
              <a:rPr lang="ru-RU" sz="2800" b="1" i="1" dirty="0" smtClean="0"/>
              <a:t>  </a:t>
            </a:r>
            <a:r>
              <a:rPr lang="ru-RU" sz="2800" b="1" i="1" dirty="0" err="1" smtClean="0"/>
              <a:t>Гребненогі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Отже: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242889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 smtClean="0"/>
              <a:t>Існування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майже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риб</a:t>
            </a:r>
            <a:r>
              <a:rPr lang="ru-RU" sz="2400" b="1" dirty="0" smtClean="0"/>
              <a:t>, як </a:t>
            </a:r>
            <a:r>
              <a:rPr lang="ru-RU" sz="2400" b="1" dirty="0" err="1" smtClean="0"/>
              <a:t>морських</a:t>
            </a:r>
            <a:r>
              <a:rPr lang="ru-RU" sz="2400" b="1" dirty="0" smtClean="0"/>
              <a:t>, так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прісноводних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значній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ракоподібних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риби</a:t>
            </a:r>
            <a:r>
              <a:rPr lang="ru-RU" sz="2400" b="1" dirty="0" smtClean="0"/>
              <a:t>, як 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оселедець</a:t>
            </a:r>
            <a:r>
              <a:rPr lang="ru-RU" sz="2400" b="1" dirty="0" smtClean="0"/>
              <a:t>, все </a:t>
            </a:r>
            <a:r>
              <a:rPr lang="ru-RU" sz="2400" b="1" dirty="0" err="1" smtClean="0"/>
              <a:t>своє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харчуються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планктонними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ракоподібними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незабаром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виходу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ікринки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потім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переходять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яку-небудь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їжу</a:t>
            </a:r>
            <a:r>
              <a:rPr lang="ru-RU" sz="2400" b="1" dirty="0" smtClean="0"/>
              <a:t>. Для </a:t>
            </a:r>
            <a:r>
              <a:rPr lang="ru-RU" sz="2400" b="1" dirty="0" err="1" smtClean="0"/>
              <a:t>гігантів</a:t>
            </a:r>
            <a:r>
              <a:rPr lang="ru-RU" sz="2400" b="1" dirty="0" smtClean="0"/>
              <a:t> моря - </a:t>
            </a:r>
            <a:r>
              <a:rPr lang="ru-RU" sz="2400" b="1" dirty="0" err="1" smtClean="0"/>
              <a:t>беззубих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китів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ракоподібні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служать</a:t>
            </a:r>
            <a:r>
              <a:rPr lang="ru-RU" sz="2400" b="1" dirty="0" smtClean="0"/>
              <a:t> основною  </a:t>
            </a:r>
            <a:r>
              <a:rPr lang="ru-RU" sz="2400" b="1" dirty="0" err="1" smtClean="0"/>
              <a:t>іжею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graywh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857628"/>
            <a:ext cx="4000528" cy="2660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500066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 smtClean="0"/>
              <a:t>Ракоподібні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відіграють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дуже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важливу</a:t>
            </a:r>
            <a:r>
              <a:rPr lang="ru-RU" sz="2400" b="1" dirty="0" smtClean="0"/>
              <a:t> роль в </a:t>
            </a:r>
            <a:r>
              <a:rPr lang="ru-RU" sz="2400" b="1" dirty="0" err="1" smtClean="0"/>
              <a:t>економіці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Органічна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речовина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водоймах</a:t>
            </a:r>
            <a:r>
              <a:rPr lang="ru-RU" sz="2400" b="1" dirty="0" smtClean="0"/>
              <a:t> створиться </a:t>
            </a:r>
            <a:r>
              <a:rPr lang="ru-RU" sz="2400" b="1" dirty="0" err="1" smtClean="0"/>
              <a:t>головним</a:t>
            </a:r>
            <a:r>
              <a:rPr lang="ru-RU" sz="2400" b="1" dirty="0" smtClean="0"/>
              <a:t> чином за </a:t>
            </a:r>
            <a:r>
              <a:rPr lang="ru-RU" sz="2400" b="1" dirty="0" err="1" smtClean="0"/>
              <a:t>рахунок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життєдіяльності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мікроскопічних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водоростей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Ракоподібні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поїдають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водорості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самі</a:t>
            </a:r>
            <a:r>
              <a:rPr lang="ru-RU" sz="2400" b="1" dirty="0" smtClean="0"/>
              <a:t>, у свою </a:t>
            </a:r>
            <a:r>
              <a:rPr lang="ru-RU" sz="2400" b="1" dirty="0" err="1" smtClean="0"/>
              <a:t>чергу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поїдаються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рибами</a:t>
            </a:r>
            <a:r>
              <a:rPr lang="ru-RU" sz="2400" b="1" dirty="0" smtClean="0"/>
              <a:t>. Вони </a:t>
            </a:r>
            <a:r>
              <a:rPr lang="ru-RU" sz="2400" b="1" dirty="0" err="1" smtClean="0"/>
              <a:t>виступають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якості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посередників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роблять</a:t>
            </a:r>
            <a:r>
              <a:rPr lang="ru-RU" sz="2400" b="1" dirty="0" smtClean="0"/>
              <a:t> так 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створюється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водоймах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доступним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риб</a:t>
            </a:r>
            <a:r>
              <a:rPr lang="ru-RU" sz="2400" b="1" dirty="0" smtClean="0"/>
              <a:t>. З </a:t>
            </a:r>
            <a:r>
              <a:rPr lang="ru-RU" sz="2400" b="1" dirty="0" err="1" smtClean="0"/>
              <a:t>іншого</a:t>
            </a:r>
            <a:r>
              <a:rPr lang="ru-RU" sz="2400" b="1" dirty="0" smtClean="0"/>
              <a:t> боку, вони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їжу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величезні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загиблих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забезпечуючи</a:t>
            </a:r>
            <a:r>
              <a:rPr lang="ru-RU" sz="2400" b="1" dirty="0" smtClean="0"/>
              <a:t> таким чином </a:t>
            </a:r>
            <a:r>
              <a:rPr lang="ru-RU" sz="2400" b="1" dirty="0" err="1" smtClean="0"/>
              <a:t>очищення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водойм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artemia.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3970" y="1285860"/>
            <a:ext cx="35004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7901014" cy="4768865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Ракоподібні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населяють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будь-які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існуючі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Землі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водойми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прісноводні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морські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маленькі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великі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живуть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товщі</a:t>
            </a:r>
            <a:r>
              <a:rPr lang="ru-RU" sz="2400" b="1" dirty="0" smtClean="0"/>
              <a:t> води, </a:t>
            </a:r>
            <a:r>
              <a:rPr lang="ru-RU" sz="2400" b="1" dirty="0" err="1" smtClean="0"/>
              <a:t>проникають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підземні</a:t>
            </a:r>
            <a:r>
              <a:rPr lang="ru-RU" sz="2400" b="1" dirty="0" smtClean="0"/>
              <a:t> води, </a:t>
            </a:r>
            <a:r>
              <a:rPr lang="ru-RU" sz="2400" b="1" dirty="0" err="1" smtClean="0"/>
              <a:t>опускаються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граничні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глибини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Світового</a:t>
            </a:r>
            <a:r>
              <a:rPr lang="ru-RU" sz="2400" b="1" dirty="0" smtClean="0"/>
              <a:t> океану. </a:t>
            </a:r>
            <a:r>
              <a:rPr lang="ru-RU" sz="2400" b="1" dirty="0" err="1" smtClean="0"/>
              <a:t>Більшість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ракоподібних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вільно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пересувається</a:t>
            </a:r>
            <a:r>
              <a:rPr lang="ru-RU" sz="2400" b="1" dirty="0" smtClean="0"/>
              <a:t> по дну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товщі</a:t>
            </a:r>
            <a:r>
              <a:rPr lang="ru-RU" sz="2400" b="1" dirty="0" smtClean="0"/>
              <a:t> води,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них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сидячі-прикріплені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жолуді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качечки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паразити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прикріплюються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риб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Водне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середовище</a:t>
            </a:r>
            <a:r>
              <a:rPr lang="ru-RU" sz="2400" b="1" dirty="0" smtClean="0"/>
              <a:t> - царство </a:t>
            </a:r>
            <a:r>
              <a:rPr lang="ru-RU" sz="2400" b="1" dirty="0" err="1" smtClean="0"/>
              <a:t>ракоподібних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однак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них </a:t>
            </a:r>
            <a:r>
              <a:rPr lang="ru-RU" sz="2400" b="1" dirty="0" err="1" smtClean="0"/>
              <a:t>пристосувалися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суші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Такі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загальновідомі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мокриці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тропічні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раки-відлюдники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ракоподібні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безпосередньо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людиною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високоцінних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харчового</a:t>
            </a:r>
            <a:r>
              <a:rPr lang="ru-RU" sz="2000" b="1" dirty="0" smtClean="0"/>
              <a:t> продукту. У </a:t>
            </a:r>
            <a:r>
              <a:rPr lang="ru-RU" sz="2000" b="1" dirty="0" err="1" smtClean="0"/>
              <a:t>багатьох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розвинений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промисел</a:t>
            </a:r>
            <a:r>
              <a:rPr lang="ru-RU" sz="2000" b="1" dirty="0" smtClean="0"/>
              <a:t> креветок, </a:t>
            </a:r>
            <a:r>
              <a:rPr lang="ru-RU" sz="2000" b="1" dirty="0" err="1" smtClean="0"/>
              <a:t>крабів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омарів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лангустів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їстівних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Останнім</a:t>
            </a:r>
            <a:r>
              <a:rPr lang="ru-RU" sz="2000" b="1" dirty="0" smtClean="0"/>
              <a:t> часом </a:t>
            </a:r>
            <a:r>
              <a:rPr lang="ru-RU" sz="2000" b="1" dirty="0" err="1" smtClean="0"/>
              <a:t>проводяться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успішні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планктонних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ракоподібних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добування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вітамінів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жирів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. На </a:t>
            </a:r>
            <a:r>
              <a:rPr lang="ru-RU" sz="2000" b="1" dirty="0" err="1" smtClean="0"/>
              <a:t>рибоводних</a:t>
            </a:r>
            <a:r>
              <a:rPr lang="ru-RU" sz="2000" b="1" dirty="0" smtClean="0"/>
              <a:t> заводах </a:t>
            </a:r>
            <a:r>
              <a:rPr lang="ru-RU" sz="2000" b="1" dirty="0" err="1" smtClean="0"/>
              <a:t>розводяться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ракоподібних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необхідні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годування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4" name="Рисунок 3" descr="b6cd83a867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857628"/>
            <a:ext cx="3857632" cy="2571755"/>
          </a:xfrm>
          <a:prstGeom prst="rect">
            <a:avLst/>
          </a:prstGeom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429000"/>
            <a:ext cx="3976698" cy="3058998"/>
          </a:xfrm>
          <a:prstGeom prst="rect">
            <a:avLst/>
          </a:prstGeom>
        </p:spPr>
      </p:pic>
      <p:pic>
        <p:nvPicPr>
          <p:cNvPr id="7" name="Рисунок 6" descr="Proivodstvo_v_Ameri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143248"/>
            <a:ext cx="5095868" cy="342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Це цікаво!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572164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Найбільшим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ракоподібних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найважчим</a:t>
            </a:r>
            <a:r>
              <a:rPr lang="ru-RU" sz="2000" b="1" dirty="0" smtClean="0"/>
              <a:t> за вагою) </a:t>
            </a:r>
            <a:r>
              <a:rPr lang="ru-RU" sz="2000" b="1" dirty="0" err="1" smtClean="0"/>
              <a:t>вважається</a:t>
            </a:r>
            <a:r>
              <a:rPr lang="ru-RU" sz="2000" b="1" dirty="0" smtClean="0"/>
              <a:t> "</a:t>
            </a:r>
            <a:r>
              <a:rPr lang="ru-RU" sz="2000" b="1" dirty="0" err="1" smtClean="0"/>
              <a:t>гігантський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павук</a:t>
            </a:r>
            <a:r>
              <a:rPr lang="ru-RU" sz="2000" b="1" dirty="0" smtClean="0"/>
              <a:t>" (</a:t>
            </a:r>
            <a:r>
              <a:rPr lang="en-US" sz="2000" b="1" dirty="0" err="1" smtClean="0"/>
              <a:t>Macrocheira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kaempfen</a:t>
            </a:r>
            <a:r>
              <a:rPr lang="en-US" sz="2000" b="1" dirty="0" smtClean="0"/>
              <a:t>), </a:t>
            </a:r>
            <a:r>
              <a:rPr lang="ru-RU" sz="2000" b="1" dirty="0" err="1" smtClean="0"/>
              <a:t>якого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називають</a:t>
            </a:r>
            <a:r>
              <a:rPr lang="ru-RU" sz="2000" b="1" dirty="0" smtClean="0"/>
              <a:t> "крабом на ходулях".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зустрічається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глибоководних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місцях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південно-східному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узбережжі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Японії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Дорослі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представники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виду </a:t>
            </a:r>
            <a:r>
              <a:rPr lang="ru-RU" sz="2000" b="1" dirty="0" err="1" smtClean="0"/>
              <a:t>звичайно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розміри</a:t>
            </a:r>
            <a:r>
              <a:rPr lang="ru-RU" sz="2000" b="1" dirty="0" smtClean="0"/>
              <a:t> 254 на 305 мм, а </a:t>
            </a:r>
            <a:r>
              <a:rPr lang="ru-RU" sz="2000" b="1" dirty="0" err="1" smtClean="0"/>
              <a:t>розмах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клешнів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коливається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2,43 до 2,74 м. </a:t>
            </a:r>
            <a:r>
              <a:rPr lang="ru-RU" sz="2000" b="1" dirty="0" err="1" smtClean="0"/>
              <a:t>Однак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дані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розмах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клешнів</a:t>
            </a:r>
            <a:r>
              <a:rPr lang="ru-RU" sz="2000" b="1" dirty="0" smtClean="0"/>
              <a:t> до 5,79 м ( </a:t>
            </a:r>
            <a:r>
              <a:rPr lang="ru-RU" sz="2000" b="1" dirty="0" err="1" smtClean="0"/>
              <a:t>хоча</a:t>
            </a:r>
            <a:r>
              <a:rPr lang="ru-RU" sz="2000" b="1" dirty="0" smtClean="0"/>
              <a:t> вони не </a:t>
            </a:r>
            <a:r>
              <a:rPr lang="ru-RU" sz="2000" b="1" dirty="0" err="1" smtClean="0"/>
              <a:t>підтверджені</a:t>
            </a:r>
            <a:r>
              <a:rPr lang="ru-RU" sz="2000" b="1" dirty="0" smtClean="0"/>
              <a:t>). Один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представників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важив</a:t>
            </a:r>
            <a:r>
              <a:rPr lang="ru-RU" sz="2000" b="1" dirty="0" smtClean="0"/>
              <a:t> 18,6 кг, а </a:t>
            </a:r>
            <a:r>
              <a:rPr lang="ru-RU" sz="2000" b="1" dirty="0" err="1" smtClean="0"/>
              <a:t>розмах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клешнів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дорівнював</a:t>
            </a:r>
            <a:r>
              <a:rPr lang="ru-RU" sz="2000" b="1" dirty="0" smtClean="0"/>
              <a:t> 3,69 м.</a:t>
            </a:r>
          </a:p>
          <a:p>
            <a:endParaRPr lang="uk-UA" sz="2000" b="1" dirty="0" smtClean="0"/>
          </a:p>
          <a:p>
            <a:endParaRPr lang="ru-RU" sz="2000" b="1" dirty="0" smtClean="0"/>
          </a:p>
          <a:p>
            <a:endParaRPr lang="uk-UA" sz="2000" b="1" dirty="0" smtClean="0"/>
          </a:p>
          <a:p>
            <a:r>
              <a:rPr lang="ru-RU" sz="2000" b="1" dirty="0" smtClean="0"/>
              <a:t>Максимальна </a:t>
            </a:r>
            <a:r>
              <a:rPr lang="ru-RU" sz="2000" b="1" dirty="0" err="1" smtClean="0"/>
              <a:t>глибина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якій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коли-небудь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ракоподібні</a:t>
            </a:r>
            <a:r>
              <a:rPr lang="ru-RU" sz="2000" b="1" dirty="0" smtClean="0"/>
              <a:t>, - 10500 м. Так, в </a:t>
            </a:r>
            <a:r>
              <a:rPr lang="ru-RU" sz="2000" b="1" dirty="0" err="1" smtClean="0"/>
              <a:t>листопаді</a:t>
            </a:r>
            <a:r>
              <a:rPr lang="ru-RU" sz="2000" b="1" dirty="0" smtClean="0"/>
              <a:t> 1980 </a:t>
            </a:r>
            <a:r>
              <a:rPr lang="ru-RU" sz="2000" b="1" dirty="0" err="1" smtClean="0"/>
              <a:t>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американське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науково-дослідне</a:t>
            </a:r>
            <a:r>
              <a:rPr lang="ru-RU" sz="2000" b="1" dirty="0" smtClean="0"/>
              <a:t> судно "Томас Вашингтон" </a:t>
            </a:r>
            <a:r>
              <a:rPr lang="ru-RU" sz="2000" b="1" dirty="0" err="1" smtClean="0"/>
              <a:t>виявило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глибині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Маріанській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западині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західна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r>
              <a:rPr lang="ru-RU" sz="2000" b="1" dirty="0" smtClean="0"/>
              <a:t> Тихого океану, </a:t>
            </a:r>
            <a:r>
              <a:rPr lang="ru-RU" sz="2000" b="1" dirty="0" err="1" smtClean="0"/>
              <a:t>живих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представників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. Вони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зустрічалися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висоті</a:t>
            </a:r>
            <a:r>
              <a:rPr lang="ru-RU" sz="2000" b="1" dirty="0" smtClean="0"/>
              <a:t> 4053 м в </a:t>
            </a:r>
            <a:r>
              <a:rPr lang="ru-RU" sz="2000" b="1" dirty="0" err="1" smtClean="0"/>
              <a:t>Еквадорських</a:t>
            </a:r>
            <a:r>
              <a:rPr lang="ru-RU" sz="2000" b="1" dirty="0" smtClean="0"/>
              <a:t> Андах.</a:t>
            </a:r>
            <a:endParaRPr lang="ru-RU" sz="2000" b="1" dirty="0"/>
          </a:p>
        </p:txBody>
      </p:sp>
      <p:pic>
        <p:nvPicPr>
          <p:cNvPr id="4" name="Рисунок 3" descr="caqo4otjcalbxlf9ca0bk4mlcab4wqksc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286124"/>
            <a:ext cx="1785950" cy="133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Найбільшим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омарів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найважчим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ракоподібних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вважається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американський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північноатлантичний</a:t>
            </a:r>
            <a:r>
              <a:rPr lang="ru-RU" sz="2000" b="1" dirty="0" smtClean="0"/>
              <a:t>, омар (</a:t>
            </a:r>
            <a:r>
              <a:rPr lang="en-US" sz="2000" b="1" dirty="0" err="1" smtClean="0"/>
              <a:t>Homarus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americanus</a:t>
            </a:r>
            <a:r>
              <a:rPr lang="en-US" sz="2000" b="1" dirty="0" smtClean="0"/>
              <a:t>). 11 </a:t>
            </a:r>
            <a:r>
              <a:rPr lang="ru-RU" sz="2000" b="1" dirty="0" smtClean="0"/>
              <a:t>лютого 1977 в </a:t>
            </a:r>
            <a:r>
              <a:rPr lang="ru-RU" sz="2000" b="1" dirty="0" err="1" smtClean="0"/>
              <a:t>районі</a:t>
            </a:r>
            <a:r>
              <a:rPr lang="ru-RU" sz="2000" b="1" dirty="0" smtClean="0"/>
              <a:t> Нова </a:t>
            </a:r>
            <a:r>
              <a:rPr lang="ru-RU" sz="2000" b="1" dirty="0" err="1" smtClean="0"/>
              <a:t>Скотня</a:t>
            </a:r>
            <a:r>
              <a:rPr lang="ru-RU" sz="2000" b="1" dirty="0" smtClean="0"/>
              <a:t>, Канада,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спійманий</a:t>
            </a:r>
            <a:r>
              <a:rPr lang="ru-RU" sz="2000" b="1" dirty="0" smtClean="0"/>
              <a:t> омар вагою 20,14 кг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довжиною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кінчика</a:t>
            </a:r>
            <a:r>
              <a:rPr lang="ru-RU" sz="2000" b="1" dirty="0" smtClean="0"/>
              <a:t> хвостового </a:t>
            </a:r>
            <a:r>
              <a:rPr lang="ru-RU" sz="2000" b="1" dirty="0" err="1" smtClean="0"/>
              <a:t>плавця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кінчика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клішні</a:t>
            </a:r>
            <a:r>
              <a:rPr lang="ru-RU" sz="2000" b="1" dirty="0" smtClean="0"/>
              <a:t> 1,06 м. </a:t>
            </a:r>
            <a:r>
              <a:rPr lang="ru-RU" sz="2000" b="1" dirty="0" err="1" smtClean="0"/>
              <a:t>Пізніше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цей</a:t>
            </a:r>
            <a:r>
              <a:rPr lang="ru-RU" sz="2000" b="1" dirty="0" smtClean="0"/>
              <a:t> омар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проданий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власнику</a:t>
            </a:r>
            <a:r>
              <a:rPr lang="ru-RU" sz="2000" b="1" dirty="0" smtClean="0"/>
              <a:t> ресторану в Нью-Йорку.</a:t>
            </a:r>
            <a:endParaRPr lang="ru-RU" sz="20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Це цікаво!</a:t>
            </a:r>
            <a:endParaRPr lang="ru-RU" dirty="0"/>
          </a:p>
        </p:txBody>
      </p:sp>
      <p:pic>
        <p:nvPicPr>
          <p:cNvPr id="5" name="Рисунок 4" descr="P000581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286124"/>
            <a:ext cx="5572132" cy="3259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uk-UA" dirty="0" smtClean="0"/>
              <a:t>Це цікаво!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6715172" cy="4929222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err="1" smtClean="0"/>
              <a:t>Найдрібнішою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ракоподібних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вважається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водяна</a:t>
            </a:r>
            <a:r>
              <a:rPr lang="ru-RU" sz="2400" b="1" dirty="0" smtClean="0"/>
              <a:t> блоха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роду </a:t>
            </a:r>
            <a:r>
              <a:rPr lang="ru-RU" sz="2400" b="1" dirty="0" err="1" smtClean="0"/>
              <a:t>Alonella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розміром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менше</a:t>
            </a:r>
            <a:r>
              <a:rPr lang="ru-RU" sz="2400" b="1" dirty="0" smtClean="0"/>
              <a:t> 0,25 мм у </a:t>
            </a:r>
            <a:r>
              <a:rPr lang="ru-RU" sz="2400" b="1" dirty="0" err="1" smtClean="0"/>
              <a:t>довжину</a:t>
            </a:r>
            <a:r>
              <a:rPr lang="ru-RU" sz="2400" b="1" dirty="0" smtClean="0"/>
              <a:t> .Вона </a:t>
            </a:r>
            <a:r>
              <a:rPr lang="ru-RU" sz="2400" b="1" dirty="0" err="1" smtClean="0"/>
              <a:t>живе</a:t>
            </a:r>
            <a:r>
              <a:rPr lang="ru-RU" sz="2400" b="1" dirty="0" smtClean="0"/>
              <a:t> у водах </a:t>
            </a:r>
            <a:r>
              <a:rPr lang="ru-RU" sz="2400" b="1" dirty="0" err="1" smtClean="0"/>
              <a:t>Великобританії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Найдрібнішим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омарів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Homarus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capensis</a:t>
            </a:r>
            <a:r>
              <a:rPr lang="en-US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живе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півдні</a:t>
            </a:r>
            <a:r>
              <a:rPr lang="ru-RU" sz="2400" b="1" dirty="0" smtClean="0"/>
              <a:t> Африки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довжина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10-12 см.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Найдрібніші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краби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 - так </a:t>
            </a:r>
            <a:r>
              <a:rPr lang="ru-RU" sz="2400" b="1" dirty="0" err="1" smtClean="0"/>
              <a:t>звані</a:t>
            </a:r>
            <a:r>
              <a:rPr lang="ru-RU" sz="2400" b="1" dirty="0" smtClean="0"/>
              <a:t> "</a:t>
            </a:r>
            <a:r>
              <a:rPr lang="ru-RU" sz="2400" b="1" dirty="0" err="1" smtClean="0"/>
              <a:t>горохові</a:t>
            </a:r>
            <a:r>
              <a:rPr lang="ru-RU" sz="2400" b="1" dirty="0" smtClean="0"/>
              <a:t>" (родина </a:t>
            </a:r>
            <a:r>
              <a:rPr lang="en-US" sz="2400" b="1" dirty="0" err="1" smtClean="0"/>
              <a:t>Pmnothendae</a:t>
            </a:r>
            <a:r>
              <a:rPr lang="en-US" sz="2400" b="1" dirty="0" smtClean="0"/>
              <a:t>) </a:t>
            </a:r>
            <a:r>
              <a:rPr lang="ru-RU" sz="2400" b="1" dirty="0" err="1" smtClean="0"/>
              <a:t>Окремі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крабів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панцира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дорівнює</a:t>
            </a:r>
            <a:r>
              <a:rPr lang="ru-RU" sz="2400" b="1" dirty="0" smtClean="0"/>
              <a:t> 6,3 мм.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Довгожитель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ракоподібних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американський</a:t>
            </a:r>
            <a:r>
              <a:rPr lang="ru-RU" sz="2400" b="1" dirty="0" smtClean="0"/>
              <a:t> омар (</a:t>
            </a:r>
            <a:r>
              <a:rPr lang="ru-RU" sz="2400" b="1" dirty="0" err="1" smtClean="0"/>
              <a:t>Homarus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americanus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Найбільші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представники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цього</a:t>
            </a:r>
            <a:r>
              <a:rPr lang="ru-RU" sz="2400" b="1" dirty="0" smtClean="0"/>
              <a:t> виду </a:t>
            </a:r>
            <a:r>
              <a:rPr lang="ru-RU" sz="2400" b="1" dirty="0" err="1" smtClean="0"/>
              <a:t>живуть</a:t>
            </a:r>
            <a:r>
              <a:rPr lang="ru-RU" sz="2400" b="1" dirty="0" smtClean="0"/>
              <a:t> до 50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4" name="Рисунок 3" descr="alon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000108"/>
            <a:ext cx="2213684" cy="192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Багато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ракоподібних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надзвичайно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численні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Морський</a:t>
            </a:r>
            <a:r>
              <a:rPr lang="ru-RU" sz="2800" b="1" dirty="0" smtClean="0"/>
              <a:t> планктон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усіма</a:t>
            </a:r>
            <a:r>
              <a:rPr lang="ru-RU" sz="2800" b="1" dirty="0" smtClean="0"/>
              <a:t> широтами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всіх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глибинах</a:t>
            </a:r>
            <a:r>
              <a:rPr lang="ru-RU" sz="2800" b="1" dirty="0" smtClean="0"/>
              <a:t> в основному (не </a:t>
            </a:r>
            <a:r>
              <a:rPr lang="ru-RU" sz="2800" b="1" dirty="0" err="1" smtClean="0"/>
              <a:t>менш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ніж</a:t>
            </a:r>
            <a:r>
              <a:rPr lang="ru-RU" sz="2800" b="1" dirty="0" smtClean="0"/>
              <a:t> на 90% за вагою) </a:t>
            </a:r>
            <a:r>
              <a:rPr lang="ru-RU" sz="2800" b="1" dirty="0" err="1" smtClean="0"/>
              <a:t>складається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ракоподібних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Дуже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велике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значення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ракоподібних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планктоні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прісних</a:t>
            </a:r>
            <a:r>
              <a:rPr lang="ru-RU" sz="2800" b="1" dirty="0" smtClean="0"/>
              <a:t> вод. </a:t>
            </a:r>
            <a:r>
              <a:rPr lang="ru-RU" sz="2800" b="1" dirty="0" err="1" smtClean="0"/>
              <a:t>Донні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ракоподібні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нерідко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зустрічаються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масовій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кількості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 descr="zooplankton-eye-of-needle-peter-pa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43314"/>
            <a:ext cx="3817942" cy="282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</a:t>
            </a:r>
            <a:r>
              <a:rPr lang="ru-RU" b="1" dirty="0" err="1" smtClean="0"/>
              <a:t>даний</a:t>
            </a:r>
            <a:r>
              <a:rPr lang="ru-RU" b="1" dirty="0" smtClean="0"/>
              <a:t> час </a:t>
            </a:r>
            <a:r>
              <a:rPr lang="ru-RU" b="1" dirty="0" err="1" smtClean="0"/>
              <a:t>відомо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30 000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ракоподібних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/>
          <a:lstStyle/>
          <a:p>
            <a:r>
              <a:rPr lang="ru-RU" b="1" i="1" dirty="0" smtClean="0"/>
              <a:t>Ряд </a:t>
            </a:r>
            <a:r>
              <a:rPr lang="ru-RU" b="1" i="1" dirty="0" err="1" smtClean="0"/>
              <a:t>Гіллястовусі</a:t>
            </a:r>
            <a:r>
              <a:rPr lang="ru-RU" b="1" i="1" dirty="0" smtClean="0"/>
              <a:t> раки 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072494" cy="178595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</a:rPr>
              <a:t>Група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давніх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примітивних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ракоподібних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Налічує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близько</a:t>
            </a:r>
            <a:r>
              <a:rPr lang="ru-RU" sz="2000" b="1" dirty="0" smtClean="0">
                <a:solidFill>
                  <a:schemeClr val="tx1"/>
                </a:solidFill>
              </a:rPr>
              <a:t> 1500 </a:t>
            </a:r>
            <a:r>
              <a:rPr lang="ru-RU" sz="2000" b="1" dirty="0" err="1" smtClean="0">
                <a:solidFill>
                  <a:schemeClr val="tx1"/>
                </a:solidFill>
              </a:rPr>
              <a:t>видів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Деякі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види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вивчені</a:t>
            </a:r>
            <a:r>
              <a:rPr lang="ru-RU" sz="2000" b="1" dirty="0" smtClean="0">
                <a:solidFill>
                  <a:schemeClr val="tx1"/>
                </a:solidFill>
              </a:rPr>
              <a:t> добре, </a:t>
            </a:r>
            <a:r>
              <a:rPr lang="ru-RU" sz="2000" b="1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артемія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Artemia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дафнії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використовуються</a:t>
            </a:r>
            <a:r>
              <a:rPr lang="ru-RU" sz="2000" b="1" dirty="0" smtClean="0">
                <a:solidFill>
                  <a:schemeClr val="tx1"/>
                </a:solidFill>
              </a:rPr>
              <a:t> як корм у </a:t>
            </a:r>
            <a:r>
              <a:rPr lang="ru-RU" sz="2000" b="1" dirty="0" err="1" smtClean="0">
                <a:solidFill>
                  <a:schemeClr val="tx1"/>
                </a:solidFill>
              </a:rPr>
              <a:t>акваріуму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або</a:t>
            </a:r>
            <a:r>
              <a:rPr lang="ru-RU" sz="2000" b="1" dirty="0" smtClean="0">
                <a:solidFill>
                  <a:schemeClr val="tx1"/>
                </a:solidFill>
              </a:rPr>
              <a:t> як </a:t>
            </a:r>
            <a:r>
              <a:rPr lang="ru-RU" sz="2000" b="1" dirty="0" err="1" smtClean="0">
                <a:solidFill>
                  <a:schemeClr val="tx1"/>
                </a:solidFill>
              </a:rPr>
              <a:t>об'єкт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вивчення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Artemia salina m. e f.jpg_200648174214_Artemia salina m. e 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286124"/>
            <a:ext cx="2037028" cy="3293918"/>
          </a:xfrm>
          <a:prstGeom prst="rect">
            <a:avLst/>
          </a:prstGeom>
        </p:spPr>
      </p:pic>
      <p:pic>
        <p:nvPicPr>
          <p:cNvPr id="5" name="Рисунок 4" descr="artem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286124"/>
            <a:ext cx="2034540" cy="336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37862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 smtClean="0"/>
              <a:t>Представниками</a:t>
            </a:r>
            <a:r>
              <a:rPr lang="ru-RU" b="1" dirty="0" smtClean="0"/>
              <a:t> ряду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дафнії</a:t>
            </a:r>
            <a:r>
              <a:rPr lang="ru-RU" b="1" dirty="0" smtClean="0"/>
              <a:t>. </a:t>
            </a:r>
            <a:r>
              <a:rPr lang="ru-RU" b="1" dirty="0" err="1" smtClean="0"/>
              <a:t>Мешканці</a:t>
            </a:r>
            <a:r>
              <a:rPr lang="ru-RU" b="1" dirty="0" smtClean="0"/>
              <a:t> </a:t>
            </a:r>
            <a:r>
              <a:rPr lang="ru-RU" b="1" dirty="0" err="1" smtClean="0"/>
              <a:t>прісних</a:t>
            </a:r>
            <a:r>
              <a:rPr lang="ru-RU" b="1" dirty="0" smtClean="0"/>
              <a:t> </a:t>
            </a:r>
            <a:r>
              <a:rPr lang="ru-RU" b="1" dirty="0" err="1" smtClean="0"/>
              <a:t>водойм</a:t>
            </a:r>
            <a:r>
              <a:rPr lang="ru-RU" b="1" dirty="0" smtClean="0"/>
              <a:t>.</a:t>
            </a:r>
            <a:r>
              <a:rPr lang="he-IL" b="1" dirty="0" smtClean="0"/>
              <a:t> </a:t>
            </a:r>
            <a:r>
              <a:rPr lang="ru-RU" b="1" dirty="0" err="1" smtClean="0"/>
              <a:t>Їхні</a:t>
            </a:r>
            <a:r>
              <a:rPr lang="ru-RU" b="1" dirty="0" smtClean="0"/>
              <a:t> </a:t>
            </a:r>
            <a:r>
              <a:rPr lang="ru-RU" b="1" dirty="0" err="1" smtClean="0"/>
              <a:t>розміри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невеликі</a:t>
            </a:r>
            <a:r>
              <a:rPr lang="uk-UA" b="1" dirty="0" smtClean="0"/>
              <a:t>:</a:t>
            </a:r>
            <a:r>
              <a:rPr lang="ru-RU" b="1" dirty="0" smtClean="0"/>
              <a:t> </a:t>
            </a:r>
            <a:r>
              <a:rPr lang="ru-RU" b="1" dirty="0" err="1" smtClean="0"/>
              <a:t>тіло</a:t>
            </a:r>
            <a:r>
              <a:rPr lang="ru-RU" b="1" dirty="0" smtClean="0"/>
              <a:t> (1-3 мм) </a:t>
            </a:r>
            <a:r>
              <a:rPr lang="ru-RU" b="1" dirty="0" err="1" smtClean="0"/>
              <a:t>дафнії</a:t>
            </a:r>
            <a:r>
              <a:rPr lang="ru-RU" b="1" dirty="0" smtClean="0"/>
              <a:t> </a:t>
            </a:r>
            <a:r>
              <a:rPr lang="ru-RU" b="1" dirty="0" err="1" smtClean="0"/>
              <a:t>укладено</a:t>
            </a:r>
            <a:r>
              <a:rPr lang="ru-RU" b="1" dirty="0" smtClean="0"/>
              <a:t> в </a:t>
            </a:r>
            <a:r>
              <a:rPr lang="ru-RU" b="1" dirty="0" err="1" smtClean="0"/>
              <a:t>напівпрозору</a:t>
            </a:r>
            <a:r>
              <a:rPr lang="ru-RU" b="1" dirty="0" smtClean="0"/>
              <a:t> </a:t>
            </a:r>
            <a:r>
              <a:rPr lang="ru-RU" b="1" dirty="0" err="1" smtClean="0"/>
              <a:t>двостулкову</a:t>
            </a:r>
            <a:r>
              <a:rPr lang="ru-RU" b="1" dirty="0" smtClean="0"/>
              <a:t> черепашку.</a:t>
            </a:r>
            <a:r>
              <a:rPr lang="he-IL" b="1" dirty="0" smtClean="0"/>
              <a:t> </a:t>
            </a:r>
          </a:p>
          <a:p>
            <a:pPr>
              <a:buNone/>
            </a:pPr>
            <a:r>
              <a:rPr lang="ru-RU" b="1" dirty="0" err="1" smtClean="0"/>
              <a:t>Дафнії</a:t>
            </a:r>
            <a:r>
              <a:rPr lang="ru-RU" b="1" dirty="0" smtClean="0"/>
              <a:t> </a:t>
            </a:r>
            <a:r>
              <a:rPr lang="ru-RU" b="1" dirty="0" err="1" smtClean="0"/>
              <a:t>плавають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другої</a:t>
            </a:r>
            <a:r>
              <a:rPr lang="ru-RU" b="1" dirty="0" smtClean="0"/>
              <a:t> пари </a:t>
            </a:r>
            <a:r>
              <a:rPr lang="ru-RU" b="1" dirty="0" err="1" smtClean="0"/>
              <a:t>вусиків,стрибкоподібно</a:t>
            </a:r>
            <a:r>
              <a:rPr lang="he-IL" b="1" dirty="0" smtClean="0"/>
              <a:t>. </a:t>
            </a:r>
            <a:r>
              <a:rPr lang="ru-RU" b="1" dirty="0" smtClean="0"/>
              <a:t>На </a:t>
            </a:r>
            <a:r>
              <a:rPr lang="ru-RU" b="1" dirty="0" err="1" smtClean="0"/>
              <a:t>їхній</a:t>
            </a:r>
            <a:r>
              <a:rPr lang="ru-RU" b="1" dirty="0" smtClean="0"/>
              <a:t> </a:t>
            </a:r>
            <a:r>
              <a:rPr lang="ru-RU" b="1" dirty="0" err="1" smtClean="0"/>
              <a:t>голові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розташовані</a:t>
            </a:r>
            <a:r>
              <a:rPr lang="ru-RU" b="1" dirty="0" smtClean="0"/>
              <a:t> два </a:t>
            </a:r>
            <a:r>
              <a:rPr lang="ru-RU" b="1" dirty="0" err="1" smtClean="0"/>
              <a:t>складних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просте</a:t>
            </a:r>
            <a:r>
              <a:rPr lang="ru-RU" b="1" dirty="0" smtClean="0"/>
              <a:t> око</a:t>
            </a:r>
            <a:r>
              <a:rPr lang="he-IL" b="1" dirty="0" smtClean="0"/>
              <a:t>.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 </a:t>
            </a:r>
            <a:r>
              <a:rPr lang="ru-RU" b="1" dirty="0" err="1" smtClean="0"/>
              <a:t>фільтраційне</a:t>
            </a:r>
            <a:r>
              <a:rPr lang="he-IL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грудних</a:t>
            </a:r>
            <a:r>
              <a:rPr lang="ru-RU" b="1" dirty="0" smtClean="0"/>
              <a:t> </a:t>
            </a:r>
            <a:r>
              <a:rPr lang="ru-RU" b="1" dirty="0" err="1" smtClean="0"/>
              <a:t>ніжок</a:t>
            </a:r>
            <a:r>
              <a:rPr lang="he-IL" b="1" dirty="0" smtClean="0"/>
              <a:t>.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прямий</a:t>
            </a:r>
            <a:r>
              <a:rPr lang="he-IL" b="1" dirty="0" smtClean="0"/>
              <a:t>. </a:t>
            </a:r>
            <a:r>
              <a:rPr lang="ru-RU" b="1" dirty="0" err="1" smtClean="0"/>
              <a:t>Улітку</a:t>
            </a:r>
            <a:r>
              <a:rPr lang="ru-RU" b="1" dirty="0" smtClean="0"/>
              <a:t> </a:t>
            </a:r>
            <a:r>
              <a:rPr lang="ru-RU" b="1" dirty="0" err="1" smtClean="0"/>
              <a:t>дафнії</a:t>
            </a:r>
            <a:r>
              <a:rPr lang="ru-RU" b="1" dirty="0" smtClean="0"/>
              <a:t> </a:t>
            </a:r>
            <a:r>
              <a:rPr lang="ru-RU" b="1" dirty="0" err="1" smtClean="0"/>
              <a:t>розмножуються</a:t>
            </a:r>
            <a:r>
              <a:rPr lang="ru-RU" b="1" dirty="0" smtClean="0"/>
              <a:t> </a:t>
            </a:r>
            <a:r>
              <a:rPr lang="ru-RU" b="1" dirty="0" err="1" smtClean="0"/>
              <a:t>партеногенетично</a:t>
            </a:r>
            <a:r>
              <a:rPr lang="ru-RU" b="1" dirty="0" smtClean="0"/>
              <a:t> </a:t>
            </a:r>
            <a:r>
              <a:rPr lang="he-IL" b="1" dirty="0" smtClean="0"/>
              <a:t>(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яєць</a:t>
            </a:r>
            <a:r>
              <a:rPr lang="ru-RU" b="1" dirty="0" smtClean="0"/>
              <a:t> </a:t>
            </a:r>
            <a:r>
              <a:rPr lang="ru-RU" b="1" dirty="0" err="1" smtClean="0"/>
              <a:t>виходять</a:t>
            </a:r>
            <a:r>
              <a:rPr lang="ru-RU" b="1" dirty="0" smtClean="0"/>
              <a:t> </a:t>
            </a:r>
            <a:r>
              <a:rPr lang="ru-RU" b="1" dirty="0" err="1" smtClean="0"/>
              <a:t>лише</a:t>
            </a:r>
            <a:r>
              <a:rPr lang="ru-RU" b="1" dirty="0" smtClean="0"/>
              <a:t> самки</a:t>
            </a:r>
            <a:r>
              <a:rPr lang="he-IL" b="1" dirty="0" smtClean="0"/>
              <a:t>), </a:t>
            </a:r>
            <a:r>
              <a:rPr lang="ru-RU" b="1" dirty="0" smtClean="0"/>
              <a:t>а </a:t>
            </a:r>
            <a:r>
              <a:rPr lang="ru-RU" b="1" dirty="0" err="1" smtClean="0"/>
              <a:t>восени</a:t>
            </a:r>
            <a:r>
              <a:rPr lang="ru-RU" b="1" dirty="0" smtClean="0"/>
              <a:t> </a:t>
            </a:r>
            <a:r>
              <a:rPr lang="he-IL" b="1" dirty="0" smtClean="0"/>
              <a:t>- </a:t>
            </a:r>
            <a:r>
              <a:rPr lang="ru-RU" b="1" dirty="0" err="1" smtClean="0"/>
              <a:t>статевим</a:t>
            </a:r>
            <a:r>
              <a:rPr lang="ru-RU" b="1" dirty="0" smtClean="0"/>
              <a:t> шляхом </a:t>
            </a:r>
            <a:r>
              <a:rPr lang="he-IL" b="1" dirty="0" smtClean="0"/>
              <a:t>(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партеногенетичних</a:t>
            </a:r>
            <a:r>
              <a:rPr lang="ru-RU" b="1" dirty="0" smtClean="0"/>
              <a:t> </a:t>
            </a:r>
            <a:r>
              <a:rPr lang="ru-RU" b="1" dirty="0" err="1" smtClean="0"/>
              <a:t>яєць</a:t>
            </a:r>
            <a:r>
              <a:rPr lang="ru-RU" b="1" dirty="0" smtClean="0"/>
              <a:t> </a:t>
            </a:r>
            <a:r>
              <a:rPr lang="ru-RU" b="1" dirty="0" err="1" smtClean="0"/>
              <a:t>виходять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самки</a:t>
            </a:r>
            <a:r>
              <a:rPr lang="he-IL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самці</a:t>
            </a:r>
            <a:r>
              <a:rPr lang="ru-RU" b="1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Дафнії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відіграють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важливу</a:t>
            </a:r>
            <a:r>
              <a:rPr lang="ru-RU" b="1" dirty="0" smtClean="0">
                <a:solidFill>
                  <a:srgbClr val="FFFF00"/>
                </a:solidFill>
              </a:rPr>
              <a:t> роль у </a:t>
            </a:r>
            <a:r>
              <a:rPr lang="ru-RU" b="1" dirty="0" err="1" smtClean="0">
                <a:solidFill>
                  <a:srgbClr val="FFFF00"/>
                </a:solidFill>
              </a:rPr>
              <a:t>біоценозах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прісних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водойм</a:t>
            </a:r>
            <a:r>
              <a:rPr lang="he-IL" b="1" dirty="0" smtClean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тому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є</a:t>
            </a:r>
            <a:r>
              <a:rPr lang="ru-RU" b="1" dirty="0" smtClean="0">
                <a:solidFill>
                  <a:srgbClr val="FFFF00"/>
                </a:solidFill>
              </a:rPr>
              <a:t> основною кормовою базою </a:t>
            </a:r>
            <a:r>
              <a:rPr lang="ru-RU" b="1" dirty="0" err="1" smtClean="0">
                <a:solidFill>
                  <a:srgbClr val="FFFF00"/>
                </a:solidFill>
              </a:rPr>
              <a:t>багатьох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водних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організмів</a:t>
            </a:r>
            <a:r>
              <a:rPr lang="he-IL" b="1" dirty="0" smtClean="0">
                <a:solidFill>
                  <a:srgbClr val="FFFF00"/>
                </a:solidFill>
              </a:rPr>
              <a:t>. </a:t>
            </a:r>
          </a:p>
        </p:txBody>
      </p:sp>
      <p:pic>
        <p:nvPicPr>
          <p:cNvPr id="7" name="Рисунок 6" descr="Daphnia longisp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57166"/>
            <a:ext cx="4427998" cy="3381380"/>
          </a:xfrm>
          <a:prstGeom prst="rect">
            <a:avLst/>
          </a:prstGeom>
        </p:spPr>
      </p:pic>
      <p:pic>
        <p:nvPicPr>
          <p:cNvPr id="8" name="Рисунок 7" descr="image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285992"/>
            <a:ext cx="4210050" cy="2867025"/>
          </a:xfrm>
          <a:prstGeom prst="rect">
            <a:avLst/>
          </a:prstGeom>
        </p:spPr>
      </p:pic>
      <p:pic>
        <p:nvPicPr>
          <p:cNvPr id="9" name="Рисунок 8" descr="article_3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500438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328614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/>
              <a:t>Ряд </a:t>
            </a:r>
            <a:r>
              <a:rPr lang="ru-RU" sz="2800" b="1" i="1" dirty="0" err="1" smtClean="0"/>
              <a:t>Веслоногі</a:t>
            </a:r>
            <a:r>
              <a:rPr lang="ru-RU" sz="2800" b="1" i="1" dirty="0" smtClean="0"/>
              <a:t> раки </a:t>
            </a:r>
          </a:p>
          <a:p>
            <a:pPr>
              <a:buNone/>
            </a:pPr>
            <a:r>
              <a:rPr lang="ru-RU" b="1" dirty="0" err="1" smtClean="0"/>
              <a:t>Представниками</a:t>
            </a:r>
            <a:r>
              <a:rPr lang="ru-RU" b="1" dirty="0" smtClean="0"/>
              <a:t> ряду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циклопи</a:t>
            </a:r>
            <a:r>
              <a:rPr lang="ru-RU" b="1" dirty="0" smtClean="0"/>
              <a:t>.  </a:t>
            </a:r>
            <a:r>
              <a:rPr lang="ru-RU" b="1" dirty="0" err="1" smtClean="0"/>
              <a:t>Мешканці</a:t>
            </a:r>
            <a:r>
              <a:rPr lang="ru-RU" b="1" dirty="0" smtClean="0"/>
              <a:t> </a:t>
            </a:r>
            <a:r>
              <a:rPr lang="ru-RU" b="1" dirty="0" err="1" smtClean="0"/>
              <a:t>прісних</a:t>
            </a:r>
            <a:r>
              <a:rPr lang="ru-RU" b="1" dirty="0" smtClean="0"/>
              <a:t> </a:t>
            </a:r>
            <a:r>
              <a:rPr lang="ru-RU" b="1" dirty="0" err="1" smtClean="0"/>
              <a:t>водойм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морів</a:t>
            </a:r>
            <a:r>
              <a:rPr lang="ru-RU" b="1" dirty="0" smtClean="0"/>
              <a:t>, </a:t>
            </a:r>
            <a:r>
              <a:rPr lang="ru-RU" b="1" dirty="0" err="1" smtClean="0"/>
              <a:t>хижаки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паразити</a:t>
            </a:r>
            <a:r>
              <a:rPr lang="he-IL" b="1" dirty="0" smtClean="0"/>
              <a:t>.</a:t>
            </a:r>
            <a:endParaRPr lang="uk-UA" b="1" dirty="0" smtClean="0"/>
          </a:p>
          <a:p>
            <a:pPr>
              <a:buNone/>
            </a:pPr>
            <a:r>
              <a:rPr lang="he-IL" b="1" dirty="0" smtClean="0"/>
              <a:t> </a:t>
            </a:r>
            <a:r>
              <a:rPr lang="ru-RU" b="1" dirty="0" err="1" smtClean="0"/>
              <a:t>Їхні</a:t>
            </a:r>
            <a:r>
              <a:rPr lang="ru-RU" b="1" dirty="0" smtClean="0"/>
              <a:t> </a:t>
            </a:r>
            <a:r>
              <a:rPr lang="ru-RU" b="1" dirty="0" err="1" smtClean="0"/>
              <a:t>розміри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незначні</a:t>
            </a:r>
            <a:r>
              <a:rPr lang="he-IL" b="1" dirty="0" smtClean="0"/>
              <a:t>. </a:t>
            </a:r>
          </a:p>
          <a:p>
            <a:pPr>
              <a:buNone/>
            </a:pPr>
            <a:r>
              <a:rPr lang="ru-RU" b="1" dirty="0" err="1" smtClean="0"/>
              <a:t>Циклопи</a:t>
            </a:r>
            <a:r>
              <a:rPr lang="ru-RU" b="1" dirty="0" smtClean="0"/>
              <a:t> </a:t>
            </a:r>
            <a:r>
              <a:rPr lang="ru-RU" b="1" dirty="0" err="1" smtClean="0"/>
              <a:t>плавають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першої</a:t>
            </a:r>
            <a:r>
              <a:rPr lang="ru-RU" b="1" dirty="0" smtClean="0"/>
              <a:t> пари </a:t>
            </a:r>
            <a:r>
              <a:rPr lang="ru-RU" b="1" dirty="0" err="1" smtClean="0"/>
              <a:t>вусиків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грудних</a:t>
            </a:r>
            <a:r>
              <a:rPr lang="ru-RU" b="1" dirty="0" smtClean="0"/>
              <a:t> </a:t>
            </a:r>
            <a:r>
              <a:rPr lang="ru-RU" b="1" dirty="0" err="1" smtClean="0"/>
              <a:t>ніжок</a:t>
            </a:r>
            <a:r>
              <a:rPr lang="he-IL" b="1" dirty="0" smtClean="0"/>
              <a:t>. </a:t>
            </a:r>
            <a:r>
              <a:rPr lang="ru-RU" b="1" dirty="0" smtClean="0"/>
              <a:t>На </a:t>
            </a:r>
            <a:r>
              <a:rPr lang="ru-RU" b="1" dirty="0" err="1" smtClean="0"/>
              <a:t>голові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розташоване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просте</a:t>
            </a:r>
            <a:r>
              <a:rPr lang="ru-RU" b="1" dirty="0" smtClean="0"/>
              <a:t> око</a:t>
            </a:r>
            <a:r>
              <a:rPr lang="he-IL" b="1" dirty="0" smtClean="0"/>
              <a:t>. </a:t>
            </a:r>
            <a:r>
              <a:rPr lang="ru-RU" b="1" dirty="0" err="1" smtClean="0"/>
              <a:t>Зябра</a:t>
            </a:r>
            <a:r>
              <a:rPr lang="ru-RU" b="1" dirty="0" smtClean="0"/>
              <a:t> </a:t>
            </a:r>
            <a:r>
              <a:rPr lang="ru-RU" b="1" dirty="0" err="1" smtClean="0"/>
              <a:t>відсутні</a:t>
            </a:r>
            <a:r>
              <a:rPr lang="he-IL" b="1" dirty="0" smtClean="0"/>
              <a:t>, </a:t>
            </a:r>
            <a:r>
              <a:rPr lang="ru-RU" b="1" dirty="0" err="1" smtClean="0"/>
              <a:t>газообмін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крізь</a:t>
            </a:r>
            <a:r>
              <a:rPr lang="ru-RU" b="1" dirty="0" smtClean="0"/>
              <a:t> </a:t>
            </a:r>
            <a:r>
              <a:rPr lang="ru-RU" b="1" dirty="0" err="1" smtClean="0"/>
              <a:t>зовнішні</a:t>
            </a:r>
            <a:r>
              <a:rPr lang="he-IL" b="1" dirty="0" smtClean="0"/>
              <a:t> </a:t>
            </a:r>
            <a:r>
              <a:rPr lang="ru-RU" b="1" dirty="0" smtClean="0"/>
              <a:t>покриви</a:t>
            </a:r>
            <a:r>
              <a:rPr lang="he-IL" b="1" dirty="0" smtClean="0"/>
              <a:t>.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непрямий</a:t>
            </a:r>
            <a:r>
              <a:rPr lang="he-IL" b="1" dirty="0" smtClean="0"/>
              <a:t>. </a:t>
            </a:r>
            <a:endParaRPr lang="uk-UA" b="1" dirty="0" smtClean="0"/>
          </a:p>
          <a:p>
            <a:pPr>
              <a:buNone/>
            </a:pPr>
            <a:endParaRPr lang="he-IL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Циклопи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відіграють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важливу</a:t>
            </a:r>
            <a:r>
              <a:rPr lang="ru-RU" b="1" dirty="0" smtClean="0">
                <a:solidFill>
                  <a:srgbClr val="FFFF00"/>
                </a:solidFill>
              </a:rPr>
              <a:t> роль у </a:t>
            </a:r>
            <a:r>
              <a:rPr lang="ru-RU" b="1" dirty="0" err="1" smtClean="0">
                <a:solidFill>
                  <a:srgbClr val="FFFF00"/>
                </a:solidFill>
              </a:rPr>
              <a:t>біоценозах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прісних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водойм</a:t>
            </a:r>
            <a:r>
              <a:rPr lang="he-IL" b="1" dirty="0" smtClean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тому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є</a:t>
            </a:r>
            <a:r>
              <a:rPr lang="ru-RU" b="1" dirty="0" smtClean="0">
                <a:solidFill>
                  <a:srgbClr val="FFFF00"/>
                </a:solidFill>
              </a:rPr>
              <a:t> основною кормовою базою </a:t>
            </a:r>
            <a:r>
              <a:rPr lang="ru-RU" b="1" dirty="0" err="1" smtClean="0">
                <a:solidFill>
                  <a:srgbClr val="FFFF00"/>
                </a:solidFill>
              </a:rPr>
              <a:t>багатьох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водних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організмів</a:t>
            </a:r>
            <a:r>
              <a:rPr lang="he-IL" b="1" dirty="0" smtClean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Можуть</a:t>
            </a:r>
            <a:r>
              <a:rPr lang="ru-RU" b="1" dirty="0" smtClean="0">
                <a:solidFill>
                  <a:srgbClr val="FFFF00"/>
                </a:solidFill>
              </a:rPr>
              <a:t> бути </a:t>
            </a:r>
            <a:r>
              <a:rPr lang="ru-RU" b="1" dirty="0" err="1" smtClean="0">
                <a:solidFill>
                  <a:srgbClr val="FFFF00"/>
                </a:solidFill>
              </a:rPr>
              <a:t>проміжними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хазяями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деяких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паразитичних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червів</a:t>
            </a:r>
            <a:r>
              <a:rPr lang="he-IL" b="1" dirty="0" smtClean="0">
                <a:solidFill>
                  <a:srgbClr val="FFFF00"/>
                </a:solidFill>
              </a:rPr>
              <a:t>.</a:t>
            </a:r>
            <a:r>
              <a:rPr lang="he-IL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Рисунок 4" descr="cycl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3857620" cy="2893215"/>
          </a:xfrm>
          <a:prstGeom prst="rect">
            <a:avLst/>
          </a:prstGeom>
        </p:spPr>
      </p:pic>
      <p:pic>
        <p:nvPicPr>
          <p:cNvPr id="6" name="Picture 6" descr="2087500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3352091"/>
            <a:ext cx="2286016" cy="317667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Ряд </a:t>
            </a:r>
            <a:r>
              <a:rPr lang="ru-RU" b="1" i="1" dirty="0" err="1" smtClean="0"/>
              <a:t>Вусоногі</a:t>
            </a:r>
            <a:r>
              <a:rPr lang="ru-RU" b="1" i="1" dirty="0" smtClean="0"/>
              <a:t> раки </a:t>
            </a:r>
            <a:br>
              <a:rPr lang="ru-RU" b="1" i="1" dirty="0" smtClean="0"/>
            </a:br>
            <a:endParaRPr lang="ru-RU" b="1" dirty="0"/>
          </a:p>
        </p:txBody>
      </p:sp>
      <p:pic>
        <p:nvPicPr>
          <p:cNvPr id="4" name="Содержимое 3" descr="beavertail62208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142984"/>
            <a:ext cx="3556000" cy="2667000"/>
          </a:xfrm>
          <a:prstGeom prst="rect">
            <a:avLst/>
          </a:prstGeom>
        </p:spPr>
      </p:pic>
      <p:pic>
        <p:nvPicPr>
          <p:cNvPr id="5" name="Рисунок 4" descr="GooseBarnacles4154-AJ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928934"/>
            <a:ext cx="3143272" cy="3405803"/>
          </a:xfrm>
          <a:prstGeom prst="rect">
            <a:avLst/>
          </a:prstGeom>
        </p:spPr>
      </p:pic>
      <p:pic>
        <p:nvPicPr>
          <p:cNvPr id="6" name="Рисунок 5" descr="6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929066"/>
            <a:ext cx="3619502" cy="24250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1142984"/>
            <a:ext cx="2571768" cy="464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Представники</a:t>
            </a:r>
            <a:r>
              <a:rPr lang="ru-RU" b="1" dirty="0" smtClean="0"/>
              <a:t> -</a:t>
            </a:r>
            <a:r>
              <a:rPr lang="ru-RU" b="1" dirty="0" err="1" smtClean="0"/>
              <a:t>морський</a:t>
            </a:r>
            <a:r>
              <a:rPr lang="ru-RU" b="1" dirty="0" smtClean="0"/>
              <a:t> </a:t>
            </a:r>
            <a:r>
              <a:rPr lang="ru-RU" b="1" dirty="0" err="1" smtClean="0"/>
              <a:t>жолудь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морська</a:t>
            </a:r>
            <a:r>
              <a:rPr lang="ru-RU" b="1" dirty="0" smtClean="0"/>
              <a:t> </a:t>
            </a:r>
            <a:r>
              <a:rPr lang="ru-RU" b="1" dirty="0" err="1" smtClean="0"/>
              <a:t>качечка</a:t>
            </a:r>
            <a:r>
              <a:rPr lang="ru-RU" b="1" dirty="0" smtClean="0"/>
              <a:t> . </a:t>
            </a:r>
            <a:r>
              <a:rPr lang="ru-RU" b="1" dirty="0" err="1" smtClean="0"/>
              <a:t>Мешканці</a:t>
            </a:r>
            <a:r>
              <a:rPr lang="ru-RU" b="1" dirty="0" smtClean="0"/>
              <a:t> </a:t>
            </a:r>
            <a:r>
              <a:rPr lang="ru-RU" b="1" dirty="0" err="1" smtClean="0"/>
              <a:t>морів</a:t>
            </a:r>
            <a:r>
              <a:rPr lang="ru-RU" b="1" dirty="0" smtClean="0"/>
              <a:t> та </a:t>
            </a:r>
            <a:r>
              <a:rPr lang="ru-RU" b="1" dirty="0" err="1" smtClean="0"/>
              <a:t>океанів</a:t>
            </a:r>
            <a:r>
              <a:rPr lang="ru-RU" b="1" dirty="0" smtClean="0"/>
              <a:t>.  </a:t>
            </a:r>
          </a:p>
          <a:p>
            <a:r>
              <a:rPr lang="ru-RU" b="1" dirty="0" smtClean="0"/>
              <a:t>Сидячий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.</a:t>
            </a:r>
          </a:p>
          <a:p>
            <a:r>
              <a:rPr lang="ru-RU" b="1" dirty="0" err="1" smtClean="0"/>
              <a:t>Розміри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варіюють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висоти</a:t>
            </a:r>
            <a:r>
              <a:rPr lang="ru-RU" b="1" dirty="0" smtClean="0"/>
              <a:t> 0,3 см </a:t>
            </a:r>
            <a:r>
              <a:rPr lang="ru-RU" b="1" dirty="0" err="1" smtClean="0"/>
              <a:t>діаметру</a:t>
            </a:r>
            <a:r>
              <a:rPr lang="ru-RU" b="1" dirty="0" smtClean="0"/>
              <a:t> 7-10 см </a:t>
            </a:r>
          </a:p>
          <a:p>
            <a:r>
              <a:rPr lang="ru-RU" b="1" dirty="0" err="1" smtClean="0"/>
              <a:t>Тіло</a:t>
            </a:r>
            <a:r>
              <a:rPr lang="ru-RU" b="1" dirty="0" smtClean="0"/>
              <a:t> </a:t>
            </a:r>
            <a:r>
              <a:rPr lang="ru-RU" b="1" dirty="0" err="1" smtClean="0"/>
              <a:t>вкрите</a:t>
            </a:r>
            <a:r>
              <a:rPr lang="ru-RU" b="1" dirty="0" smtClean="0"/>
              <a:t> </a:t>
            </a:r>
            <a:r>
              <a:rPr lang="ru-RU" b="1" dirty="0" err="1" smtClean="0"/>
              <a:t>вапняним</a:t>
            </a:r>
            <a:r>
              <a:rPr lang="ru-RU" b="1" dirty="0" smtClean="0"/>
              <a:t> панцирем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вапняковими</a:t>
            </a:r>
            <a:r>
              <a:rPr lang="ru-RU" b="1" dirty="0" smtClean="0"/>
              <a:t> </a:t>
            </a:r>
            <a:r>
              <a:rPr lang="ru-RU" b="1" dirty="0" err="1" smtClean="0"/>
              <a:t>лусками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>
                <a:solidFill>
                  <a:srgbClr val="FFFF00"/>
                </a:solidFill>
              </a:rPr>
              <a:t>Ушкоджують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кораблі</a:t>
            </a:r>
            <a:r>
              <a:rPr lang="ru-RU" b="1" dirty="0" smtClean="0">
                <a:solidFill>
                  <a:srgbClr val="FFFF00"/>
                </a:solidFill>
              </a:rPr>
              <a:t> .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Деяки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види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є</a:t>
            </a:r>
            <a:r>
              <a:rPr lang="ru-RU" b="1" dirty="0" smtClean="0">
                <a:solidFill>
                  <a:srgbClr val="FFFF00"/>
                </a:solidFill>
              </a:rPr>
              <a:t>  паразитами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292895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/>
              <a:t>Ряд </a:t>
            </a:r>
            <a:r>
              <a:rPr lang="ru-RU" sz="3200" b="1" i="1" dirty="0" err="1" smtClean="0"/>
              <a:t>Коро</a:t>
            </a:r>
            <a:r>
              <a:rPr lang="en-US" sz="3200" b="1" i="1" dirty="0" smtClean="0"/>
              <a:t>n</a:t>
            </a:r>
            <a:r>
              <a:rPr lang="ru-RU" sz="3200" b="1" i="1" dirty="0" err="1" smtClean="0"/>
              <a:t>оїди</a:t>
            </a:r>
            <a:r>
              <a:rPr lang="ru-RU" sz="3200" b="1" i="1" dirty="0" smtClean="0"/>
              <a:t> </a:t>
            </a:r>
          </a:p>
          <a:p>
            <a:pPr>
              <a:buNone/>
            </a:pPr>
            <a:r>
              <a:rPr lang="ru-RU" b="1" dirty="0" err="1" smtClean="0"/>
              <a:t>Паразитичні</a:t>
            </a:r>
            <a:r>
              <a:rPr lang="ru-RU" b="1" dirty="0" smtClean="0"/>
              <a:t> </a:t>
            </a:r>
            <a:r>
              <a:rPr lang="ru-RU" b="1" dirty="0" err="1" smtClean="0"/>
              <a:t>ракоподібніі</a:t>
            </a:r>
            <a:r>
              <a:rPr lang="he-IL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паразитами </a:t>
            </a:r>
            <a:r>
              <a:rPr lang="ru-RU" b="1" dirty="0" err="1" smtClean="0"/>
              <a:t>риб</a:t>
            </a:r>
            <a:r>
              <a:rPr lang="ru-RU" b="1" dirty="0" smtClean="0"/>
              <a:t>. </a:t>
            </a:r>
            <a:r>
              <a:rPr lang="ru-RU" b="1" dirty="0" err="1" smtClean="0"/>
              <a:t>Живуть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в </a:t>
            </a:r>
            <a:r>
              <a:rPr lang="ru-RU" b="1" dirty="0" err="1" smtClean="0"/>
              <a:t>прісних</a:t>
            </a:r>
            <a:r>
              <a:rPr lang="ru-RU" b="1" dirty="0" smtClean="0"/>
              <a:t> водах, </a:t>
            </a:r>
            <a:r>
              <a:rPr lang="ru-RU" b="1" dirty="0" err="1" smtClean="0"/>
              <a:t>але</a:t>
            </a:r>
            <a:r>
              <a:rPr lang="ru-RU" b="1" dirty="0" smtClean="0"/>
              <a:t> а в морях. </a:t>
            </a:r>
            <a:r>
              <a:rPr lang="ru-RU" b="1" dirty="0" err="1" smtClean="0"/>
              <a:t>Їх</a:t>
            </a:r>
            <a:r>
              <a:rPr lang="ru-RU" b="1" dirty="0" smtClean="0"/>
              <a:t>  </a:t>
            </a:r>
            <a:r>
              <a:rPr lang="ru-RU" b="1" dirty="0" err="1" smtClean="0"/>
              <a:t>передній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відділ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</a:t>
            </a:r>
            <a:r>
              <a:rPr lang="ru-RU" b="1" dirty="0" err="1" smtClean="0"/>
              <a:t>зверху</a:t>
            </a:r>
            <a:r>
              <a:rPr lang="ru-RU" b="1" dirty="0" smtClean="0"/>
              <a:t> </a:t>
            </a:r>
            <a:r>
              <a:rPr lang="ru-RU" b="1" dirty="0" err="1" smtClean="0"/>
              <a:t>покритий</a:t>
            </a:r>
            <a:r>
              <a:rPr lang="ru-RU" b="1" dirty="0" smtClean="0"/>
              <a:t> широким щитом - </a:t>
            </a:r>
            <a:r>
              <a:rPr lang="ru-RU" b="1" dirty="0" err="1" smtClean="0"/>
              <a:t>карапакса</a:t>
            </a:r>
            <a:r>
              <a:rPr lang="ru-RU" b="1" dirty="0" smtClean="0"/>
              <a:t>, на </a:t>
            </a:r>
            <a:r>
              <a:rPr lang="ru-RU" b="1" dirty="0" err="1" smtClean="0"/>
              <a:t>спинний</a:t>
            </a:r>
            <a:r>
              <a:rPr lang="ru-RU" b="1" dirty="0" smtClean="0"/>
              <a:t> </a:t>
            </a:r>
            <a:r>
              <a:rPr lang="ru-RU" b="1" dirty="0" err="1" smtClean="0"/>
              <a:t>поверхні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розташована</a:t>
            </a:r>
            <a:r>
              <a:rPr lang="ru-RU" b="1" dirty="0" smtClean="0"/>
              <a:t> пара великих фасеточных очей.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здатності</a:t>
            </a:r>
            <a:r>
              <a:rPr lang="ru-RU" b="1" dirty="0" smtClean="0"/>
              <a:t> </a:t>
            </a:r>
            <a:r>
              <a:rPr lang="ru-RU" b="1" dirty="0" err="1" smtClean="0"/>
              <a:t>запасати</a:t>
            </a:r>
            <a:r>
              <a:rPr lang="ru-RU" b="1" dirty="0" smtClean="0"/>
              <a:t> </a:t>
            </a:r>
            <a:r>
              <a:rPr lang="ru-RU" b="1" dirty="0" err="1" smtClean="0"/>
              <a:t>їжу</a:t>
            </a:r>
            <a:r>
              <a:rPr lang="ru-RU" b="1" dirty="0" smtClean="0"/>
              <a:t> про запас </a:t>
            </a:r>
            <a:r>
              <a:rPr lang="ru-RU" b="1" dirty="0" err="1" smtClean="0"/>
              <a:t>коропоїди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до 3 </a:t>
            </a:r>
            <a:r>
              <a:rPr lang="ru-RU" b="1" dirty="0" err="1" smtClean="0"/>
              <a:t>тижнів</a:t>
            </a:r>
            <a:r>
              <a:rPr lang="ru-RU" b="1" dirty="0" smtClean="0"/>
              <a:t> не </a:t>
            </a:r>
            <a:r>
              <a:rPr lang="ru-RU" b="1" dirty="0" err="1" smtClean="0"/>
              <a:t>харчуватися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Можуть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спричиняти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масову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загибель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риби</a:t>
            </a:r>
            <a:r>
              <a:rPr lang="he-IL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34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57166"/>
            <a:ext cx="3619502" cy="3143796"/>
          </a:xfrm>
          <a:prstGeom prst="rect">
            <a:avLst/>
          </a:prstGeom>
        </p:spPr>
      </p:pic>
      <p:pic>
        <p:nvPicPr>
          <p:cNvPr id="6" name="Рисунок 5" descr="Argu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500174"/>
            <a:ext cx="5067300" cy="3962400"/>
          </a:xfrm>
          <a:prstGeom prst="rect">
            <a:avLst/>
          </a:prstGeom>
        </p:spPr>
      </p:pic>
      <p:pic>
        <p:nvPicPr>
          <p:cNvPr id="7" name="Рисунок 6" descr="med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500438"/>
            <a:ext cx="3043238" cy="312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4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Презентация48</Template>
  <TotalTime>298</TotalTime>
  <Words>1534</Words>
  <Application>Microsoft Office PowerPoint</Application>
  <PresentationFormat>Экран (4:3)</PresentationFormat>
  <Paragraphs>71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Презентация48</vt:lpstr>
      <vt:lpstr>Слайд 1</vt:lpstr>
      <vt:lpstr>Слайд 2</vt:lpstr>
      <vt:lpstr>Слайд 3</vt:lpstr>
      <vt:lpstr>В даний час відомо більше 30 000 видів ракоподібних. </vt:lpstr>
      <vt:lpstr>Ряд Гіллястовусі раки  </vt:lpstr>
      <vt:lpstr>Слайд 6</vt:lpstr>
      <vt:lpstr>Слайд 7</vt:lpstr>
      <vt:lpstr>Ряд Вусоногі раки  </vt:lpstr>
      <vt:lpstr>Слайд 9</vt:lpstr>
      <vt:lpstr>Ракоподібні. Верхній ряд, зліва направо: спелеонектес (гребненогі), дафнія (гіллястовусі), триопс (щитні), артемія (зяброноги). Нижній ряд, зліва направо: морський жолудь (вусоногі), морська уточка (вусоногі), циприс (черепашкові), діаптомус (веслоногі) </vt:lpstr>
      <vt:lpstr>Вищі раки</vt:lpstr>
      <vt:lpstr>Слайд 12</vt:lpstr>
      <vt:lpstr>Десятиногі вищі раки. Верхній ряд, зліва направо: лисмата Вурдемана, креветка чилім, гігантський краб, камчатський краб. Нижній ряд, зліва направо: лофолітодес, звичайний лангуст, креветка пенеус, ваблячий краб </vt:lpstr>
      <vt:lpstr>Слайд 14</vt:lpstr>
      <vt:lpstr>Вищі раки. Верхній ряд, зліва направо: звичайна стонога (рівноногі), норвезький криль (эуфазиеві), морська козочка (різноногі), льохова стонога (рівноногі). Нижній ряд – десятиногі вищі раки, зліва направо: широкопалый річковий рак, пальмовий злодій, блакитний краб-плавунец, тропічний наземний рак-отшельник </vt:lpstr>
      <vt:lpstr>Слайд 16</vt:lpstr>
      <vt:lpstr>Слайд 17</vt:lpstr>
      <vt:lpstr>Отже:</vt:lpstr>
      <vt:lpstr>Слайд 19</vt:lpstr>
      <vt:lpstr>Слайд 20</vt:lpstr>
      <vt:lpstr>Це цікаво!</vt:lpstr>
      <vt:lpstr>Це цікаво!</vt:lpstr>
      <vt:lpstr>Це цікаво!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Vitalik</cp:lastModifiedBy>
  <cp:revision>39</cp:revision>
  <dcterms:created xsi:type="dcterms:W3CDTF">2009-12-12T18:37:13Z</dcterms:created>
  <dcterms:modified xsi:type="dcterms:W3CDTF">2013-05-07T12:56:44Z</dcterms:modified>
</cp:coreProperties>
</file>