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8" r:id="rId9"/>
    <p:sldId id="270" r:id="rId10"/>
    <p:sldId id="271" r:id="rId11"/>
    <p:sldId id="272" r:id="rId12"/>
    <p:sldId id="274" r:id="rId13"/>
    <p:sldId id="275" r:id="rId14"/>
    <p:sldId id="277" r:id="rId15"/>
    <p:sldId id="278" r:id="rId16"/>
    <p:sldId id="280" r:id="rId17"/>
    <p:sldId id="282" r:id="rId18"/>
    <p:sldId id="284" r:id="rId19"/>
    <p:sldId id="285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73C46-FC56-44E4-9DFE-37633907FBAF}" type="doc">
      <dgm:prSet loTypeId="urn:microsoft.com/office/officeart/2011/layout/CircleProcess" loCatId="officeonlin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AF09D60-1A42-410F-BE5F-A728C2ED8C33}">
      <dgm:prSet phldrT="[Текст]"/>
      <dgm:spPr/>
      <dgm:t>
        <a:bodyPr/>
        <a:lstStyle/>
        <a:p>
          <a:r>
            <a:rPr lang="uk-UA" dirty="0" smtClean="0"/>
            <a:t>Дякую</a:t>
          </a:r>
          <a:endParaRPr lang="uk-UA" dirty="0"/>
        </a:p>
      </dgm:t>
    </dgm:pt>
    <dgm:pt modelId="{CFE4A18C-9A67-4181-94FF-AA5386C46474}" type="parTrans" cxnId="{6D614D42-8438-493C-97E6-844AF1F3F18F}">
      <dgm:prSet/>
      <dgm:spPr/>
      <dgm:t>
        <a:bodyPr/>
        <a:lstStyle/>
        <a:p>
          <a:endParaRPr lang="uk-UA"/>
        </a:p>
      </dgm:t>
    </dgm:pt>
    <dgm:pt modelId="{3EA0BA6E-DA33-44F7-8696-68AD01E549C8}" type="sibTrans" cxnId="{6D614D42-8438-493C-97E6-844AF1F3F18F}">
      <dgm:prSet/>
      <dgm:spPr/>
      <dgm:t>
        <a:bodyPr/>
        <a:lstStyle/>
        <a:p>
          <a:endParaRPr lang="uk-UA"/>
        </a:p>
      </dgm:t>
    </dgm:pt>
    <dgm:pt modelId="{3413DE78-FE68-4364-9B89-45E00D72442F}">
      <dgm:prSet phldrT="[Текст]"/>
      <dgm:spPr/>
      <dgm:t>
        <a:bodyPr/>
        <a:lstStyle/>
        <a:p>
          <a:r>
            <a:rPr lang="uk-UA" dirty="0" smtClean="0"/>
            <a:t>за</a:t>
          </a:r>
          <a:endParaRPr lang="uk-UA" dirty="0"/>
        </a:p>
      </dgm:t>
    </dgm:pt>
    <dgm:pt modelId="{600E3B76-5DE9-46C3-94C9-C93DA2F0AD70}" type="parTrans" cxnId="{100346F2-565A-4C8D-9537-E6AFE019E55C}">
      <dgm:prSet/>
      <dgm:spPr/>
      <dgm:t>
        <a:bodyPr/>
        <a:lstStyle/>
        <a:p>
          <a:endParaRPr lang="uk-UA"/>
        </a:p>
      </dgm:t>
    </dgm:pt>
    <dgm:pt modelId="{4741CDD2-529A-4D1E-BC47-E1BCA3031D89}" type="sibTrans" cxnId="{100346F2-565A-4C8D-9537-E6AFE019E55C}">
      <dgm:prSet/>
      <dgm:spPr/>
      <dgm:t>
        <a:bodyPr/>
        <a:lstStyle/>
        <a:p>
          <a:endParaRPr lang="uk-UA"/>
        </a:p>
      </dgm:t>
    </dgm:pt>
    <dgm:pt modelId="{AFEE1B21-9E54-456C-95AB-037CD70663FD}">
      <dgm:prSet phldrT="[Текст]"/>
      <dgm:spPr/>
      <dgm:t>
        <a:bodyPr/>
        <a:lstStyle/>
        <a:p>
          <a:r>
            <a:rPr lang="uk-UA" dirty="0" smtClean="0"/>
            <a:t>увагу</a:t>
          </a:r>
          <a:r>
            <a:rPr lang="uk-UA" b="0" i="0" dirty="0" smtClean="0"/>
            <a:t>!</a:t>
          </a:r>
          <a:endParaRPr lang="uk-UA" dirty="0"/>
        </a:p>
      </dgm:t>
    </dgm:pt>
    <dgm:pt modelId="{6B709545-C331-4704-9DB8-A464C7459E27}" type="parTrans" cxnId="{EF6E1E18-DF21-47B8-9164-A2F40B94591E}">
      <dgm:prSet/>
      <dgm:spPr/>
      <dgm:t>
        <a:bodyPr/>
        <a:lstStyle/>
        <a:p>
          <a:endParaRPr lang="uk-UA"/>
        </a:p>
      </dgm:t>
    </dgm:pt>
    <dgm:pt modelId="{7B7BC955-2714-4444-A4FC-CF5125C49546}" type="sibTrans" cxnId="{EF6E1E18-DF21-47B8-9164-A2F40B94591E}">
      <dgm:prSet/>
      <dgm:spPr/>
      <dgm:t>
        <a:bodyPr/>
        <a:lstStyle/>
        <a:p>
          <a:endParaRPr lang="uk-UA"/>
        </a:p>
      </dgm:t>
    </dgm:pt>
    <dgm:pt modelId="{D1368426-18D6-482D-A6CE-2B3D694B0C44}" type="pres">
      <dgm:prSet presAssocID="{1DF73C46-FC56-44E4-9DFE-37633907FBA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AC78CE33-581B-47A1-95F9-7345382E1EEF}" type="pres">
      <dgm:prSet presAssocID="{AFEE1B21-9E54-456C-95AB-037CD70663FD}" presName="Accent3" presStyleCnt="0"/>
      <dgm:spPr/>
    </dgm:pt>
    <dgm:pt modelId="{7C03A112-B82E-4232-B154-B28EB8E38F50}" type="pres">
      <dgm:prSet presAssocID="{AFEE1B21-9E54-456C-95AB-037CD70663FD}" presName="Accent" presStyleLbl="node1" presStyleIdx="0" presStyleCnt="3"/>
      <dgm:spPr/>
    </dgm:pt>
    <dgm:pt modelId="{39DB32CB-6A43-47D5-B655-294CC397EFA4}" type="pres">
      <dgm:prSet presAssocID="{AFEE1B21-9E54-456C-95AB-037CD70663FD}" presName="ParentBackground3" presStyleCnt="0"/>
      <dgm:spPr/>
    </dgm:pt>
    <dgm:pt modelId="{B3E49FD4-8F54-4BE1-88B6-475B3E4E1138}" type="pres">
      <dgm:prSet presAssocID="{AFEE1B21-9E54-456C-95AB-037CD70663FD}" presName="ParentBackground" presStyleLbl="fgAcc1" presStyleIdx="0" presStyleCnt="3"/>
      <dgm:spPr/>
      <dgm:t>
        <a:bodyPr/>
        <a:lstStyle/>
        <a:p>
          <a:endParaRPr lang="uk-UA"/>
        </a:p>
      </dgm:t>
    </dgm:pt>
    <dgm:pt modelId="{E8FE876D-6ACB-489D-A759-4D47F11D7DFD}" type="pres">
      <dgm:prSet presAssocID="{AFEE1B21-9E54-456C-95AB-037CD70663F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7A99F1-7F3E-4735-A211-9CC925E15760}" type="pres">
      <dgm:prSet presAssocID="{3413DE78-FE68-4364-9B89-45E00D72442F}" presName="Accent2" presStyleCnt="0"/>
      <dgm:spPr/>
    </dgm:pt>
    <dgm:pt modelId="{5A0C7FC9-976B-47E8-B63C-6F813EA8B2DC}" type="pres">
      <dgm:prSet presAssocID="{3413DE78-FE68-4364-9B89-45E00D72442F}" presName="Accent" presStyleLbl="node1" presStyleIdx="1" presStyleCnt="3"/>
      <dgm:spPr/>
    </dgm:pt>
    <dgm:pt modelId="{B3A534D0-136D-429D-BEB1-B315BAC5985F}" type="pres">
      <dgm:prSet presAssocID="{3413DE78-FE68-4364-9B89-45E00D72442F}" presName="ParentBackground2" presStyleCnt="0"/>
      <dgm:spPr/>
    </dgm:pt>
    <dgm:pt modelId="{53CB389A-7FB8-40E8-9BA1-1A3B4751E24F}" type="pres">
      <dgm:prSet presAssocID="{3413DE78-FE68-4364-9B89-45E00D72442F}" presName="ParentBackground" presStyleLbl="fgAcc1" presStyleIdx="1" presStyleCnt="3"/>
      <dgm:spPr/>
      <dgm:t>
        <a:bodyPr/>
        <a:lstStyle/>
        <a:p>
          <a:endParaRPr lang="uk-UA"/>
        </a:p>
      </dgm:t>
    </dgm:pt>
    <dgm:pt modelId="{03103C86-F703-4535-A9B7-54367ABD81B6}" type="pres">
      <dgm:prSet presAssocID="{3413DE78-FE68-4364-9B89-45E00D72442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740FAF-950C-4764-9ABA-507CADA44E5B}" type="pres">
      <dgm:prSet presAssocID="{4AF09D60-1A42-410F-BE5F-A728C2ED8C33}" presName="Accent1" presStyleCnt="0"/>
      <dgm:spPr/>
    </dgm:pt>
    <dgm:pt modelId="{4EC4F019-BADB-4381-86D2-298E3BDFAA86}" type="pres">
      <dgm:prSet presAssocID="{4AF09D60-1A42-410F-BE5F-A728C2ED8C33}" presName="Accent" presStyleLbl="node1" presStyleIdx="2" presStyleCnt="3"/>
      <dgm:spPr/>
    </dgm:pt>
    <dgm:pt modelId="{516DE8A1-3BA5-454D-9A8C-803623AB99D3}" type="pres">
      <dgm:prSet presAssocID="{4AF09D60-1A42-410F-BE5F-A728C2ED8C33}" presName="ParentBackground1" presStyleCnt="0"/>
      <dgm:spPr/>
    </dgm:pt>
    <dgm:pt modelId="{E3B24CBF-1B3F-4097-A025-1F5F9DEA9652}" type="pres">
      <dgm:prSet presAssocID="{4AF09D60-1A42-410F-BE5F-A728C2ED8C33}" presName="ParentBackground" presStyleLbl="fgAcc1" presStyleIdx="2" presStyleCnt="3"/>
      <dgm:spPr/>
      <dgm:t>
        <a:bodyPr/>
        <a:lstStyle/>
        <a:p>
          <a:endParaRPr lang="uk-UA"/>
        </a:p>
      </dgm:t>
    </dgm:pt>
    <dgm:pt modelId="{7FDAF471-A133-4DF2-AEF4-931426F5C92C}" type="pres">
      <dgm:prSet presAssocID="{4AF09D60-1A42-410F-BE5F-A728C2ED8C3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22690D7-D8BA-4B96-B0B6-A70770A9C2A6}" type="presOf" srcId="{3413DE78-FE68-4364-9B89-45E00D72442F}" destId="{53CB389A-7FB8-40E8-9BA1-1A3B4751E24F}" srcOrd="0" destOrd="0" presId="urn:microsoft.com/office/officeart/2011/layout/CircleProcess"/>
    <dgm:cxn modelId="{EF6E1E18-DF21-47B8-9164-A2F40B94591E}" srcId="{1DF73C46-FC56-44E4-9DFE-37633907FBAF}" destId="{AFEE1B21-9E54-456C-95AB-037CD70663FD}" srcOrd="2" destOrd="0" parTransId="{6B709545-C331-4704-9DB8-A464C7459E27}" sibTransId="{7B7BC955-2714-4444-A4FC-CF5125C49546}"/>
    <dgm:cxn modelId="{6D614D42-8438-493C-97E6-844AF1F3F18F}" srcId="{1DF73C46-FC56-44E4-9DFE-37633907FBAF}" destId="{4AF09D60-1A42-410F-BE5F-A728C2ED8C33}" srcOrd="0" destOrd="0" parTransId="{CFE4A18C-9A67-4181-94FF-AA5386C46474}" sibTransId="{3EA0BA6E-DA33-44F7-8696-68AD01E549C8}"/>
    <dgm:cxn modelId="{100346F2-565A-4C8D-9537-E6AFE019E55C}" srcId="{1DF73C46-FC56-44E4-9DFE-37633907FBAF}" destId="{3413DE78-FE68-4364-9B89-45E00D72442F}" srcOrd="1" destOrd="0" parTransId="{600E3B76-5DE9-46C3-94C9-C93DA2F0AD70}" sibTransId="{4741CDD2-529A-4D1E-BC47-E1BCA3031D89}"/>
    <dgm:cxn modelId="{FFBB59A3-5F6C-4F76-95E8-E91F499962AC}" type="presOf" srcId="{4AF09D60-1A42-410F-BE5F-A728C2ED8C33}" destId="{E3B24CBF-1B3F-4097-A025-1F5F9DEA9652}" srcOrd="0" destOrd="0" presId="urn:microsoft.com/office/officeart/2011/layout/CircleProcess"/>
    <dgm:cxn modelId="{9E893890-266B-4CD9-BCB4-6C32C0639402}" type="presOf" srcId="{1DF73C46-FC56-44E4-9DFE-37633907FBAF}" destId="{D1368426-18D6-482D-A6CE-2B3D694B0C44}" srcOrd="0" destOrd="0" presId="urn:microsoft.com/office/officeart/2011/layout/CircleProcess"/>
    <dgm:cxn modelId="{FE3A8A2C-7877-45DA-B1D9-E72513C1D911}" type="presOf" srcId="{AFEE1B21-9E54-456C-95AB-037CD70663FD}" destId="{E8FE876D-6ACB-489D-A759-4D47F11D7DFD}" srcOrd="1" destOrd="0" presId="urn:microsoft.com/office/officeart/2011/layout/CircleProcess"/>
    <dgm:cxn modelId="{4844E346-E480-47D1-8426-B4D1B73B0EEC}" type="presOf" srcId="{3413DE78-FE68-4364-9B89-45E00D72442F}" destId="{03103C86-F703-4535-A9B7-54367ABD81B6}" srcOrd="1" destOrd="0" presId="urn:microsoft.com/office/officeart/2011/layout/CircleProcess"/>
    <dgm:cxn modelId="{D3EB1552-B17A-462B-A136-47A7F6E9AC20}" type="presOf" srcId="{4AF09D60-1A42-410F-BE5F-A728C2ED8C33}" destId="{7FDAF471-A133-4DF2-AEF4-931426F5C92C}" srcOrd="1" destOrd="0" presId="urn:microsoft.com/office/officeart/2011/layout/CircleProcess"/>
    <dgm:cxn modelId="{EDBB8767-2853-40BB-BC38-7297776482B0}" type="presOf" srcId="{AFEE1B21-9E54-456C-95AB-037CD70663FD}" destId="{B3E49FD4-8F54-4BE1-88B6-475B3E4E1138}" srcOrd="0" destOrd="0" presId="urn:microsoft.com/office/officeart/2011/layout/CircleProcess"/>
    <dgm:cxn modelId="{952D8F6A-D700-4D22-8404-559AEFEAD97B}" type="presParOf" srcId="{D1368426-18D6-482D-A6CE-2B3D694B0C44}" destId="{AC78CE33-581B-47A1-95F9-7345382E1EEF}" srcOrd="0" destOrd="0" presId="urn:microsoft.com/office/officeart/2011/layout/CircleProcess"/>
    <dgm:cxn modelId="{3CFB8C73-465B-4E44-9416-29F338E23C75}" type="presParOf" srcId="{AC78CE33-581B-47A1-95F9-7345382E1EEF}" destId="{7C03A112-B82E-4232-B154-B28EB8E38F50}" srcOrd="0" destOrd="0" presId="urn:microsoft.com/office/officeart/2011/layout/CircleProcess"/>
    <dgm:cxn modelId="{DE177CD8-4BC6-4BD6-9210-CD965CCF6A66}" type="presParOf" srcId="{D1368426-18D6-482D-A6CE-2B3D694B0C44}" destId="{39DB32CB-6A43-47D5-B655-294CC397EFA4}" srcOrd="1" destOrd="0" presId="urn:microsoft.com/office/officeart/2011/layout/CircleProcess"/>
    <dgm:cxn modelId="{7AC190FB-E50F-46A6-B8EC-0F1A6E7C4F52}" type="presParOf" srcId="{39DB32CB-6A43-47D5-B655-294CC397EFA4}" destId="{B3E49FD4-8F54-4BE1-88B6-475B3E4E1138}" srcOrd="0" destOrd="0" presId="urn:microsoft.com/office/officeart/2011/layout/CircleProcess"/>
    <dgm:cxn modelId="{9D2CC6D0-C780-4CC2-AEEC-B812EBFF4F81}" type="presParOf" srcId="{D1368426-18D6-482D-A6CE-2B3D694B0C44}" destId="{E8FE876D-6ACB-489D-A759-4D47F11D7DFD}" srcOrd="2" destOrd="0" presId="urn:microsoft.com/office/officeart/2011/layout/CircleProcess"/>
    <dgm:cxn modelId="{2DC8EDC2-CAFA-48A3-B899-D308A8FC72A6}" type="presParOf" srcId="{D1368426-18D6-482D-A6CE-2B3D694B0C44}" destId="{2E7A99F1-7F3E-4735-A211-9CC925E15760}" srcOrd="3" destOrd="0" presId="urn:microsoft.com/office/officeart/2011/layout/CircleProcess"/>
    <dgm:cxn modelId="{05D8B726-D63F-4119-9872-C7EAB32CC066}" type="presParOf" srcId="{2E7A99F1-7F3E-4735-A211-9CC925E15760}" destId="{5A0C7FC9-976B-47E8-B63C-6F813EA8B2DC}" srcOrd="0" destOrd="0" presId="urn:microsoft.com/office/officeart/2011/layout/CircleProcess"/>
    <dgm:cxn modelId="{E69F352A-7419-41D3-97BE-0E08B53BF5F1}" type="presParOf" srcId="{D1368426-18D6-482D-A6CE-2B3D694B0C44}" destId="{B3A534D0-136D-429D-BEB1-B315BAC5985F}" srcOrd="4" destOrd="0" presId="urn:microsoft.com/office/officeart/2011/layout/CircleProcess"/>
    <dgm:cxn modelId="{AAE2CE0C-4CD1-4F45-93AF-4AC051B6EB13}" type="presParOf" srcId="{B3A534D0-136D-429D-BEB1-B315BAC5985F}" destId="{53CB389A-7FB8-40E8-9BA1-1A3B4751E24F}" srcOrd="0" destOrd="0" presId="urn:microsoft.com/office/officeart/2011/layout/CircleProcess"/>
    <dgm:cxn modelId="{BAC884EE-2AF8-41C5-803A-E64A66F9A001}" type="presParOf" srcId="{D1368426-18D6-482D-A6CE-2B3D694B0C44}" destId="{03103C86-F703-4535-A9B7-54367ABD81B6}" srcOrd="5" destOrd="0" presId="urn:microsoft.com/office/officeart/2011/layout/CircleProcess"/>
    <dgm:cxn modelId="{750BCF90-5B2E-484C-B065-CB89D6D6D5B3}" type="presParOf" srcId="{D1368426-18D6-482D-A6CE-2B3D694B0C44}" destId="{3A740FAF-950C-4764-9ABA-507CADA44E5B}" srcOrd="6" destOrd="0" presId="urn:microsoft.com/office/officeart/2011/layout/CircleProcess"/>
    <dgm:cxn modelId="{4ADA0DFD-DDCE-4CDA-BCE7-EAC7A7702C84}" type="presParOf" srcId="{3A740FAF-950C-4764-9ABA-507CADA44E5B}" destId="{4EC4F019-BADB-4381-86D2-298E3BDFAA86}" srcOrd="0" destOrd="0" presId="urn:microsoft.com/office/officeart/2011/layout/CircleProcess"/>
    <dgm:cxn modelId="{83FB4EF4-58A0-4104-8560-8A52100AA9B9}" type="presParOf" srcId="{D1368426-18D6-482D-A6CE-2B3D694B0C44}" destId="{516DE8A1-3BA5-454D-9A8C-803623AB99D3}" srcOrd="7" destOrd="0" presId="urn:microsoft.com/office/officeart/2011/layout/CircleProcess"/>
    <dgm:cxn modelId="{ABB3510C-C4C2-4900-8A31-C5392F54289C}" type="presParOf" srcId="{516DE8A1-3BA5-454D-9A8C-803623AB99D3}" destId="{E3B24CBF-1B3F-4097-A025-1F5F9DEA9652}" srcOrd="0" destOrd="0" presId="urn:microsoft.com/office/officeart/2011/layout/CircleProcess"/>
    <dgm:cxn modelId="{962B16BB-54B4-4902-B0DA-D1413A062BAB}" type="presParOf" srcId="{D1368426-18D6-482D-A6CE-2B3D694B0C44}" destId="{7FDAF471-A133-4DF2-AEF4-931426F5C92C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3A112-B82E-4232-B154-B28EB8E38F50}">
      <dsp:nvSpPr>
        <dsp:cNvPr id="0" name=""/>
        <dsp:cNvSpPr/>
      </dsp:nvSpPr>
      <dsp:spPr>
        <a:xfrm>
          <a:off x="5695500" y="1020730"/>
          <a:ext cx="2484477" cy="2484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E49FD4-8F54-4BE1-88B6-475B3E4E1138}">
      <dsp:nvSpPr>
        <dsp:cNvPr id="0" name=""/>
        <dsp:cNvSpPr/>
      </dsp:nvSpPr>
      <dsp:spPr>
        <a:xfrm>
          <a:off x="5777992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увагу</a:t>
          </a:r>
          <a:r>
            <a:rPr lang="uk-UA" sz="4000" b="0" i="0" kern="1200" dirty="0" smtClean="0"/>
            <a:t>!</a:t>
          </a:r>
          <a:endParaRPr lang="uk-UA" sz="4000" kern="1200" dirty="0"/>
        </a:p>
      </dsp:txBody>
      <dsp:txXfrm>
        <a:off x="6109579" y="1434959"/>
        <a:ext cx="1656318" cy="1656479"/>
      </dsp:txXfrm>
    </dsp:sp>
    <dsp:sp modelId="{5A0C7FC9-976B-47E8-B63C-6F813EA8B2DC}">
      <dsp:nvSpPr>
        <dsp:cNvPr id="0" name=""/>
        <dsp:cNvSpPr/>
      </dsp:nvSpPr>
      <dsp:spPr>
        <a:xfrm rot="2700000">
          <a:off x="3130713" y="1023734"/>
          <a:ext cx="2478493" cy="247849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B389A-7FB8-40E8-9BA1-1A3B4751E24F}">
      <dsp:nvSpPr>
        <dsp:cNvPr id="0" name=""/>
        <dsp:cNvSpPr/>
      </dsp:nvSpPr>
      <dsp:spPr>
        <a:xfrm>
          <a:off x="3210213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за</a:t>
          </a:r>
          <a:endParaRPr lang="uk-UA" sz="4000" kern="1200" dirty="0"/>
        </a:p>
      </dsp:txBody>
      <dsp:txXfrm>
        <a:off x="3541801" y="1434959"/>
        <a:ext cx="1656318" cy="1656479"/>
      </dsp:txXfrm>
    </dsp:sp>
    <dsp:sp modelId="{4EC4F019-BADB-4381-86D2-298E3BDFAA86}">
      <dsp:nvSpPr>
        <dsp:cNvPr id="0" name=""/>
        <dsp:cNvSpPr/>
      </dsp:nvSpPr>
      <dsp:spPr>
        <a:xfrm rot="2700000">
          <a:off x="562934" y="1023734"/>
          <a:ext cx="2478493" cy="247849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B24CBF-1B3F-4097-A025-1F5F9DEA9652}">
      <dsp:nvSpPr>
        <dsp:cNvPr id="0" name=""/>
        <dsp:cNvSpPr/>
      </dsp:nvSpPr>
      <dsp:spPr>
        <a:xfrm>
          <a:off x="642435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Дякую</a:t>
          </a:r>
          <a:endParaRPr lang="uk-UA" sz="4000" kern="1200" dirty="0"/>
        </a:p>
      </dsp:txBody>
      <dsp:txXfrm>
        <a:off x="974022" y="1434959"/>
        <a:ext cx="1656318" cy="1656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28AAF-0815-4C5E-9671-978273D8FE35}" type="datetimeFigureOut">
              <a:rPr lang="uk-UA" smtClean="0"/>
              <a:pPr/>
              <a:t>05.03.2013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1C08B-4330-4A45-8CAD-EAF2301F094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030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4A8C-2BAB-448A-B02A-00A7CD60231F}" type="datetimeFigureOut">
              <a:rPr lang="uk-UA" smtClean="0"/>
              <a:pPr/>
              <a:t>05.03.2013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F368-57C0-41C6-8500-25470FE1FB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4A8C-2BAB-448A-B02A-00A7CD60231F}" type="datetimeFigureOut">
              <a:rPr lang="uk-UA" smtClean="0"/>
              <a:pPr/>
              <a:t>05.03.2013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F368-57C0-41C6-8500-25470FE1FB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4A8C-2BAB-448A-B02A-00A7CD60231F}" type="datetimeFigureOut">
              <a:rPr lang="uk-UA" smtClean="0"/>
              <a:pPr/>
              <a:t>05.03.2013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F368-57C0-41C6-8500-25470FE1FB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4A8C-2BAB-448A-B02A-00A7CD60231F}" type="datetimeFigureOut">
              <a:rPr lang="uk-UA" smtClean="0"/>
              <a:pPr/>
              <a:t>05.03.2013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F368-57C0-41C6-8500-25470FE1FB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4A8C-2BAB-448A-B02A-00A7CD60231F}" type="datetimeFigureOut">
              <a:rPr lang="uk-UA" smtClean="0"/>
              <a:pPr/>
              <a:t>05.03.2013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F368-57C0-41C6-8500-25470FE1FB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4A8C-2BAB-448A-B02A-00A7CD60231F}" type="datetimeFigureOut">
              <a:rPr lang="uk-UA" smtClean="0"/>
              <a:pPr/>
              <a:t>05.03.2013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F368-57C0-41C6-8500-25470FE1FB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4A8C-2BAB-448A-B02A-00A7CD60231F}" type="datetimeFigureOut">
              <a:rPr lang="uk-UA" smtClean="0"/>
              <a:pPr/>
              <a:t>05.03.2013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F368-57C0-41C6-8500-25470FE1FB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4A8C-2BAB-448A-B02A-00A7CD60231F}" type="datetimeFigureOut">
              <a:rPr lang="uk-UA" smtClean="0"/>
              <a:pPr/>
              <a:t>05.03.2013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F368-57C0-41C6-8500-25470FE1FB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4A8C-2BAB-448A-B02A-00A7CD60231F}" type="datetimeFigureOut">
              <a:rPr lang="uk-UA" smtClean="0"/>
              <a:pPr/>
              <a:t>05.03.2013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F368-57C0-41C6-8500-25470FE1FB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4A8C-2BAB-448A-B02A-00A7CD60231F}" type="datetimeFigureOut">
              <a:rPr lang="uk-UA" smtClean="0"/>
              <a:pPr/>
              <a:t>05.03.2013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F368-57C0-41C6-8500-25470FE1FB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4A8C-2BAB-448A-B02A-00A7CD60231F}" type="datetimeFigureOut">
              <a:rPr lang="uk-UA" smtClean="0"/>
              <a:pPr/>
              <a:t>05.03.2013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A5F368-57C0-41C6-8500-25470FE1FB0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974A8C-2BAB-448A-B02A-00A7CD60231F}" type="datetimeFigureOut">
              <a:rPr lang="uk-UA" smtClean="0"/>
              <a:pPr/>
              <a:t>05.03.2013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A5F368-57C0-41C6-8500-25470FE1FB0B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6;&#1086;&#1084;&#1072;&#1085;\Music\Music%20for%20presentation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TobaccoMosaicVirus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Virion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Неклітинні форми життя: віруси</a:t>
            </a:r>
            <a:r>
              <a:rPr lang="en-US" dirty="0" smtClean="0"/>
              <a:t>”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Підготував:</a:t>
            </a:r>
          </a:p>
          <a:p>
            <a:r>
              <a:rPr lang="uk-UA" dirty="0" smtClean="0"/>
              <a:t>Учень 10-А класу</a:t>
            </a:r>
          </a:p>
          <a:p>
            <a:r>
              <a:rPr lang="uk-UA" dirty="0" smtClean="0"/>
              <a:t>ЗОШ №25 м. Луцька</a:t>
            </a:r>
          </a:p>
          <a:p>
            <a:r>
              <a:rPr lang="uk-UA" dirty="0" smtClean="0"/>
              <a:t>Матвійчук Роман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077">
            <a:off x="647397" y="4059554"/>
            <a:ext cx="2813083" cy="210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Music for presentatio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1062549"/>
      </p:ext>
    </p:extLst>
  </p:cSld>
  <p:clrMapOvr>
    <a:masterClrMapping/>
  </p:clrMapOvr>
  <p:transition advTm="158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вірусів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dirty="0"/>
              <a:t>Не мають власного обміну речовин;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У них відсутні клітинні органели та структури;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Поза організмом або клітиною не виявляють ознак життя;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У їхньому складі відсутня вода;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Деякі віруси (наприклад, грипу) містять </a:t>
            </a:r>
            <a:r>
              <a:rPr lang="uk-UA" dirty="0" smtClean="0"/>
              <a:t>ферменти.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786986"/>
      </p:ext>
    </p:extLst>
  </p:cSld>
  <p:clrMapOvr>
    <a:masterClrMapping/>
  </p:clrMapOvr>
  <p:transition advTm="18595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Класифікація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Віруси класифікуються на ті, що містять ДНК (вірус простого </a:t>
            </a:r>
            <a:r>
              <a:rPr lang="uk-UA" dirty="0" err="1"/>
              <a:t>герпесу</a:t>
            </a:r>
            <a:r>
              <a:rPr lang="uk-UA" dirty="0"/>
              <a:t>) і ті, що містять РНК (вірус імунодефіциту людини).</a:t>
            </a:r>
          </a:p>
          <a:p>
            <a:r>
              <a:rPr lang="uk-UA" dirty="0"/>
              <a:t>За структурою </a:t>
            </a:r>
            <a:r>
              <a:rPr lang="uk-UA" dirty="0" err="1"/>
              <a:t>капсомерів</a:t>
            </a:r>
            <a:r>
              <a:rPr lang="uk-UA" dirty="0"/>
              <a:t>. Ізометричні (кубічні), спіральні, змішані.</a:t>
            </a:r>
          </a:p>
          <a:p>
            <a:r>
              <a:rPr lang="uk-UA" dirty="0"/>
              <a:t>За наявністю або відсутністю додаткової ліпопротеїдної </a:t>
            </a:r>
            <a:r>
              <a:rPr lang="uk-UA" dirty="0" smtClean="0"/>
              <a:t>оболонки.</a:t>
            </a:r>
            <a:endParaRPr lang="uk-UA" dirty="0"/>
          </a:p>
          <a:p>
            <a:r>
              <a:rPr lang="uk-UA" dirty="0"/>
              <a:t>За </a:t>
            </a:r>
            <a:r>
              <a:rPr lang="uk-UA" dirty="0" smtClean="0"/>
              <a:t>клітинами-хазяїнами.</a:t>
            </a:r>
            <a:endParaRPr lang="uk-UA" dirty="0"/>
          </a:p>
          <a:p>
            <a:endParaRPr lang="uk-UA" dirty="0"/>
          </a:p>
        </p:txBody>
      </p:sp>
      <p:pic>
        <p:nvPicPr>
          <p:cNvPr id="4" name="Picture 2" descr="C:\Documents and Settings\mmm\Рабочий стол\Вірус\Dragulescu_Spam_Render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2843808" cy="2249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4828517"/>
      </p:ext>
    </p:extLst>
  </p:cSld>
  <p:clrMapOvr>
    <a:masterClrMapping/>
  </p:clrMapOvr>
  <p:transition advTm="41886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495" y="188640"/>
            <a:ext cx="8640960" cy="108498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Механізм проникнення вірусів в організм</a:t>
            </a:r>
            <a:endParaRPr lang="ru-RU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D:\ДОКУМЕНТАЦІЯ\ALLA\10клас\ВІРУСИ\бактеріофаги\156_30_07_11_anti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40" y="1730305"/>
            <a:ext cx="3333750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АЦІЯ\ALLA\10клас\ВІРУСИ\бактеріофаги\kadr-bakteriofagi-31.10.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019">
            <a:off x="156532" y="1547817"/>
            <a:ext cx="3192016" cy="218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ОКУМЕНТАЦІЯ\ALLA\10клас\ВІРУСИ\бактеріофаги\bacterioph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149">
            <a:off x="6574911" y="1770233"/>
            <a:ext cx="1734840" cy="213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ОКУМЕНТАЦІЯ\ALLA\10клас\ВІРУСИ\бактеріофаги\724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16">
            <a:off x="4575763" y="3980075"/>
            <a:ext cx="3810000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ДОКУМЕНТАЦІЯ\ALLA\10клас\ВІРУСИ\тютюнова мозаїка\96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980">
            <a:off x="1038793" y="4134171"/>
            <a:ext cx="352425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756539"/>
      </p:ext>
    </p:extLst>
  </p:cSld>
  <p:clrMapOvr>
    <a:masterClrMapping/>
  </p:clrMapOvr>
  <p:transition spd="slow" advTm="241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Розмноження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92168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marL="58293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/>
              <a:t>Перепрограмування клітини </a:t>
            </a:r>
            <a:r>
              <a:rPr lang="uk-UA" b="1" dirty="0"/>
              <a:t>: в</a:t>
            </a:r>
            <a:r>
              <a:rPr lang="uk-UA" dirty="0"/>
              <a:t>ірусна нуклеїнова кислота передає клітині-хазяїну спадкову інформацію,  по якій будуть синтезуватися вірусні білки в </a:t>
            </a:r>
            <a:r>
              <a:rPr lang="uk-UA" dirty="0" smtClean="0"/>
              <a:t>клітині.</a:t>
            </a:r>
            <a:endParaRPr lang="uk-UA" dirty="0"/>
          </a:p>
          <a:p>
            <a:pPr marL="58293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/>
              <a:t>Вірусні білки, накопичуючись пригнічують утворення власних білків </a:t>
            </a:r>
            <a:r>
              <a:rPr lang="uk-UA" dirty="0" smtClean="0"/>
              <a:t>клітини.</a:t>
            </a:r>
            <a:endParaRPr lang="uk-UA" dirty="0"/>
          </a:p>
          <a:p>
            <a:pPr marL="58293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/>
              <a:t>Формування вірусних частинок всередині клітини-хазяїна : навколо молекули нуклеїнової кислоти утворюється білкова </a:t>
            </a:r>
            <a:r>
              <a:rPr lang="uk-UA" dirty="0" smtClean="0"/>
              <a:t>оболонка.</a:t>
            </a:r>
            <a:endParaRPr lang="uk-UA" dirty="0"/>
          </a:p>
          <a:p>
            <a:pPr marL="58293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/>
              <a:t>Вихід вірусних частинок з клітини: вірусні частки в одних випадках залишають клітину, поступово відбруньковуючись від неї, а в інших випадках відбувається мікровибух , який супроводжується смертю </a:t>
            </a:r>
            <a:r>
              <a:rPr lang="uk-UA" dirty="0" smtClean="0"/>
              <a:t>клітини.</a:t>
            </a:r>
            <a:endParaRPr lang="uk-UA" dirty="0"/>
          </a:p>
          <a:p>
            <a:endParaRPr lang="uk-UA" dirty="0"/>
          </a:p>
        </p:txBody>
      </p:sp>
      <p:pic>
        <p:nvPicPr>
          <p:cNvPr id="4" name="Picture 2" descr="C:\Documents and Settings\mmm\Рабочий стол\Вірус\1256932900_vir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428875" cy="1958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8198133"/>
      </p:ext>
    </p:extLst>
  </p:cSld>
  <p:clrMapOvr>
    <a:masterClrMapping/>
  </p:clrMapOvr>
  <p:transition advTm="46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7622"/>
            <a:ext cx="6044104" cy="49006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Вчені, які вивчали віруси</a:t>
            </a:r>
            <a:endParaRPr lang="ru-RU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022002"/>
            <a:ext cx="4038600" cy="521531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Івановський Д.Й</a:t>
            </a:r>
          </a:p>
          <a:p>
            <a:pPr marL="0" indent="0">
              <a:buNone/>
            </a:pP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Бейєринк</a:t>
            </a:r>
          </a:p>
          <a:p>
            <a:pPr marL="0" indent="0"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Луї Пастер</a:t>
            </a:r>
          </a:p>
          <a:p>
            <a:pPr marL="0" indent="0">
              <a:buNone/>
            </a:pP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Едуард Дженнер</a:t>
            </a:r>
          </a:p>
          <a:p>
            <a:pPr marL="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ДОКУМЕНТАЦІЯ\ALLA\10клас\284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5"/>
            <a:ext cx="2088232" cy="27297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eijerin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97512"/>
            <a:ext cx="2088232" cy="23962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АЦІЯ\ALLA\10клас\52999529_Louis_Paste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1971019" cy="2347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D:\ДОКУМЕНТАЦІЯ\ALLA\10клас\portrait_edward_jenner_1749_1_h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52131"/>
            <a:ext cx="1999109" cy="24300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603354"/>
      </p:ext>
    </p:extLst>
  </p:cSld>
  <p:clrMapOvr>
    <a:masterClrMapping/>
  </p:clrMapOvr>
  <p:transition spd="slow" advTm="2591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506" y="5796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200000"/>
                  </a:schemeClr>
                </a:solidFill>
              </a:rPr>
              <a:t>Вірусні хвороби тварин</a:t>
            </a:r>
            <a:endParaRPr lang="uk-UA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644008" y="1933577"/>
            <a:ext cx="3826768" cy="43891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1. Ящур</a:t>
            </a:r>
          </a:p>
          <a:p>
            <a:pPr marL="0" indent="0">
              <a:buNone/>
            </a:pPr>
            <a:r>
              <a:rPr lang="uk-UA" dirty="0" smtClean="0"/>
              <a:t>2. Сказ</a:t>
            </a:r>
          </a:p>
          <a:p>
            <a:pPr marL="0" indent="0">
              <a:buNone/>
            </a:pPr>
            <a:r>
              <a:rPr lang="uk-UA" dirty="0" smtClean="0"/>
              <a:t>3. Ентерит</a:t>
            </a:r>
          </a:p>
          <a:p>
            <a:pPr marL="0" indent="0">
              <a:buNone/>
            </a:pPr>
            <a:r>
              <a:rPr lang="uk-UA" dirty="0" smtClean="0"/>
              <a:t>4. Чума (у собак)</a:t>
            </a:r>
          </a:p>
          <a:p>
            <a:pPr marL="0" indent="0">
              <a:buNone/>
            </a:pPr>
            <a:r>
              <a:rPr lang="uk-UA" dirty="0" smtClean="0"/>
              <a:t>5. Чума у курей</a:t>
            </a:r>
          </a:p>
          <a:p>
            <a:pPr marL="0" indent="0">
              <a:buNone/>
            </a:pPr>
            <a:r>
              <a:rPr lang="uk-UA" dirty="0" smtClean="0"/>
              <a:t>6. </a:t>
            </a:r>
            <a:r>
              <a:rPr lang="en-US" dirty="0" smtClean="0"/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1H1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(свинячий грип)</a:t>
            </a:r>
            <a:endParaRPr lang="uk-UA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05775"/>
            <a:ext cx="2088232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5233">
            <a:off x="710382" y="3566956"/>
            <a:ext cx="3560415" cy="26177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1099538"/>
      </p:ext>
    </p:extLst>
  </p:cSld>
  <p:clrMapOvr>
    <a:masterClrMapping/>
  </p:clrMapOvr>
  <p:transition advTm="29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200000"/>
                  </a:schemeClr>
                </a:solidFill>
              </a:rPr>
              <a:t>Вірусні хвороби рослин (понад 1000)</a:t>
            </a:r>
            <a:endParaRPr lang="uk-UA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3555" name="Содержимое 3" descr="http://upload.wikimedia.org/wikipedia/commons/thumb/4/47/TobaccoMosaicVirus.jpg/230px-TobaccoMosaicVirus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2428875"/>
            <a:ext cx="2357437" cy="3500438"/>
          </a:xfrm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4214813" y="2214563"/>
            <a:ext cx="48053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uk-UA" sz="2400" dirty="0"/>
              <a:t>Мозаїчність</a:t>
            </a:r>
          </a:p>
          <a:p>
            <a:pPr>
              <a:buFontTx/>
              <a:buAutoNum type="arabicPeriod"/>
            </a:pPr>
            <a:r>
              <a:rPr lang="uk-UA" sz="2400" dirty="0"/>
              <a:t>П</a:t>
            </a:r>
            <a:r>
              <a:rPr lang="uk-UA" sz="2400" dirty="0">
                <a:latin typeface="Arial" charset="0"/>
              </a:rPr>
              <a:t>л</a:t>
            </a:r>
            <a:r>
              <a:rPr lang="uk-UA" sz="2400" dirty="0"/>
              <a:t>ямистість</a:t>
            </a:r>
          </a:p>
          <a:p>
            <a:pPr>
              <a:buFontTx/>
              <a:buAutoNum type="arabicPeriod"/>
            </a:pPr>
            <a:r>
              <a:rPr lang="uk-UA" sz="2400" dirty="0"/>
              <a:t>Відмирання органів</a:t>
            </a:r>
          </a:p>
          <a:p>
            <a:pPr>
              <a:buFontTx/>
              <a:buAutoNum type="arabicPeriod"/>
            </a:pPr>
            <a:r>
              <a:rPr lang="uk-UA" sz="2400" dirty="0"/>
              <a:t>Пухлини (“рак” плодових дерев)</a:t>
            </a: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1071563" y="6286500"/>
            <a:ext cx="2643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uk-UA" dirty="0">
                <a:solidFill>
                  <a:srgbClr val="00FF00"/>
                </a:solidFill>
              </a:rPr>
              <a:t>Вірус Тютюнової мозаїки</a:t>
            </a:r>
          </a:p>
          <a:p>
            <a:endParaRPr lang="uk-UA" dirty="0"/>
          </a:p>
        </p:txBody>
      </p:sp>
      <p:pic>
        <p:nvPicPr>
          <p:cNvPr id="23558" name="Picture 2" descr="C:\Documents and Settings\mmm\Рабочий стол\Вірус\biotech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767138"/>
            <a:ext cx="2857500" cy="290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0212383"/>
      </p:ext>
    </p:extLst>
  </p:cSld>
  <p:clrMapOvr>
    <a:masterClrMapping/>
  </p:clrMapOvr>
  <p:transition advTm="26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200000"/>
                  </a:schemeClr>
                </a:solidFill>
              </a:rPr>
              <a:t>Вірусні хвороби людини</a:t>
            </a:r>
            <a:endParaRPr lang="uk-UA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613" indent="-514350">
              <a:buFont typeface="Consolas" pitchFamily="49" charset="0"/>
              <a:buAutoNum type="arabicPeriod"/>
            </a:pPr>
            <a:r>
              <a:rPr lang="uk-UA" dirty="0" smtClean="0"/>
              <a:t>Кір</a:t>
            </a:r>
          </a:p>
          <a:p>
            <a:pPr marL="582613" indent="-514350">
              <a:buFont typeface="Consolas" pitchFamily="49" charset="0"/>
              <a:buAutoNum type="arabicPeriod"/>
            </a:pPr>
            <a:r>
              <a:rPr lang="uk-UA" dirty="0" smtClean="0"/>
              <a:t>Грип</a:t>
            </a:r>
          </a:p>
          <a:p>
            <a:pPr marL="582613" indent="-514350">
              <a:buFont typeface="Consolas" pitchFamily="49" charset="0"/>
              <a:buAutoNum type="arabicPeriod"/>
            </a:pPr>
            <a:r>
              <a:rPr lang="uk-UA" dirty="0" smtClean="0"/>
              <a:t>Поліомієліт</a:t>
            </a:r>
          </a:p>
          <a:p>
            <a:pPr marL="582613" indent="-514350">
              <a:buFont typeface="Consolas" pitchFamily="49" charset="0"/>
              <a:buAutoNum type="arabicPeriod"/>
            </a:pPr>
            <a:r>
              <a:rPr lang="uk-UA" dirty="0" smtClean="0"/>
              <a:t>Сказ</a:t>
            </a:r>
          </a:p>
          <a:p>
            <a:pPr marL="582613" indent="-514350">
              <a:buFont typeface="Consolas" pitchFamily="49" charset="0"/>
              <a:buAutoNum type="arabicPeriod"/>
            </a:pPr>
            <a:r>
              <a:rPr lang="uk-UA" dirty="0" smtClean="0"/>
              <a:t>Віспа</a:t>
            </a:r>
          </a:p>
          <a:p>
            <a:pPr marL="582613" indent="-514350">
              <a:buFont typeface="Consolas" pitchFamily="49" charset="0"/>
              <a:buAutoNum type="arabicPeriod"/>
            </a:pPr>
            <a:r>
              <a:rPr lang="uk-UA" dirty="0" err="1" smtClean="0"/>
              <a:t>Герпес</a:t>
            </a:r>
            <a:endParaRPr lang="uk-UA" dirty="0" smtClean="0"/>
          </a:p>
          <a:p>
            <a:pPr marL="582613" indent="-514350">
              <a:buFont typeface="Consolas" pitchFamily="49" charset="0"/>
              <a:buAutoNum type="arabicPeriod"/>
            </a:pPr>
            <a:r>
              <a:rPr lang="uk-UA" dirty="0" smtClean="0"/>
              <a:t>Деякі види ракових захворювань</a:t>
            </a:r>
          </a:p>
          <a:p>
            <a:pPr marL="582613" indent="-514350">
              <a:buFont typeface="Consolas" pitchFamily="49" charset="0"/>
              <a:buAutoNum type="arabicPeriod"/>
            </a:pPr>
            <a:r>
              <a:rPr lang="uk-UA" dirty="0" smtClean="0"/>
              <a:t>СНІД</a:t>
            </a:r>
          </a:p>
          <a:p>
            <a:pPr marL="582613" indent="-514350">
              <a:buFont typeface="Consolas" pitchFamily="49" charset="0"/>
              <a:buAutoNum type="arabicPeriod"/>
            </a:pPr>
            <a:endParaRPr lang="uk-UA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64282"/>
            <a:ext cx="2606200" cy="2067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342">
            <a:off x="6156176" y="4348748"/>
            <a:ext cx="2657872" cy="2033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43" y="1988840"/>
            <a:ext cx="2657872" cy="199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709165"/>
      </p:ext>
    </p:extLst>
  </p:cSld>
  <p:clrMapOvr>
    <a:masterClrMapping/>
  </p:clrMapOvr>
  <p:transition advTm="38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200000"/>
                  </a:schemeClr>
                </a:solidFill>
              </a:rPr>
              <a:t>Епідеміологічна ситуація на Україні</a:t>
            </a:r>
            <a:endParaRPr lang="uk-UA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5361" name="Picture 1" descr="C:\Documents and Settings\mmm\Рабочий стол\Вірус\map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969" y="1312616"/>
            <a:ext cx="6380757" cy="4045197"/>
          </a:xfrm>
        </p:spPr>
      </p:pic>
      <p:sp>
        <p:nvSpPr>
          <p:cNvPr id="6" name="Прямоугольник 5"/>
          <p:cNvSpPr/>
          <p:nvPr/>
        </p:nvSpPr>
        <p:spPr>
          <a:xfrm>
            <a:off x="714375" y="4786313"/>
            <a:ext cx="357188" cy="285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5214938"/>
            <a:ext cx="357188" cy="28575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14375" y="5643563"/>
            <a:ext cx="357188" cy="28575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1214438" y="4857750"/>
            <a:ext cx="25860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uk-UA" sz="1400">
                <a:solidFill>
                  <a:srgbClr val="00FF00"/>
                </a:solidFill>
              </a:rPr>
              <a:t>Високий рівень захворювання</a:t>
            </a:r>
          </a:p>
          <a:p>
            <a:endParaRPr lang="uk-UA" sz="1400">
              <a:solidFill>
                <a:srgbClr val="00FF00"/>
              </a:solidFill>
            </a:endParaRPr>
          </a:p>
          <a:p>
            <a:r>
              <a:rPr lang="uk-UA" sz="1400">
                <a:solidFill>
                  <a:srgbClr val="00FF00"/>
                </a:solidFill>
              </a:rPr>
              <a:t>Середній рівень захворювання</a:t>
            </a:r>
          </a:p>
          <a:p>
            <a:endParaRPr lang="uk-UA" sz="1400">
              <a:solidFill>
                <a:srgbClr val="00FF00"/>
              </a:solidFill>
            </a:endParaRPr>
          </a:p>
          <a:p>
            <a:r>
              <a:rPr lang="uk-UA" sz="1400">
                <a:solidFill>
                  <a:srgbClr val="00FF00"/>
                </a:solidFill>
              </a:rPr>
              <a:t>Низький рівень захворювання</a:t>
            </a:r>
          </a:p>
          <a:p>
            <a:endParaRPr lang="uk-UA"/>
          </a:p>
        </p:txBody>
      </p:sp>
      <p:pic>
        <p:nvPicPr>
          <p:cNvPr id="30728" name="Picture 4" descr="C:\Documents and Settings\mmm\Рабочий стол\Вірус\26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91697"/>
            <a:ext cx="2915816" cy="218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8095716"/>
      </p:ext>
    </p:extLst>
  </p:cSld>
  <p:clrMapOvr>
    <a:masterClrMapping/>
  </p:clrMapOvr>
  <p:transition advTm="29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9392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802457"/>
      </p:ext>
    </p:extLst>
  </p:cSld>
  <p:clrMapOvr>
    <a:masterClrMapping/>
  </p:clrMapOvr>
  <p:transition advTm="564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 Мета  уроку.</a:t>
            </a:r>
          </a:p>
          <a:p>
            <a:pPr marL="571500" indent="-571500">
              <a:buFont typeface="+mj-lt"/>
              <a:buAutoNum type="romanUcPeriod"/>
            </a:pPr>
            <a:r>
              <a:rPr lang="uk-UA" dirty="0" smtClean="0"/>
              <a:t>Віруси – загальні знання.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uk-UA" dirty="0" smtClean="0"/>
              <a:t>Методи зараження інфекціями.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uk-UA" dirty="0" smtClean="0"/>
              <a:t>Форми та будова вірусів.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uk-UA" dirty="0" smtClean="0"/>
              <a:t>Особливості та класифікація.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uk-UA" dirty="0" smtClean="0"/>
              <a:t>Механізм проникнення вірусу.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uk-UA" dirty="0" smtClean="0"/>
              <a:t>Розмноження.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uk-UA" dirty="0" smtClean="0"/>
              <a:t>Вчені</a:t>
            </a:r>
            <a:r>
              <a:rPr lang="en-US" dirty="0" smtClean="0"/>
              <a:t>, </a:t>
            </a:r>
            <a:r>
              <a:rPr lang="uk-UA" dirty="0" smtClean="0"/>
              <a:t>які вивчали віруси.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uk-UA" dirty="0" smtClean="0"/>
              <a:t>Хвороби рослин</a:t>
            </a:r>
            <a:r>
              <a:rPr lang="en-US" dirty="0" smtClean="0"/>
              <a:t>,</a:t>
            </a:r>
            <a:r>
              <a:rPr lang="uk-UA" dirty="0" smtClean="0"/>
              <a:t> тварин та людини спричинені вірусами.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Еп</a:t>
            </a:r>
            <a:r>
              <a:rPr lang="uk-UA" dirty="0" err="1" smtClean="0"/>
              <a:t>ідемологічна</a:t>
            </a:r>
            <a:r>
              <a:rPr lang="uk-UA" dirty="0" smtClean="0"/>
              <a:t> ситуація в Україні.</a:t>
            </a:r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 marL="571500" indent="-571500">
              <a:buFont typeface="+mj-lt"/>
              <a:buAutoNum type="romanUcPeriod"/>
            </a:pPr>
            <a:endParaRPr lang="uk-UA" dirty="0" smtClean="0"/>
          </a:p>
          <a:p>
            <a:pPr marL="514350" indent="-514350">
              <a:buFont typeface="+mj-lt"/>
              <a:buAutoNum type="arabicParenR"/>
            </a:pP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586369"/>
      </p:ext>
    </p:extLst>
  </p:cSld>
  <p:clrMapOvr>
    <a:masterClrMapping/>
  </p:clrMapOvr>
  <p:transition advTm="3488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Мета уроку: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/>
              <a:t> Дати  </a:t>
            </a:r>
            <a:r>
              <a:rPr lang="uk-UA" sz="2800" dirty="0"/>
              <a:t>поняття про віруси, як неклітинні форми життя, внутрішньоклітинних </a:t>
            </a:r>
            <a:r>
              <a:rPr lang="uk-UA" sz="2800" dirty="0" smtClean="0"/>
              <a:t>паразитів.</a:t>
            </a:r>
            <a:endParaRPr lang="uk-UA" sz="2800" dirty="0"/>
          </a:p>
          <a:p>
            <a:r>
              <a:rPr lang="uk-UA" sz="2800" dirty="0" smtClean="0"/>
              <a:t> Розвинути </a:t>
            </a:r>
            <a:r>
              <a:rPr lang="uk-UA" sz="2800" dirty="0"/>
              <a:t>вміння відрізняти представників Царства Віра від всіх інших царств живої </a:t>
            </a:r>
            <a:r>
              <a:rPr lang="uk-UA" sz="2800" dirty="0" smtClean="0"/>
              <a:t>природи.</a:t>
            </a:r>
            <a:endParaRPr lang="uk-UA" sz="2800" dirty="0"/>
          </a:p>
          <a:p>
            <a:r>
              <a:rPr lang="uk-UA" sz="2800" dirty="0" smtClean="0"/>
              <a:t> Виховувати  </a:t>
            </a:r>
            <a:r>
              <a:rPr lang="uk-UA" sz="2800" dirty="0"/>
              <a:t>розуміння цінності людського життя та здоров</a:t>
            </a:r>
            <a:r>
              <a:rPr lang="en-US" sz="2800" dirty="0"/>
              <a:t>’</a:t>
            </a:r>
            <a:r>
              <a:rPr lang="uk-UA" sz="2800" dirty="0"/>
              <a:t>я та прагнення зберегти </a:t>
            </a:r>
            <a:r>
              <a:rPr lang="uk-UA" sz="2800" dirty="0" smtClean="0"/>
              <a:t>його.</a:t>
            </a:r>
            <a:endParaRPr lang="uk-UA" sz="2800" dirty="0"/>
          </a:p>
          <a:p>
            <a:pPr marL="0" indent="0">
              <a:buNone/>
            </a:pPr>
            <a:endParaRPr lang="uk-UA" sz="2800" dirty="0"/>
          </a:p>
          <a:p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752043"/>
      </p:ext>
    </p:extLst>
  </p:cSld>
  <p:clrMapOvr>
    <a:masterClrMapping/>
  </p:clrMapOvr>
  <p:transition advTm="2180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2232248" cy="648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Віруси </a:t>
            </a:r>
            <a:endParaRPr lang="ru-RU" sz="48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5151" y="980728"/>
            <a:ext cx="8363272" cy="86409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Тварин           </a:t>
            </a:r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ослин            Бактерій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92280" y="3933056"/>
            <a:ext cx="1594520" cy="21931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Rectangle 10" descr="C:\Users\Павленко\Pictures\лишай.jpg"/>
          <p:cNvSpPr>
            <a:spLocks noChangeArrowheads="1"/>
          </p:cNvSpPr>
          <p:nvPr/>
        </p:nvSpPr>
        <p:spPr bwMode="auto">
          <a:xfrm>
            <a:off x="560512" y="4313311"/>
            <a:ext cx="1828800" cy="1676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14690" name="Picture 2" descr="D:\ДОКУМЕНТАЦІЯ\ALLA\10клас\Polymyalgia-rheumatica-and-viru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3274" y="2756774"/>
            <a:ext cx="4150768" cy="311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 descr="C:\Users\Павленко\Віруси\дядя.jpg"/>
          <p:cNvSpPr>
            <a:spLocks noChangeArrowheads="1"/>
          </p:cNvSpPr>
          <p:nvPr/>
        </p:nvSpPr>
        <p:spPr bwMode="auto">
          <a:xfrm>
            <a:off x="203649" y="1700808"/>
            <a:ext cx="2590800" cy="2362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472099" y="404664"/>
            <a:ext cx="360040" cy="115212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555776" y="471109"/>
            <a:ext cx="360040" cy="115212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031940" y="1623237"/>
            <a:ext cx="360040" cy="1080119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Rectangle 7" descr="C:\Users\Павленко\Віруси\на городы.jpg"/>
          <p:cNvSpPr>
            <a:spLocks noChangeArrowheads="1"/>
          </p:cNvSpPr>
          <p:nvPr/>
        </p:nvSpPr>
        <p:spPr bwMode="auto">
          <a:xfrm>
            <a:off x="3221360" y="3208411"/>
            <a:ext cx="1981200" cy="2209800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01819"/>
      </p:ext>
    </p:extLst>
  </p:cSld>
  <p:clrMapOvr>
    <a:masterClrMapping/>
  </p:clrMapOvr>
  <p:transition spd="slow" advTm="1731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43250" y="357188"/>
            <a:ext cx="3143250" cy="571500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Жива природа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785813" y="1214438"/>
            <a:ext cx="2428875" cy="571500"/>
          </a:xfrm>
          <a:prstGeom prst="round2SameRect">
            <a:avLst/>
          </a:prstGeom>
          <a:solidFill>
            <a:srgbClr val="FF2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Неклітинні форми життя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572125" y="1214438"/>
            <a:ext cx="2428875" cy="571500"/>
          </a:xfrm>
          <a:prstGeom prst="round2SameRect">
            <a:avLst/>
          </a:prstGeom>
          <a:solidFill>
            <a:srgbClr val="FF2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Клітинні форми життя</a:t>
            </a: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857250" y="2428875"/>
            <a:ext cx="2214563" cy="642938"/>
          </a:xfrm>
          <a:prstGeom prst="flowChartPunchedTape">
            <a:avLst/>
          </a:prstGeom>
          <a:solidFill>
            <a:srgbClr val="FFB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Царство Віра</a:t>
            </a: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3786188" y="2214563"/>
            <a:ext cx="2428875" cy="714375"/>
          </a:xfrm>
          <a:prstGeom prst="flowChartDecision">
            <a:avLst/>
          </a:prstGeom>
          <a:solidFill>
            <a:srgbClr val="FF6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Еукаріоти</a:t>
            </a: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6429375" y="2214563"/>
            <a:ext cx="2714625" cy="714375"/>
          </a:xfrm>
          <a:prstGeom prst="flowChartDecision">
            <a:avLst/>
          </a:prstGeom>
          <a:solidFill>
            <a:srgbClr val="FF6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Прокаріоти</a:t>
            </a: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6786563" y="3500438"/>
            <a:ext cx="2214562" cy="642937"/>
          </a:xfrm>
          <a:prstGeom prst="flowChartPunchedTape">
            <a:avLst/>
          </a:prstGeom>
          <a:solidFill>
            <a:srgbClr val="FFB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Царство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</a:rPr>
              <a:t>Дроб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</a:rPr>
              <a:t>янки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6072188" y="4500563"/>
            <a:ext cx="1643062" cy="928687"/>
          </a:xfrm>
          <a:prstGeom prst="flowChartPunchedTape">
            <a:avLst/>
          </a:prstGeom>
          <a:solidFill>
            <a:srgbClr val="FFB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Царство Тварини</a:t>
            </a: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3643313" y="4572000"/>
            <a:ext cx="1785937" cy="1000125"/>
          </a:xfrm>
          <a:prstGeom prst="flowChartPunchedTape">
            <a:avLst/>
          </a:prstGeom>
          <a:solidFill>
            <a:srgbClr val="FFB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Царство  Гриби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1143000" y="4572000"/>
            <a:ext cx="1785938" cy="1000125"/>
          </a:xfrm>
          <a:prstGeom prst="flowChartPunchedTape">
            <a:avLst/>
          </a:prstGeom>
          <a:solidFill>
            <a:srgbClr val="FFB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Царство Рослини</a:t>
            </a:r>
          </a:p>
        </p:txBody>
      </p:sp>
      <p:cxnSp>
        <p:nvCxnSpPr>
          <p:cNvPr id="19" name="Прямая со стрелкой 18"/>
          <p:cNvCxnSpPr>
            <a:stCxn id="4" idx="3"/>
            <a:endCxn id="5" idx="3"/>
          </p:cNvCxnSpPr>
          <p:nvPr/>
        </p:nvCxnSpPr>
        <p:spPr>
          <a:xfrm rot="5400000">
            <a:off x="2616994" y="227806"/>
            <a:ext cx="369888" cy="16033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5"/>
            <a:endCxn id="6" idx="3"/>
          </p:cNvCxnSpPr>
          <p:nvPr/>
        </p:nvCxnSpPr>
        <p:spPr>
          <a:xfrm rot="16200000" flipH="1">
            <a:off x="6121400" y="549275"/>
            <a:ext cx="369888" cy="9604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1"/>
            <a:endCxn id="7" idx="0"/>
          </p:cNvCxnSpPr>
          <p:nvPr/>
        </p:nvCxnSpPr>
        <p:spPr>
          <a:xfrm rot="5400000">
            <a:off x="1628775" y="2120901"/>
            <a:ext cx="706437" cy="365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1"/>
            <a:endCxn id="9" idx="0"/>
          </p:cNvCxnSpPr>
          <p:nvPr/>
        </p:nvCxnSpPr>
        <p:spPr>
          <a:xfrm rot="5400000">
            <a:off x="5679281" y="1107282"/>
            <a:ext cx="428625" cy="17859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1"/>
            <a:endCxn id="10" idx="0"/>
          </p:cNvCxnSpPr>
          <p:nvPr/>
        </p:nvCxnSpPr>
        <p:spPr>
          <a:xfrm rot="16200000" flipH="1">
            <a:off x="7072313" y="1500188"/>
            <a:ext cx="428625" cy="10001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0" idx="2"/>
            <a:endCxn id="12" idx="0"/>
          </p:cNvCxnSpPr>
          <p:nvPr/>
        </p:nvCxnSpPr>
        <p:spPr>
          <a:xfrm rot="16200000" flipH="1">
            <a:off x="7522369" y="3193257"/>
            <a:ext cx="636587" cy="1079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2"/>
            <a:endCxn id="14" idx="0"/>
          </p:cNvCxnSpPr>
          <p:nvPr/>
        </p:nvCxnSpPr>
        <p:spPr>
          <a:xfrm rot="5400000">
            <a:off x="3897312" y="3568701"/>
            <a:ext cx="1743075" cy="4635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2"/>
            <a:endCxn id="15" idx="0"/>
          </p:cNvCxnSpPr>
          <p:nvPr/>
        </p:nvCxnSpPr>
        <p:spPr>
          <a:xfrm rot="5400000">
            <a:off x="2646362" y="2317751"/>
            <a:ext cx="1743075" cy="296545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9" idx="2"/>
            <a:endCxn id="13" idx="0"/>
          </p:cNvCxnSpPr>
          <p:nvPr/>
        </p:nvCxnSpPr>
        <p:spPr>
          <a:xfrm rot="16200000" flipH="1">
            <a:off x="5114925" y="2814638"/>
            <a:ext cx="1665287" cy="18938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09185219"/>
      </p:ext>
    </p:extLst>
  </p:cSld>
  <p:clrMapOvr>
    <a:masterClrMapping/>
  </p:clrMapOvr>
  <p:transition advTm="16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Загальні відомості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/>
              <a:t>  Вірус</a:t>
            </a:r>
            <a:r>
              <a:rPr lang="uk-UA" dirty="0" smtClean="0"/>
              <a:t>  </a:t>
            </a:r>
            <a:r>
              <a:rPr lang="uk-UA" dirty="0"/>
              <a:t>(від лат. </a:t>
            </a:r>
            <a:r>
              <a:rPr lang="la-Latn" i="1" dirty="0"/>
              <a:t>virus</a:t>
            </a:r>
            <a:r>
              <a:rPr lang="uk-UA" dirty="0"/>
              <a:t> — отрута) — дрібні неклітинні частки , що складаються з нуклеїнової кислоти (ДНК або РНК) і білкової оболонки.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Є внутрішньоклітинними паразитами</a:t>
            </a:r>
            <a:r>
              <a:rPr lang="en-US" dirty="0" smtClean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розмножуючись</a:t>
            </a:r>
            <a:r>
              <a:rPr lang="ru-RU" dirty="0" smtClean="0"/>
              <a:t> т</a:t>
            </a:r>
            <a:r>
              <a:rPr lang="uk-UA" dirty="0" err="1" smtClean="0"/>
              <a:t>ільки</a:t>
            </a:r>
            <a:r>
              <a:rPr lang="uk-UA" dirty="0" smtClean="0"/>
              <a:t> в живих клітинах</a:t>
            </a:r>
            <a:r>
              <a:rPr lang="en-US" dirty="0" smtClean="0"/>
              <a:t>, </a:t>
            </a:r>
            <a:r>
              <a:rPr lang="uk-UA" dirty="0"/>
              <a:t>вони використовують їхній ферментативний апарат і переключають клітину на синтез зрілих вірусних часток — </a:t>
            </a:r>
            <a:r>
              <a:rPr lang="uk-UA" dirty="0" err="1" smtClean="0"/>
              <a:t>віріонів</a:t>
            </a:r>
            <a:r>
              <a:rPr lang="uk-UA" dirty="0" smtClean="0"/>
              <a:t>.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417517"/>
      </p:ext>
    </p:extLst>
  </p:cSld>
  <p:clrMapOvr>
    <a:masterClrMapping/>
  </p:clrMapOvr>
  <p:transition advTm="3600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895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pc="0" dirty="0" smtClean="0">
                <a:ln/>
                <a:solidFill>
                  <a:schemeClr val="accent3"/>
                </a:solidFill>
              </a:rPr>
              <a:t>Методи зараження інфекціями</a:t>
            </a:r>
            <a:endParaRPr lang="ru-RU" spc="0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Rectangle 1027" descr="C:\Users\Павленко\Віруси\кажан заражаэ.jpg"/>
          <p:cNvSpPr>
            <a:spLocks noChangeArrowheads="1"/>
          </p:cNvSpPr>
          <p:nvPr/>
        </p:nvSpPr>
        <p:spPr bwMode="auto">
          <a:xfrm>
            <a:off x="580931" y="1176873"/>
            <a:ext cx="2174776" cy="1912689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Rectangle 1031" descr="C:\Users\Павленко\Віруси\СКАЗ.jpg"/>
          <p:cNvSpPr>
            <a:spLocks noChangeArrowheads="1"/>
          </p:cNvSpPr>
          <p:nvPr/>
        </p:nvSpPr>
        <p:spPr bwMode="auto">
          <a:xfrm>
            <a:off x="6400800" y="1176873"/>
            <a:ext cx="2362200" cy="2092994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13666" name="Picture 2" descr="D:\ДОКУМЕНТАЦІЯ\ALLA\10клас\flu1-300x1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06" y="1556792"/>
            <a:ext cx="2857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7" name="Picture 3" descr="D:\ДОКУМЕНТАЦІЯ\ALLA\10клас\106px-Svin_Gir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4778"/>
            <a:ext cx="2016224" cy="228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4" descr="D:\ДОКУМЕНТАЦІЯ\ALLA\10клас\lechenie-sepsisa-narodnymi-sredstvami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0" r="17518"/>
          <a:stretch/>
        </p:blipFill>
        <p:spPr bwMode="auto">
          <a:xfrm>
            <a:off x="3143250" y="3955180"/>
            <a:ext cx="2729662" cy="219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28" descr="C:\Users\Павленко\Віруси\клещ в теле.jpg"/>
          <p:cNvSpPr>
            <a:spLocks noChangeArrowheads="1"/>
          </p:cNvSpPr>
          <p:nvPr/>
        </p:nvSpPr>
        <p:spPr bwMode="auto">
          <a:xfrm>
            <a:off x="6362700" y="3941139"/>
            <a:ext cx="2438400" cy="2220198"/>
          </a:xfrm>
          <a:prstGeom prst="rect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450670"/>
      </p:ext>
    </p:extLst>
  </p:cSld>
  <p:clrMapOvr>
    <a:masterClrMapping/>
  </p:clrMapOvr>
  <p:transition spd="slow" advTm="188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28860" y="1214422"/>
            <a:ext cx="4572032" cy="17859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Форми вірусів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4357694"/>
            <a:ext cx="2857520" cy="22145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Спочиваюча (перебуває у спокої), або позаклітинна (вірусні частки, або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віріони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86438" y="4429125"/>
            <a:ext cx="3071812" cy="22145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Репродукуюча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або внутрішньоклітинна (комплекс вірус - клітина)</a:t>
            </a:r>
          </a:p>
        </p:txBody>
      </p:sp>
      <p:cxnSp>
        <p:nvCxnSpPr>
          <p:cNvPr id="8" name="Прямая со стрелкой 7"/>
          <p:cNvCxnSpPr>
            <a:stCxn id="4" idx="3"/>
            <a:endCxn id="5" idx="0"/>
          </p:cNvCxnSpPr>
          <p:nvPr/>
        </p:nvCxnSpPr>
        <p:spPr>
          <a:xfrm rot="5400000">
            <a:off x="1704173" y="2963448"/>
            <a:ext cx="1618868" cy="1169625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5"/>
            <a:endCxn id="6" idx="0"/>
          </p:cNvCxnSpPr>
          <p:nvPr/>
        </p:nvCxnSpPr>
        <p:spPr>
          <a:xfrm rot="16200000" flipH="1">
            <a:off x="5981695" y="3088464"/>
            <a:ext cx="1690306" cy="99103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301" name="Picture 2" descr="C:\Documents and Settings\mmm\Рабочий стол\Вірус\BEV_Stru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708" y="3213106"/>
            <a:ext cx="2286000" cy="2289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041191"/>
      </p:ext>
    </p:extLst>
  </p:cSld>
  <p:clrMapOvr>
    <a:masterClrMapping/>
  </p:clrMapOvr>
  <p:transition advTm="1706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5121"/>
            <a:ext cx="6184445" cy="8823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satMod val="200000"/>
                  </a:schemeClr>
                </a:solidFill>
              </a:rPr>
              <a:t>Будова і властивості</a:t>
            </a:r>
            <a:endParaRPr lang="uk-UA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" name="Содержимое 3" descr="http://upload.wikimedia.org/wikipedia/commons/thumb/3/30/Virion.png/400px-Virion.pn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052736"/>
            <a:ext cx="5500687" cy="5072063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86683" y="1412776"/>
            <a:ext cx="325057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uk-UA" sz="2800" dirty="0"/>
              <a:t>1)</a:t>
            </a:r>
            <a:r>
              <a:rPr lang="uk-UA" sz="2800" dirty="0" err="1"/>
              <a:t> </a:t>
            </a:r>
            <a:r>
              <a:rPr lang="uk-UA" sz="2800" dirty="0" err="1" smtClean="0"/>
              <a:t>Капси</a:t>
            </a:r>
            <a:r>
              <a:rPr lang="uk-UA" sz="2800" dirty="0" smtClean="0"/>
              <a:t>д </a:t>
            </a:r>
            <a:r>
              <a:rPr lang="uk-UA" sz="2800" dirty="0"/>
              <a:t>(білкова</a:t>
            </a:r>
          </a:p>
          <a:p>
            <a:r>
              <a:rPr lang="uk-UA" sz="2800" dirty="0"/>
              <a:t> оболонка</a:t>
            </a:r>
            <a:r>
              <a:rPr lang="uk-UA" sz="2800" dirty="0" smtClean="0"/>
              <a:t>).</a:t>
            </a:r>
            <a:endParaRPr lang="uk-UA" sz="2800" dirty="0"/>
          </a:p>
          <a:p>
            <a:r>
              <a:rPr lang="uk-UA" sz="2800" dirty="0"/>
              <a:t>2) </a:t>
            </a:r>
            <a:r>
              <a:rPr lang="uk-UA" sz="2800" dirty="0" smtClean="0"/>
              <a:t>Геном </a:t>
            </a:r>
            <a:r>
              <a:rPr lang="uk-UA" sz="2800" dirty="0"/>
              <a:t>(або ДНК,</a:t>
            </a:r>
          </a:p>
          <a:p>
            <a:r>
              <a:rPr lang="uk-UA" sz="2800" dirty="0"/>
              <a:t> або РНК</a:t>
            </a:r>
            <a:r>
              <a:rPr lang="uk-UA" sz="2800" dirty="0" smtClean="0"/>
              <a:t>).</a:t>
            </a:r>
            <a:endParaRPr lang="uk-UA" sz="2800" dirty="0"/>
          </a:p>
          <a:p>
            <a:r>
              <a:rPr lang="uk-UA" sz="2800" dirty="0"/>
              <a:t>3)</a:t>
            </a:r>
            <a:r>
              <a:rPr lang="uk-UA" sz="2800" dirty="0" err="1"/>
              <a:t> </a:t>
            </a:r>
            <a:r>
              <a:rPr lang="uk-UA" sz="2800" dirty="0" err="1" smtClean="0"/>
              <a:t>Капсоме</a:t>
            </a:r>
            <a:r>
              <a:rPr lang="uk-UA" sz="2800" dirty="0" smtClean="0"/>
              <a:t>р.</a:t>
            </a:r>
            <a:endParaRPr lang="uk-UA" sz="2800" dirty="0"/>
          </a:p>
          <a:p>
            <a:r>
              <a:rPr lang="uk-UA" sz="2800" dirty="0"/>
              <a:t>4)</a:t>
            </a:r>
            <a:r>
              <a:rPr lang="uk-UA" sz="2800" dirty="0" err="1"/>
              <a:t> </a:t>
            </a:r>
            <a:r>
              <a:rPr lang="uk-UA" sz="2800" dirty="0" err="1" smtClean="0"/>
              <a:t>Нуклеокапси</a:t>
            </a:r>
            <a:r>
              <a:rPr lang="uk-UA" sz="2800" dirty="0" smtClean="0"/>
              <a:t>д.</a:t>
            </a:r>
            <a:endParaRPr lang="uk-UA" sz="2800" dirty="0"/>
          </a:p>
          <a:p>
            <a:r>
              <a:rPr lang="uk-UA" sz="2800" dirty="0"/>
              <a:t>5)</a:t>
            </a:r>
            <a:r>
              <a:rPr lang="uk-UA" sz="2800" dirty="0" err="1"/>
              <a:t> </a:t>
            </a:r>
            <a:r>
              <a:rPr lang="uk-UA" sz="2800" dirty="0" err="1" smtClean="0"/>
              <a:t>Віріо</a:t>
            </a:r>
            <a:r>
              <a:rPr lang="uk-UA" sz="2800" dirty="0" smtClean="0"/>
              <a:t>н.</a:t>
            </a:r>
            <a:endParaRPr lang="uk-UA" sz="2800" dirty="0"/>
          </a:p>
          <a:p>
            <a:r>
              <a:rPr lang="uk-UA" sz="2800" dirty="0"/>
              <a:t>6) </a:t>
            </a:r>
            <a:r>
              <a:rPr lang="uk-UA" sz="2800" dirty="0" smtClean="0"/>
              <a:t>Ліпідна </a:t>
            </a:r>
            <a:r>
              <a:rPr lang="uk-UA" sz="2800" dirty="0"/>
              <a:t>оболонка</a:t>
            </a:r>
          </a:p>
          <a:p>
            <a:r>
              <a:rPr lang="uk-UA" sz="2800" dirty="0"/>
              <a:t>7) </a:t>
            </a:r>
            <a:r>
              <a:rPr lang="uk-UA" sz="2800" dirty="0" smtClean="0"/>
              <a:t>Мембранні </a:t>
            </a:r>
            <a:r>
              <a:rPr lang="uk-UA" sz="2800" dirty="0"/>
              <a:t>білки</a:t>
            </a:r>
          </a:p>
          <a:p>
            <a:r>
              <a:rPr lang="uk-UA" sz="2800" dirty="0"/>
              <a:t> оболонки.</a:t>
            </a:r>
          </a:p>
          <a:p>
            <a:endParaRPr lang="uk-UA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8" y="6239165"/>
            <a:ext cx="693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uk-UA" sz="2400">
                <a:solidFill>
                  <a:srgbClr val="00FF00"/>
                </a:solidFill>
              </a:rPr>
              <a:t>А. Простий   вірус                                  В. Складний вірус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675225"/>
      </p:ext>
    </p:extLst>
  </p:cSld>
  <p:clrMapOvr>
    <a:masterClrMapping/>
  </p:clrMapOvr>
  <p:transition advTm="34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4|2.6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|6.9|9.9|1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2.4|3.3|2.7|2.9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6|6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3.7|2.5|2.5|2.4|2.9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1|3.2|1.9|2.5|2.3|2.8|2.9|2.9|3.1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4.5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2.8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3.8|3.9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8.2|10|7.4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472</Words>
  <Application>Microsoft Office PowerPoint</Application>
  <PresentationFormat>Экран (4:3)</PresentationFormat>
  <Paragraphs>111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“Неклітинні форми життя: віруси”</vt:lpstr>
      <vt:lpstr>Зміст</vt:lpstr>
      <vt:lpstr>Мета уроку:</vt:lpstr>
      <vt:lpstr> Віруси </vt:lpstr>
      <vt:lpstr>Презентация PowerPoint</vt:lpstr>
      <vt:lpstr>Загальні відомості</vt:lpstr>
      <vt:lpstr>Методи зараження інфекціями</vt:lpstr>
      <vt:lpstr>Презентация PowerPoint</vt:lpstr>
      <vt:lpstr>Будова і властивості</vt:lpstr>
      <vt:lpstr>Особливості вірусів</vt:lpstr>
      <vt:lpstr>Класифікація</vt:lpstr>
      <vt:lpstr>Механізм проникнення вірусів в організм</vt:lpstr>
      <vt:lpstr>Розмноження</vt:lpstr>
      <vt:lpstr>Вчені, які вивчали віруси</vt:lpstr>
      <vt:lpstr>Вірусні хвороби тварин</vt:lpstr>
      <vt:lpstr>Вірусні хвороби рослин (понад 1000)</vt:lpstr>
      <vt:lpstr>Вірусні хвороби людини</vt:lpstr>
      <vt:lpstr>Епідеміологічна ситуація на Україні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“Неклітинні форми життя: віруси та пріони”</dc:title>
  <dc:creator>Роман</dc:creator>
  <cp:lastModifiedBy>Роман</cp:lastModifiedBy>
  <cp:revision>12</cp:revision>
  <dcterms:created xsi:type="dcterms:W3CDTF">2013-03-03T13:36:50Z</dcterms:created>
  <dcterms:modified xsi:type="dcterms:W3CDTF">2013-03-05T14:06:50Z</dcterms:modified>
</cp:coreProperties>
</file>