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E44BEC-0137-4FDB-B823-F6B015D4DE9C}" type="datetimeFigureOut">
              <a:rPr lang="uk-UA" smtClean="0"/>
              <a:t>28.02.2015</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6B3BD8-5DC9-47E8-BBC5-C2E07A8210F5}" type="slidenum">
              <a:rPr lang="uk-UA" smtClean="0"/>
              <a:t>‹#›</a:t>
            </a:fld>
            <a:endParaRPr lang="uk-UA"/>
          </a:p>
        </p:txBody>
      </p:sp>
    </p:spTree>
    <p:extLst>
      <p:ext uri="{BB962C8B-B14F-4D97-AF65-F5344CB8AC3E}">
        <p14:creationId xmlns:p14="http://schemas.microsoft.com/office/powerpoint/2010/main" val="2424855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A6B3BD8-5DC9-47E8-BBC5-C2E07A8210F5}" type="slidenum">
              <a:rPr lang="uk-UA" smtClean="0"/>
              <a:t>4</a:t>
            </a:fld>
            <a:endParaRPr lang="uk-UA"/>
          </a:p>
        </p:txBody>
      </p:sp>
    </p:spTree>
    <p:extLst>
      <p:ext uri="{BB962C8B-B14F-4D97-AF65-F5344CB8AC3E}">
        <p14:creationId xmlns:p14="http://schemas.microsoft.com/office/powerpoint/2010/main" val="3526842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4C71EC6-210F-42DE-9C53-41977AD35B3D}" type="datetimeFigureOut">
              <a:rPr lang="ru-RU" smtClean="0"/>
              <a:t>28.02.2015</a:t>
            </a:fld>
            <a:endParaRPr lang="ru-RU"/>
          </a:p>
        </p:txBody>
      </p:sp>
      <p:sp>
        <p:nvSpPr>
          <p:cNvPr id="16" name="Номер слайда 15"/>
          <p:cNvSpPr>
            <a:spLocks noGrp="1"/>
          </p:cNvSpPr>
          <p:nvPr>
            <p:ph type="sldNum" sz="quarter" idx="11"/>
          </p:nvPr>
        </p:nvSpPr>
        <p:spPr/>
        <p:txBody>
          <a:bodyPr/>
          <a:lstStyle/>
          <a:p>
            <a:fld id="{B19B0651-EE4F-4900-A07F-96A6BFA9D0F0}"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28.02.2015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28.02.2015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t>28.02.2015</a:t>
            </a:fld>
            <a:endParaRPr lang="ru-RU"/>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t>28.02.2015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t>28.02.2015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4C71EC6-210F-42DE-9C53-41977AD35B3D}" type="datetimeFigureOut">
              <a:rPr lang="ru-RU" smtClean="0"/>
              <a:t>28.02.2015</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28.02.2015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28.02.2015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t>28.02.2015</a:t>
            </a:fld>
            <a:endParaRPr lang="ru-RU"/>
          </a:p>
        </p:txBody>
      </p:sp>
      <p:sp>
        <p:nvSpPr>
          <p:cNvPr id="9" name="Номер слайда 8"/>
          <p:cNvSpPr>
            <a:spLocks noGrp="1"/>
          </p:cNvSpPr>
          <p:nvPr>
            <p:ph type="sldNum" sz="quarter" idx="15"/>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t>28.02.2015</a:t>
            </a:fld>
            <a:endParaRPr lang="ru-RU"/>
          </a:p>
        </p:txBody>
      </p:sp>
      <p:sp>
        <p:nvSpPr>
          <p:cNvPr id="9" name="Номер слайда 8"/>
          <p:cNvSpPr>
            <a:spLocks noGrp="1"/>
          </p:cNvSpPr>
          <p:nvPr>
            <p:ph type="sldNum" sz="quarter" idx="11"/>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t>28.02.2015</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4.jpg"/><Relationship Id="rId1" Type="http://schemas.openxmlformats.org/officeDocument/2006/relationships/slideLayout" Target="../slideLayouts/slideLayout4.xml"/><Relationship Id="rId5" Type="http://schemas.openxmlformats.org/officeDocument/2006/relationships/image" Target="../media/image31.jp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8.jpg"/><Relationship Id="rId1" Type="http://schemas.openxmlformats.org/officeDocument/2006/relationships/slideLayout" Target="../slideLayouts/slideLayout4.xml"/><Relationship Id="rId5" Type="http://schemas.openxmlformats.org/officeDocument/2006/relationships/image" Target="../media/image34.jpg"/><Relationship Id="rId4" Type="http://schemas.openxmlformats.org/officeDocument/2006/relationships/image" Target="../media/image33.jpg"/></Relationships>
</file>

<file path=ppt/slides/_rels/slide1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jpg"/><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8.jpg"/><Relationship Id="rId1" Type="http://schemas.openxmlformats.org/officeDocument/2006/relationships/slideLayout" Target="../slideLayouts/slideLayout4.xml"/><Relationship Id="rId5" Type="http://schemas.openxmlformats.org/officeDocument/2006/relationships/image" Target="../media/image22.jp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0.jpg"/><Relationship Id="rId1" Type="http://schemas.openxmlformats.org/officeDocument/2006/relationships/slideLayout" Target="../slideLayouts/slideLayout4.xml"/><Relationship Id="rId5" Type="http://schemas.openxmlformats.org/officeDocument/2006/relationships/image" Target="../media/image25.jpg"/><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3.jpg"/><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499992" y="4941168"/>
            <a:ext cx="4824536" cy="1752600"/>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l"/>
            <a:r>
              <a:rPr lang="uk-UA"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Підготували учениці 11-Б класу</a:t>
            </a:r>
          </a:p>
          <a:p>
            <a:pPr algn="l"/>
            <a:r>
              <a:rPr lang="uk-UA"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Могорт</a:t>
            </a:r>
            <a:r>
              <a:rPr lang="uk-UA"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Валентина</a:t>
            </a:r>
          </a:p>
          <a:p>
            <a:pPr algn="l"/>
            <a:r>
              <a:rPr lang="uk-UA"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Ясиновська</a:t>
            </a:r>
            <a:r>
              <a:rPr lang="uk-UA"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Юлія</a:t>
            </a:r>
            <a:endParaRPr lang="uk-UA"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 name="Заголовок 1"/>
          <p:cNvSpPr>
            <a:spLocks noGrp="1"/>
          </p:cNvSpPr>
          <p:nvPr>
            <p:ph type="ctrTitle"/>
          </p:nvPr>
        </p:nvSpPr>
        <p:spPr>
          <a:xfrm>
            <a:off x="1691680" y="836712"/>
            <a:ext cx="5688632" cy="2622153"/>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Ноосфера.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Еволюція</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уявлень</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про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місце</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людини</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в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природі</a:t>
            </a:r>
            <a:endParaRPr lang="uk-U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87107451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3000" r="-3000"/>
          </a:stretch>
        </a:blipFill>
        <a:effectLst/>
      </p:bgPr>
    </p:bg>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54588">
            <a:off x="755576" y="4365104"/>
            <a:ext cx="2699792" cy="1799861"/>
          </a:xfrm>
          <a:prstGeom prst="rect">
            <a:avLst/>
          </a:prstGeom>
        </p:spPr>
      </p:pic>
      <p:sp>
        <p:nvSpPr>
          <p:cNvPr id="3" name="Объект 2"/>
          <p:cNvSpPr>
            <a:spLocks noGrp="1"/>
          </p:cNvSpPr>
          <p:nvPr>
            <p:ph sz="half" idx="1"/>
          </p:nvPr>
        </p:nvSpPr>
        <p:spPr>
          <a:xfrm>
            <a:off x="4716016" y="908720"/>
            <a:ext cx="4059936" cy="4572000"/>
          </a:xfrm>
        </p:spPr>
        <p:txBody>
          <a:bodyPr>
            <a:normAutofit fontScale="92500" lnSpcReduction="20000"/>
          </a:bodyPr>
          <a:lstStyle/>
          <a:p>
            <a:pPr marL="0" indent="0">
              <a:buNone/>
            </a:pPr>
            <a:r>
              <a:rPr lang="ru-RU" dirty="0">
                <a:solidFill>
                  <a:schemeClr val="bg1">
                    <a:lumMod val="95000"/>
                    <a:lumOff val="5000"/>
                  </a:schemeClr>
                </a:solidFill>
              </a:rPr>
              <a:t>Люди й </a:t>
            </a:r>
            <a:r>
              <a:rPr lang="ru-RU" dirty="0" err="1">
                <a:solidFill>
                  <a:schemeClr val="bg1">
                    <a:lumMod val="95000"/>
                    <a:lumOff val="5000"/>
                  </a:schemeClr>
                </a:solidFill>
              </a:rPr>
              <a:t>далі</a:t>
            </a:r>
            <a:r>
              <a:rPr lang="ru-RU" dirty="0">
                <a:solidFill>
                  <a:schemeClr val="bg1">
                    <a:lumMod val="95000"/>
                    <a:lumOff val="5000"/>
                  </a:schemeClr>
                </a:solidFill>
              </a:rPr>
              <a:t> </a:t>
            </a:r>
            <a:r>
              <a:rPr lang="ru-RU" dirty="0" err="1">
                <a:solidFill>
                  <a:schemeClr val="bg1">
                    <a:lumMod val="95000"/>
                    <a:lumOff val="5000"/>
                  </a:schemeClr>
                </a:solidFill>
              </a:rPr>
              <a:t>продовжують</a:t>
            </a:r>
            <a:r>
              <a:rPr lang="ru-RU" dirty="0">
                <a:solidFill>
                  <a:schemeClr val="bg1">
                    <a:lumMod val="95000"/>
                    <a:lumOff val="5000"/>
                  </a:schemeClr>
                </a:solidFill>
              </a:rPr>
              <a:t> </a:t>
            </a:r>
            <a:r>
              <a:rPr lang="ru-RU" dirty="0" err="1">
                <a:solidFill>
                  <a:schemeClr val="bg1">
                    <a:lumMod val="95000"/>
                    <a:lumOff val="5000"/>
                  </a:schemeClr>
                </a:solidFill>
              </a:rPr>
              <a:t>діяти</a:t>
            </a:r>
            <a:r>
              <a:rPr lang="ru-RU" dirty="0">
                <a:solidFill>
                  <a:schemeClr val="bg1">
                    <a:lumMod val="95000"/>
                    <a:lumOff val="5000"/>
                  </a:schemeClr>
                </a:solidFill>
              </a:rPr>
              <a:t> в тому самому </a:t>
            </a:r>
            <a:r>
              <a:rPr lang="ru-RU" dirty="0" err="1">
                <a:solidFill>
                  <a:schemeClr val="bg1">
                    <a:lumMod val="95000"/>
                    <a:lumOff val="5000"/>
                  </a:schemeClr>
                </a:solidFill>
              </a:rPr>
              <a:t>напрямі</a:t>
            </a:r>
            <a:r>
              <a:rPr lang="ru-RU" dirty="0">
                <a:solidFill>
                  <a:schemeClr val="bg1">
                    <a:lumMod val="95000"/>
                    <a:lumOff val="5000"/>
                  </a:schemeClr>
                </a:solidFill>
              </a:rPr>
              <a:t>, не </a:t>
            </a:r>
            <a:r>
              <a:rPr lang="ru-RU" dirty="0" err="1">
                <a:solidFill>
                  <a:schemeClr val="bg1">
                    <a:lumMod val="95000"/>
                    <a:lumOff val="5000"/>
                  </a:schemeClr>
                </a:solidFill>
              </a:rPr>
              <a:t>усвідомлюючи</a:t>
            </a:r>
            <a:r>
              <a:rPr lang="ru-RU" dirty="0">
                <a:solidFill>
                  <a:schemeClr val="bg1">
                    <a:lumMod val="95000"/>
                    <a:lumOff val="5000"/>
                  </a:schemeClr>
                </a:solidFill>
              </a:rPr>
              <a:t> очевидного факту: Земля, на </a:t>
            </a:r>
            <a:r>
              <a:rPr lang="ru-RU" dirty="0" err="1">
                <a:solidFill>
                  <a:schemeClr val="bg1">
                    <a:lumMod val="95000"/>
                    <a:lumOff val="5000"/>
                  </a:schemeClr>
                </a:solidFill>
              </a:rPr>
              <a:t>якій</a:t>
            </a:r>
            <a:r>
              <a:rPr lang="ru-RU" dirty="0">
                <a:solidFill>
                  <a:schemeClr val="bg1">
                    <a:lumMod val="95000"/>
                    <a:lumOff val="5000"/>
                  </a:schemeClr>
                </a:solidFill>
              </a:rPr>
              <a:t> вони </a:t>
            </a:r>
            <a:r>
              <a:rPr lang="ru-RU" dirty="0" err="1">
                <a:solidFill>
                  <a:schemeClr val="bg1">
                    <a:lumMod val="95000"/>
                    <a:lumOff val="5000"/>
                  </a:schemeClr>
                </a:solidFill>
              </a:rPr>
              <a:t>розвинулися</a:t>
            </a:r>
            <a:r>
              <a:rPr lang="ru-RU" dirty="0">
                <a:solidFill>
                  <a:schemeClr val="bg1">
                    <a:lumMod val="95000"/>
                    <a:lumOff val="5000"/>
                  </a:schemeClr>
                </a:solidFill>
              </a:rPr>
              <a:t> до </a:t>
            </a:r>
            <a:r>
              <a:rPr lang="ru-RU" dirty="0" err="1">
                <a:solidFill>
                  <a:schemeClr val="bg1">
                    <a:lumMod val="95000"/>
                    <a:lumOff val="5000"/>
                  </a:schemeClr>
                </a:solidFill>
              </a:rPr>
              <a:t>сучасного</a:t>
            </a:r>
            <a:r>
              <a:rPr lang="ru-RU" dirty="0">
                <a:solidFill>
                  <a:schemeClr val="bg1">
                    <a:lumMod val="95000"/>
                    <a:lumOff val="5000"/>
                  </a:schemeClr>
                </a:solidFill>
              </a:rPr>
              <a:t> </a:t>
            </a:r>
            <a:r>
              <a:rPr lang="ru-RU" dirty="0" err="1">
                <a:solidFill>
                  <a:schemeClr val="bg1">
                    <a:lumMod val="95000"/>
                    <a:lumOff val="5000"/>
                  </a:schemeClr>
                </a:solidFill>
              </a:rPr>
              <a:t>рівня</a:t>
            </a:r>
            <a:r>
              <a:rPr lang="ru-RU" dirty="0">
                <a:solidFill>
                  <a:schemeClr val="bg1">
                    <a:lumMod val="95000"/>
                    <a:lumOff val="5000"/>
                  </a:schemeClr>
                </a:solidFill>
              </a:rPr>
              <a:t>, — </a:t>
            </a:r>
            <a:r>
              <a:rPr lang="ru-RU" dirty="0" err="1">
                <a:solidFill>
                  <a:schemeClr val="bg1">
                    <a:lumMod val="95000"/>
                    <a:lumOff val="5000"/>
                  </a:schemeClr>
                </a:solidFill>
              </a:rPr>
              <a:t>це</a:t>
            </a:r>
            <a:r>
              <a:rPr lang="ru-RU" dirty="0">
                <a:solidFill>
                  <a:schemeClr val="bg1">
                    <a:lumMod val="95000"/>
                    <a:lumOff val="5000"/>
                  </a:schemeClr>
                </a:solidFill>
              </a:rPr>
              <a:t> </a:t>
            </a:r>
            <a:r>
              <a:rPr lang="ru-RU" dirty="0" err="1">
                <a:solidFill>
                  <a:schemeClr val="bg1">
                    <a:lumMod val="95000"/>
                    <a:lumOff val="5000"/>
                  </a:schemeClr>
                </a:solidFill>
              </a:rPr>
              <a:t>маленька</a:t>
            </a:r>
            <a:r>
              <a:rPr lang="ru-RU" dirty="0">
                <a:solidFill>
                  <a:schemeClr val="bg1">
                    <a:lumMod val="95000"/>
                    <a:lumOff val="5000"/>
                  </a:schemeClr>
                </a:solidFill>
              </a:rPr>
              <a:t> планета з </a:t>
            </a:r>
            <a:r>
              <a:rPr lang="ru-RU" dirty="0" err="1">
                <a:solidFill>
                  <a:schemeClr val="bg1">
                    <a:lumMod val="95000"/>
                    <a:lumOff val="5000"/>
                  </a:schemeClr>
                </a:solidFill>
              </a:rPr>
              <a:t>обмеженими</a:t>
            </a:r>
            <a:r>
              <a:rPr lang="ru-RU" dirty="0">
                <a:solidFill>
                  <a:schemeClr val="bg1">
                    <a:lumMod val="95000"/>
                    <a:lumOff val="5000"/>
                  </a:schemeClr>
                </a:solidFill>
              </a:rPr>
              <a:t> ресурсами й </a:t>
            </a:r>
            <a:r>
              <a:rPr lang="ru-RU" dirty="0" err="1">
                <a:solidFill>
                  <a:schemeClr val="bg1">
                    <a:lumMod val="95000"/>
                    <a:lumOff val="5000"/>
                  </a:schemeClr>
                </a:solidFill>
              </a:rPr>
              <a:t>дуже</a:t>
            </a:r>
            <a:r>
              <a:rPr lang="ru-RU" dirty="0">
                <a:solidFill>
                  <a:schemeClr val="bg1">
                    <a:lumMod val="95000"/>
                    <a:lumOff val="5000"/>
                  </a:schemeClr>
                </a:solidFill>
              </a:rPr>
              <a:t> </a:t>
            </a:r>
            <a:r>
              <a:rPr lang="ru-RU" dirty="0" err="1">
                <a:solidFill>
                  <a:schemeClr val="bg1">
                    <a:lumMod val="95000"/>
                    <a:lumOff val="5000"/>
                  </a:schemeClr>
                </a:solidFill>
              </a:rPr>
              <a:t>вразливим</a:t>
            </a:r>
            <a:r>
              <a:rPr lang="ru-RU" dirty="0">
                <a:solidFill>
                  <a:schemeClr val="bg1">
                    <a:lumMod val="95000"/>
                    <a:lumOff val="5000"/>
                  </a:schemeClr>
                </a:solidFill>
              </a:rPr>
              <a:t> режимом, і вона </a:t>
            </a:r>
            <a:r>
              <a:rPr lang="ru-RU" dirty="0" err="1">
                <a:solidFill>
                  <a:schemeClr val="bg1">
                    <a:lumMod val="95000"/>
                    <a:lumOff val="5000"/>
                  </a:schemeClr>
                </a:solidFill>
              </a:rPr>
              <a:t>вимагає</a:t>
            </a:r>
            <a:r>
              <a:rPr lang="ru-RU" dirty="0">
                <a:solidFill>
                  <a:schemeClr val="bg1">
                    <a:lumMod val="95000"/>
                    <a:lumOff val="5000"/>
                  </a:schemeClr>
                </a:solidFill>
              </a:rPr>
              <a:t> до себе </a:t>
            </a:r>
            <a:r>
              <a:rPr lang="ru-RU" dirty="0" err="1">
                <a:solidFill>
                  <a:schemeClr val="bg1">
                    <a:lumMod val="95000"/>
                    <a:lumOff val="5000"/>
                  </a:schemeClr>
                </a:solidFill>
              </a:rPr>
              <a:t>тим</a:t>
            </a:r>
            <a:r>
              <a:rPr lang="ru-RU" dirty="0">
                <a:solidFill>
                  <a:schemeClr val="bg1">
                    <a:lumMod val="95000"/>
                    <a:lumOff val="5000"/>
                  </a:schemeClr>
                </a:solidFill>
              </a:rPr>
              <a:t> </a:t>
            </a:r>
            <a:r>
              <a:rPr lang="ru-RU" dirty="0" err="1">
                <a:solidFill>
                  <a:schemeClr val="bg1">
                    <a:lumMod val="95000"/>
                    <a:lumOff val="5000"/>
                  </a:schemeClr>
                </a:solidFill>
              </a:rPr>
              <a:t>обережнішого</a:t>
            </a:r>
            <a:r>
              <a:rPr lang="ru-RU" dirty="0">
                <a:solidFill>
                  <a:schemeClr val="bg1">
                    <a:lumMod val="95000"/>
                    <a:lumOff val="5000"/>
                  </a:schemeClr>
                </a:solidFill>
              </a:rPr>
              <a:t> і </a:t>
            </a:r>
            <a:r>
              <a:rPr lang="ru-RU" dirty="0" err="1">
                <a:solidFill>
                  <a:schemeClr val="bg1">
                    <a:lumMod val="95000"/>
                    <a:lumOff val="5000"/>
                  </a:schemeClr>
                </a:solidFill>
              </a:rPr>
              <a:t>дбайливішого</a:t>
            </a:r>
            <a:r>
              <a:rPr lang="ru-RU" dirty="0">
                <a:solidFill>
                  <a:schemeClr val="bg1">
                    <a:lumMod val="95000"/>
                    <a:lumOff val="5000"/>
                  </a:schemeClr>
                </a:solidFill>
              </a:rPr>
              <a:t> </a:t>
            </a:r>
            <a:r>
              <a:rPr lang="ru-RU" dirty="0" err="1">
                <a:solidFill>
                  <a:schemeClr val="bg1">
                    <a:lumMod val="95000"/>
                    <a:lumOff val="5000"/>
                  </a:schemeClr>
                </a:solidFill>
              </a:rPr>
              <a:t>ставлення</a:t>
            </a:r>
            <a:r>
              <a:rPr lang="ru-RU" dirty="0">
                <a:solidFill>
                  <a:schemeClr val="bg1">
                    <a:lumMod val="95000"/>
                    <a:lumOff val="5000"/>
                  </a:schemeClr>
                </a:solidFill>
              </a:rPr>
              <a:t>, </a:t>
            </a:r>
            <a:r>
              <a:rPr lang="ru-RU" dirty="0" err="1">
                <a:solidFill>
                  <a:schemeClr val="bg1">
                    <a:lumMod val="95000"/>
                    <a:lumOff val="5000"/>
                  </a:schemeClr>
                </a:solidFill>
              </a:rPr>
              <a:t>чим</a:t>
            </a:r>
            <a:r>
              <a:rPr lang="ru-RU" dirty="0">
                <a:solidFill>
                  <a:schemeClr val="bg1">
                    <a:lumMod val="95000"/>
                    <a:lumOff val="5000"/>
                  </a:schemeClr>
                </a:solidFill>
              </a:rPr>
              <a:t> </a:t>
            </a:r>
            <a:r>
              <a:rPr lang="ru-RU" dirty="0" err="1">
                <a:solidFill>
                  <a:schemeClr val="bg1">
                    <a:lumMod val="95000"/>
                    <a:lumOff val="5000"/>
                  </a:schemeClr>
                </a:solidFill>
              </a:rPr>
              <a:t>ширшими</a:t>
            </a:r>
            <a:r>
              <a:rPr lang="ru-RU" dirty="0">
                <a:solidFill>
                  <a:schemeClr val="bg1">
                    <a:lumMod val="95000"/>
                    <a:lumOff val="5000"/>
                  </a:schemeClr>
                </a:solidFill>
              </a:rPr>
              <a:t> </a:t>
            </a:r>
            <a:r>
              <a:rPr lang="ru-RU" dirty="0" err="1">
                <a:solidFill>
                  <a:schemeClr val="bg1">
                    <a:lumMod val="95000"/>
                    <a:lumOff val="5000"/>
                  </a:schemeClr>
                </a:solidFill>
              </a:rPr>
              <a:t>стають</a:t>
            </a:r>
            <a:r>
              <a:rPr lang="ru-RU" dirty="0">
                <a:solidFill>
                  <a:schemeClr val="bg1">
                    <a:lumMod val="95000"/>
                    <a:lumOff val="5000"/>
                  </a:schemeClr>
                </a:solidFill>
              </a:rPr>
              <a:t> </a:t>
            </a:r>
            <a:r>
              <a:rPr lang="ru-RU" dirty="0" err="1">
                <a:solidFill>
                  <a:schemeClr val="bg1">
                    <a:lumMod val="95000"/>
                    <a:lumOff val="5000"/>
                  </a:schemeClr>
                </a:solidFill>
              </a:rPr>
              <a:t>можливості</a:t>
            </a:r>
            <a:r>
              <a:rPr lang="ru-RU" dirty="0">
                <a:solidFill>
                  <a:schemeClr val="bg1">
                    <a:lumMod val="95000"/>
                    <a:lumOff val="5000"/>
                  </a:schemeClr>
                </a:solidFill>
              </a:rPr>
              <a:t> людей </a:t>
            </a:r>
            <a:r>
              <a:rPr lang="ru-RU" dirty="0" err="1">
                <a:solidFill>
                  <a:schemeClr val="bg1">
                    <a:lumMod val="95000"/>
                    <a:lumOff val="5000"/>
                  </a:schemeClr>
                </a:solidFill>
              </a:rPr>
              <a:t>порушувати</a:t>
            </a:r>
            <a:r>
              <a:rPr lang="ru-RU" dirty="0">
                <a:solidFill>
                  <a:schemeClr val="bg1">
                    <a:lumMod val="95000"/>
                    <a:lumOff val="5000"/>
                  </a:schemeClr>
                </a:solidFill>
              </a:rPr>
              <a:t> </a:t>
            </a:r>
            <a:r>
              <a:rPr lang="ru-RU" dirty="0" err="1">
                <a:solidFill>
                  <a:schemeClr val="bg1">
                    <a:lumMod val="95000"/>
                    <a:lumOff val="5000"/>
                  </a:schemeClr>
                </a:solidFill>
              </a:rPr>
              <a:t>цей</a:t>
            </a:r>
            <a:r>
              <a:rPr lang="ru-RU" dirty="0">
                <a:solidFill>
                  <a:schemeClr val="bg1">
                    <a:lumMod val="95000"/>
                    <a:lumOff val="5000"/>
                  </a:schemeClr>
                </a:solidFill>
              </a:rPr>
              <a:t> режим.</a:t>
            </a:r>
            <a:endParaRPr lang="uk-UA" dirty="0">
              <a:solidFill>
                <a:schemeClr val="bg1">
                  <a:lumMod val="95000"/>
                  <a:lumOff val="5000"/>
                </a:schemeClr>
              </a:solidFill>
            </a:endParaRPr>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64090">
            <a:off x="1743997" y="2548952"/>
            <a:ext cx="2592288" cy="1735334"/>
          </a:xfrm>
          <a:prstGeom prst="rect">
            <a:avLst/>
          </a:prstGeom>
        </p:spPr>
      </p:pic>
      <p:pic>
        <p:nvPicPr>
          <p:cNvPr id="5" name="Объект 4"/>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rot="21077411">
            <a:off x="533785" y="411135"/>
            <a:ext cx="3095575" cy="2061652"/>
          </a:xfrm>
        </p:spPr>
      </p:pic>
    </p:spTree>
    <p:extLst>
      <p:ext uri="{BB962C8B-B14F-4D97-AF65-F5344CB8AC3E}">
        <p14:creationId xmlns:p14="http://schemas.microsoft.com/office/powerpoint/2010/main" val="1010224050"/>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25762">
            <a:off x="5741456" y="4159652"/>
            <a:ext cx="2580039" cy="1612524"/>
          </a:xfrm>
          <a:prstGeom prst="rect">
            <a:avLst/>
          </a:prstGeom>
        </p:spPr>
      </p:pic>
      <p:sp>
        <p:nvSpPr>
          <p:cNvPr id="3" name="Объект 2"/>
          <p:cNvSpPr>
            <a:spLocks noGrp="1"/>
          </p:cNvSpPr>
          <p:nvPr>
            <p:ph sz="half" idx="1"/>
          </p:nvPr>
        </p:nvSpPr>
        <p:spPr>
          <a:xfrm>
            <a:off x="395536" y="836712"/>
            <a:ext cx="4059936" cy="4824536"/>
          </a:xfrm>
        </p:spPr>
        <p:txBody>
          <a:bodyPr>
            <a:normAutofit fontScale="85000" lnSpcReduction="10000"/>
          </a:bodyPr>
          <a:lstStyle/>
          <a:p>
            <a:pPr marL="0" indent="0">
              <a:buNone/>
            </a:pPr>
            <a:r>
              <a:rPr lang="uk-UA" dirty="0">
                <a:solidFill>
                  <a:schemeClr val="bg1">
                    <a:lumMod val="95000"/>
                    <a:lumOff val="5000"/>
                  </a:schemeClr>
                </a:solidFill>
              </a:rPr>
              <a:t>Нам не можна забувати, що ми — частинка надзвичайно складної системи, єдиного біологічного комплексу, котрий об'єднує все — від планктону й лісів, що виробляють кисень, до землі й вод, що виробляють продукти харчування, незамінні ресурси яких доступні нам цілком завдяки діяльності й комах, і черв'яків, і бактерій — усіх непомітних істот, яких людина через своє неуцтво часто зневажає.</a:t>
            </a:r>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07940">
            <a:off x="5230353" y="2328241"/>
            <a:ext cx="2578410" cy="1955295"/>
          </a:xfrm>
          <a:prstGeom prst="rect">
            <a:avLst/>
          </a:prstGeom>
        </p:spPr>
      </p:pic>
      <p:pic>
        <p:nvPicPr>
          <p:cNvPr id="5" name="Объект 4"/>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rot="21010078">
            <a:off x="4572268" y="498088"/>
            <a:ext cx="2948136" cy="1943480"/>
          </a:xfrm>
        </p:spPr>
      </p:pic>
    </p:spTree>
    <p:extLst>
      <p:ext uri="{BB962C8B-B14F-4D97-AF65-F5344CB8AC3E}">
        <p14:creationId xmlns:p14="http://schemas.microsoft.com/office/powerpoint/2010/main" val="1942019564"/>
      </p:ext>
    </p:extLst>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3562005" y="2636912"/>
            <a:ext cx="2520280" cy="193899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spcBef>
                <a:spcPct val="0"/>
              </a:spcBef>
            </a:pPr>
            <a:r>
              <a:rPr lang="uk-U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j-ea"/>
                <a:cs typeface="+mj-cs"/>
              </a:rPr>
              <a:t>Дякуємо</a:t>
            </a:r>
            <a:br>
              <a:rPr lang="uk-U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j-ea"/>
                <a:cs typeface="+mj-cs"/>
              </a:rPr>
            </a:br>
            <a:r>
              <a:rPr lang="uk-U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j-ea"/>
                <a:cs typeface="+mj-cs"/>
              </a:rPr>
              <a:t> за</a:t>
            </a:r>
            <a:br>
              <a:rPr lang="uk-U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j-ea"/>
                <a:cs typeface="+mj-cs"/>
              </a:rPr>
            </a:br>
            <a:r>
              <a:rPr lang="uk-U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j-ea"/>
                <a:cs typeface="+mj-cs"/>
              </a:rPr>
              <a:t> увагу!</a:t>
            </a:r>
          </a:p>
        </p:txBody>
      </p:sp>
    </p:spTree>
    <p:extLst>
      <p:ext uri="{BB962C8B-B14F-4D97-AF65-F5344CB8AC3E}">
        <p14:creationId xmlns:p14="http://schemas.microsoft.com/office/powerpoint/2010/main" val="303372687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4752528" cy="5328592"/>
          </a:xfrm>
        </p:spPr>
        <p:txBody>
          <a:bodyPr>
            <a:noAutofit/>
          </a:bodyPr>
          <a:lstStyle/>
          <a:p>
            <a:r>
              <a:rPr lang="ru-RU" sz="3600"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Ноосфе́ра  — сучасна стадія розвитку біосфери, пов'язана з появою в ній людства. Частина планети і навколопланетного простору зі слідами діяльності </a:t>
            </a:r>
            <a:r>
              <a:rPr lang="ru-RU" sz="3600" b="1"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людини</a:t>
            </a:r>
            <a:r>
              <a:rPr lang="ru-RU" sz="36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uk-UA" sz="3600"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718474">
            <a:off x="4851662" y="217007"/>
            <a:ext cx="2072762" cy="1982943"/>
          </a:xfr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49378">
            <a:off x="5664517" y="1866501"/>
            <a:ext cx="3069704" cy="2302278"/>
          </a:xfrm>
          <a:prstGeom prst="rect">
            <a:avLst/>
          </a:prstGeom>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29544">
            <a:off x="5443171" y="4251810"/>
            <a:ext cx="2886636" cy="1924424"/>
          </a:xfrm>
          <a:prstGeom prst="rect">
            <a:avLst/>
          </a:prstGeom>
        </p:spPr>
      </p:pic>
    </p:spTree>
    <p:extLst>
      <p:ext uri="{BB962C8B-B14F-4D97-AF65-F5344CB8AC3E}">
        <p14:creationId xmlns:p14="http://schemas.microsoft.com/office/powerpoint/2010/main" val="110025328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a:stretch>
        </a:blipFill>
        <a:effectLst/>
      </p:bgPr>
    </p:bg>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27584" y="1196752"/>
            <a:ext cx="3248025" cy="3752850"/>
          </a:xfrm>
        </p:spPr>
      </p:pic>
      <p:sp>
        <p:nvSpPr>
          <p:cNvPr id="4" name="Объект 3"/>
          <p:cNvSpPr>
            <a:spLocks noGrp="1"/>
          </p:cNvSpPr>
          <p:nvPr>
            <p:ph sz="half" idx="2"/>
          </p:nvPr>
        </p:nvSpPr>
        <p:spPr>
          <a:xfrm>
            <a:off x="4644008" y="1124744"/>
            <a:ext cx="4176464" cy="4680520"/>
          </a:xfrm>
        </p:spPr>
        <p:txBody>
          <a:bodyPr>
            <a:normAutofit fontScale="62500" lnSpcReduction="20000"/>
          </a:bodyPr>
          <a:lstStyle/>
          <a:p>
            <a:r>
              <a:rPr lang="uk-UA" b="1" dirty="0">
                <a:solidFill>
                  <a:schemeClr val="bg1">
                    <a:lumMod val="95000"/>
                    <a:lumOff val="5000"/>
                  </a:schemeClr>
                </a:solidFill>
              </a:rPr>
              <a:t>В.І. Вернадський </a:t>
            </a:r>
            <a:r>
              <a:rPr lang="uk-UA" b="1" dirty="0" smtClean="0">
                <a:solidFill>
                  <a:schemeClr val="bg1">
                    <a:lumMod val="95000"/>
                    <a:lumOff val="5000"/>
                  </a:schemeClr>
                </a:solidFill>
              </a:rPr>
              <a:t>надавав </a:t>
            </a:r>
            <a:r>
              <a:rPr lang="uk-UA" b="1" dirty="0">
                <a:solidFill>
                  <a:schemeClr val="bg1">
                    <a:lumMod val="95000"/>
                    <a:lumOff val="5000"/>
                  </a:schemeClr>
                </a:solidFill>
              </a:rPr>
              <a:t>поняттю «ноосфера» матеріалістичного наповнення, яке людство мало б враховувати у процесі розбудови суспільства і середовища. Отже, ноосферу слід розглядати як вищу стадію розвитку біосфери, пов'язану з виникненням і розвитком у ній людського суспільства, яке, пізнаючи закони природи і розвиваючи техніку до найвищого рівня її можливостей, стає найбільшою планетарною силою, що перевищує за масштабами своєї діяльності всі відомі геологічні процеси. При цьому людське суспільство починає впливати на хід усіх процесів у біосфері, глибоко змінюючи її своєю діяльністю.</a:t>
            </a:r>
          </a:p>
        </p:txBody>
      </p:sp>
      <p:sp>
        <p:nvSpPr>
          <p:cNvPr id="8" name="TextBox 7"/>
          <p:cNvSpPr txBox="1"/>
          <p:nvPr/>
        </p:nvSpPr>
        <p:spPr>
          <a:xfrm>
            <a:off x="1187624" y="5102809"/>
            <a:ext cx="2448272" cy="400110"/>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uk-UA" sz="2000" b="1" dirty="0" smtClean="0">
                <a:ln w="50800"/>
                <a:solidFill>
                  <a:schemeClr val="bg1">
                    <a:shade val="50000"/>
                  </a:schemeClr>
                </a:solidFill>
              </a:rPr>
              <a:t>В. І. Вернадський</a:t>
            </a:r>
            <a:endParaRPr lang="uk-UA" sz="2000" b="1" dirty="0">
              <a:ln w="50800"/>
              <a:solidFill>
                <a:schemeClr val="bg1">
                  <a:shade val="50000"/>
                </a:schemeClr>
              </a:solidFill>
            </a:endParaRPr>
          </a:p>
        </p:txBody>
      </p:sp>
    </p:spTree>
    <p:extLst>
      <p:ext uri="{BB962C8B-B14F-4D97-AF65-F5344CB8AC3E}">
        <p14:creationId xmlns:p14="http://schemas.microsoft.com/office/powerpoint/2010/main" val="189915314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6000"/>
            <a:lum/>
          </a:blip>
          <a:srcRect/>
          <a:stretch>
            <a:fillRect/>
          </a:stretch>
        </a:blipFill>
        <a:effectLst/>
      </p:bgPr>
    </p:bg>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rot="20934173">
            <a:off x="782211" y="655798"/>
            <a:ext cx="2808312" cy="2046055"/>
          </a:xfrm>
        </p:spPr>
      </p:pic>
      <p:sp>
        <p:nvSpPr>
          <p:cNvPr id="4" name="Объект 3"/>
          <p:cNvSpPr>
            <a:spLocks noGrp="1"/>
          </p:cNvSpPr>
          <p:nvPr>
            <p:ph sz="half" idx="2"/>
          </p:nvPr>
        </p:nvSpPr>
        <p:spPr>
          <a:xfrm>
            <a:off x="4648200" y="548680"/>
            <a:ext cx="4059936" cy="5547320"/>
          </a:xfrm>
        </p:spPr>
        <p:txBody>
          <a:bodyPr>
            <a:normAutofit fontScale="62500" lnSpcReduction="20000"/>
          </a:bodyPr>
          <a:lstStyle/>
          <a:p>
            <a:r>
              <a:rPr lang="uk-UA" b="1" dirty="0">
                <a:solidFill>
                  <a:schemeClr val="bg1">
                    <a:lumMod val="95000"/>
                    <a:lumOff val="5000"/>
                  </a:schemeClr>
                </a:solidFill>
              </a:rPr>
              <a:t>Оцінюючи роль людського розуму і наукової думки як планетарного явища, В.І. Вернадський дійшов таких висновків:</a:t>
            </a:r>
          </a:p>
          <a:p>
            <a:r>
              <a:rPr lang="uk-UA" b="1" dirty="0">
                <a:solidFill>
                  <a:schemeClr val="bg1">
                    <a:lumMod val="95000"/>
                    <a:lumOff val="5000"/>
                  </a:schemeClr>
                </a:solidFill>
              </a:rPr>
              <a:t>1. Хід наукової діяльності є тією силою, якою людина міняє біосферу, у якій вона мешкає.</a:t>
            </a:r>
          </a:p>
          <a:p>
            <a:r>
              <a:rPr lang="uk-UA" b="1" dirty="0">
                <a:solidFill>
                  <a:schemeClr val="bg1">
                    <a:lumMod val="95000"/>
                    <a:lumOff val="5000"/>
                  </a:schemeClr>
                </a:solidFill>
              </a:rPr>
              <a:t>2. Прояв зміни біосфери є неминучим явищем, що відбувається разом зі збагаченням наукових знань.</a:t>
            </a:r>
          </a:p>
          <a:p>
            <a:r>
              <a:rPr lang="uk-UA" b="1" dirty="0">
                <a:solidFill>
                  <a:schemeClr val="bg1">
                    <a:lumMod val="95000"/>
                    <a:lumOff val="5000"/>
                  </a:schemeClr>
                </a:solidFill>
              </a:rPr>
              <a:t>3. Зміни біосфери відбуваються незалежно від людської волі як природний процес.</a:t>
            </a:r>
          </a:p>
          <a:p>
            <a:r>
              <a:rPr lang="uk-UA" b="1" dirty="0">
                <a:solidFill>
                  <a:schemeClr val="bg1">
                    <a:lumMod val="95000"/>
                    <a:lumOff val="5000"/>
                  </a:schemeClr>
                </a:solidFill>
              </a:rPr>
              <a:t>4. Середовищем життя людства є організована оболонка - біосфера, тому входження в неї впродовж її геологічно тривалого існування нового чинника її зміни - наукової діяльності людства - є природним процесом переходу біосфери у нову фазу, у новий стан - ноосферу.</a:t>
            </a:r>
          </a:p>
          <a:p>
            <a:r>
              <a:rPr lang="uk-UA" b="1" dirty="0">
                <a:solidFill>
                  <a:schemeClr val="bg1">
                    <a:lumMod val="95000"/>
                    <a:lumOff val="5000"/>
                  </a:schemeClr>
                </a:solidFill>
              </a:rPr>
              <a:t>5. Нині ми бачимо це значно яскравіше, ніж могли це бачити раніше.</a:t>
            </a:r>
          </a:p>
          <a:p>
            <a:endParaRPr lang="uk-UA" dirty="0"/>
          </a:p>
        </p:txBody>
      </p:sp>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83741">
            <a:off x="1291665" y="3111185"/>
            <a:ext cx="2880320" cy="2642896"/>
          </a:xfrm>
          <a:prstGeom prst="rect">
            <a:avLst/>
          </a:prstGeom>
        </p:spPr>
      </p:pic>
    </p:spTree>
    <p:extLst>
      <p:ext uri="{BB962C8B-B14F-4D97-AF65-F5344CB8AC3E}">
        <p14:creationId xmlns:p14="http://schemas.microsoft.com/office/powerpoint/2010/main" val="311513888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539552" y="476672"/>
            <a:ext cx="8280920" cy="2664296"/>
          </a:xfrm>
        </p:spPr>
        <p:txBody>
          <a:bodyPr>
            <a:noAutofit/>
          </a:bodyPr>
          <a:lstStyle/>
          <a:p>
            <a:pPr marL="0" indent="0" algn="ctr">
              <a:buNone/>
            </a:pPr>
            <a:r>
              <a:rPr lang="ru-RU" sz="1800" dirty="0" err="1" smtClean="0">
                <a:solidFill>
                  <a:schemeClr val="bg1">
                    <a:lumMod val="95000"/>
                    <a:lumOff val="5000"/>
                  </a:schemeClr>
                </a:solidFill>
              </a:rPr>
              <a:t>Навколишня</a:t>
            </a:r>
            <a:r>
              <a:rPr lang="ru-RU" sz="1800" dirty="0" smtClean="0">
                <a:solidFill>
                  <a:schemeClr val="bg1">
                    <a:lumMod val="95000"/>
                    <a:lumOff val="5000"/>
                  </a:schemeClr>
                </a:solidFill>
              </a:rPr>
              <a:t> </a:t>
            </a:r>
            <a:r>
              <a:rPr lang="ru-RU" sz="1800" dirty="0">
                <a:solidFill>
                  <a:schemeClr val="bg1">
                    <a:lumMod val="95000"/>
                    <a:lumOff val="5000"/>
                  </a:schemeClr>
                </a:solidFill>
              </a:rPr>
              <a:t>природа не </a:t>
            </a:r>
            <a:r>
              <a:rPr lang="ru-RU" sz="1800" dirty="0" err="1">
                <a:solidFill>
                  <a:schemeClr val="bg1">
                    <a:lumMod val="95000"/>
                    <a:lumOff val="5000"/>
                  </a:schemeClr>
                </a:solidFill>
              </a:rPr>
              <a:t>тільки</a:t>
            </a:r>
            <a:r>
              <a:rPr lang="ru-RU" sz="1800" dirty="0">
                <a:solidFill>
                  <a:schemeClr val="bg1">
                    <a:lumMod val="95000"/>
                    <a:lumOff val="5000"/>
                  </a:schemeClr>
                </a:solidFill>
              </a:rPr>
              <a:t> </a:t>
            </a:r>
            <a:r>
              <a:rPr lang="ru-RU" sz="1800" dirty="0" err="1">
                <a:solidFill>
                  <a:schemeClr val="bg1">
                    <a:lumMod val="95000"/>
                    <a:lumOff val="5000"/>
                  </a:schemeClr>
                </a:solidFill>
              </a:rPr>
              <a:t>велична</a:t>
            </a:r>
            <a:r>
              <a:rPr lang="ru-RU" sz="1800" dirty="0">
                <a:solidFill>
                  <a:schemeClr val="bg1">
                    <a:lumMod val="95000"/>
                    <a:lumOff val="5000"/>
                  </a:schemeClr>
                </a:solidFill>
              </a:rPr>
              <a:t> і </a:t>
            </a:r>
            <a:r>
              <a:rPr lang="ru-RU" sz="1800" dirty="0" err="1">
                <a:solidFill>
                  <a:schemeClr val="bg1">
                    <a:lumMod val="95000"/>
                    <a:lumOff val="5000"/>
                  </a:schemeClr>
                </a:solidFill>
              </a:rPr>
              <a:t>грандіозна</a:t>
            </a:r>
            <a:r>
              <a:rPr lang="ru-RU" sz="1800" dirty="0">
                <a:solidFill>
                  <a:schemeClr val="bg1">
                    <a:lumMod val="95000"/>
                    <a:lumOff val="5000"/>
                  </a:schemeClr>
                </a:solidFill>
              </a:rPr>
              <a:t>, а й </a:t>
            </a:r>
            <a:r>
              <a:rPr lang="ru-RU" sz="1800" dirty="0" err="1">
                <a:solidFill>
                  <a:schemeClr val="bg1">
                    <a:lumMod val="95000"/>
                    <a:lumOff val="5000"/>
                  </a:schemeClr>
                </a:solidFill>
              </a:rPr>
              <a:t>дивовижно</a:t>
            </a:r>
            <a:r>
              <a:rPr lang="ru-RU" sz="1800" dirty="0">
                <a:solidFill>
                  <a:schemeClr val="bg1">
                    <a:lumMod val="95000"/>
                    <a:lumOff val="5000"/>
                  </a:schemeClr>
                </a:solidFill>
              </a:rPr>
              <a:t> </a:t>
            </a:r>
            <a:r>
              <a:rPr lang="ru-RU" sz="1800" dirty="0" err="1">
                <a:solidFill>
                  <a:schemeClr val="bg1">
                    <a:lumMod val="95000"/>
                    <a:lumOff val="5000"/>
                  </a:schemeClr>
                </a:solidFill>
              </a:rPr>
              <a:t>крихка</a:t>
            </a:r>
            <a:r>
              <a:rPr lang="ru-RU" sz="1800" dirty="0">
                <a:solidFill>
                  <a:schemeClr val="bg1">
                    <a:lumMod val="95000"/>
                    <a:lumOff val="5000"/>
                  </a:schemeClr>
                </a:solidFill>
              </a:rPr>
              <a:t> і </a:t>
            </a:r>
            <a:r>
              <a:rPr lang="ru-RU" sz="1800" dirty="0" err="1">
                <a:solidFill>
                  <a:schemeClr val="bg1">
                    <a:lumMod val="95000"/>
                    <a:lumOff val="5000"/>
                  </a:schemeClr>
                </a:solidFill>
              </a:rPr>
              <a:t>вразлива</a:t>
            </a:r>
            <a:r>
              <a:rPr lang="ru-RU" sz="1800" dirty="0">
                <a:solidFill>
                  <a:schemeClr val="bg1">
                    <a:lumMod val="95000"/>
                    <a:lumOff val="5000"/>
                  </a:schemeClr>
                </a:solidFill>
              </a:rPr>
              <a:t>. На </a:t>
            </a:r>
            <a:r>
              <a:rPr lang="ru-RU" sz="1800" dirty="0" err="1">
                <a:solidFill>
                  <a:schemeClr val="bg1">
                    <a:lumMod val="95000"/>
                    <a:lumOff val="5000"/>
                  </a:schemeClr>
                </a:solidFill>
              </a:rPr>
              <a:t>запитання</a:t>
            </a:r>
            <a:r>
              <a:rPr lang="ru-RU" sz="1800" dirty="0">
                <a:solidFill>
                  <a:schemeClr val="bg1">
                    <a:lumMod val="95000"/>
                    <a:lumOff val="5000"/>
                  </a:schemeClr>
                </a:solidFill>
              </a:rPr>
              <a:t> «</a:t>
            </a:r>
            <a:r>
              <a:rPr lang="ru-RU" sz="1800" dirty="0" err="1">
                <a:solidFill>
                  <a:schemeClr val="bg1">
                    <a:lumMod val="95000"/>
                    <a:lumOff val="5000"/>
                  </a:schemeClr>
                </a:solidFill>
              </a:rPr>
              <a:t>людина</a:t>
            </a:r>
            <a:r>
              <a:rPr lang="ru-RU" sz="1800" dirty="0">
                <a:solidFill>
                  <a:schemeClr val="bg1">
                    <a:lumMod val="95000"/>
                    <a:lumOff val="5000"/>
                  </a:schemeClr>
                </a:solidFill>
              </a:rPr>
              <a:t> - раб </a:t>
            </a:r>
            <a:r>
              <a:rPr lang="ru-RU" sz="1800" dirty="0" err="1">
                <a:solidFill>
                  <a:schemeClr val="bg1">
                    <a:lumMod val="95000"/>
                    <a:lumOff val="5000"/>
                  </a:schemeClr>
                </a:solidFill>
              </a:rPr>
              <a:t>природи</a:t>
            </a:r>
            <a:r>
              <a:rPr lang="ru-RU" sz="1800" dirty="0">
                <a:solidFill>
                  <a:schemeClr val="bg1">
                    <a:lumMod val="95000"/>
                    <a:lumOff val="5000"/>
                  </a:schemeClr>
                </a:solidFill>
              </a:rPr>
              <a:t> </a:t>
            </a:r>
            <a:r>
              <a:rPr lang="ru-RU" sz="1800" dirty="0" err="1">
                <a:solidFill>
                  <a:schemeClr val="bg1">
                    <a:lumMod val="95000"/>
                    <a:lumOff val="5000"/>
                  </a:schemeClr>
                </a:solidFill>
              </a:rPr>
              <a:t>чи</a:t>
            </a:r>
            <a:r>
              <a:rPr lang="ru-RU" sz="1800" dirty="0">
                <a:solidFill>
                  <a:schemeClr val="bg1">
                    <a:lumMod val="95000"/>
                    <a:lumOff val="5000"/>
                  </a:schemeClr>
                </a:solidFill>
              </a:rPr>
              <a:t> </a:t>
            </a:r>
            <a:r>
              <a:rPr lang="ru-RU" sz="1800" dirty="0" err="1">
                <a:solidFill>
                  <a:schemeClr val="bg1">
                    <a:lumMod val="95000"/>
                    <a:lumOff val="5000"/>
                  </a:schemeClr>
                </a:solidFill>
              </a:rPr>
              <a:t>її</a:t>
            </a:r>
            <a:r>
              <a:rPr lang="ru-RU" sz="1800" dirty="0">
                <a:solidFill>
                  <a:schemeClr val="bg1">
                    <a:lumMod val="95000"/>
                    <a:lumOff val="5000"/>
                  </a:schemeClr>
                </a:solidFill>
              </a:rPr>
              <a:t> пан», </a:t>
            </a:r>
            <a:r>
              <a:rPr lang="ru-RU" sz="1800" dirty="0" err="1">
                <a:solidFill>
                  <a:schemeClr val="bg1">
                    <a:lumMod val="95000"/>
                    <a:lumOff val="5000"/>
                  </a:schemeClr>
                </a:solidFill>
              </a:rPr>
              <a:t>можна</a:t>
            </a:r>
            <a:r>
              <a:rPr lang="ru-RU" sz="1800" dirty="0">
                <a:solidFill>
                  <a:schemeClr val="bg1">
                    <a:lumMod val="95000"/>
                    <a:lumOff val="5000"/>
                  </a:schemeClr>
                </a:solidFill>
              </a:rPr>
              <a:t> </a:t>
            </a:r>
            <a:r>
              <a:rPr lang="ru-RU" sz="1800" dirty="0" err="1">
                <a:solidFill>
                  <a:schemeClr val="bg1">
                    <a:lumMod val="95000"/>
                    <a:lumOff val="5000"/>
                  </a:schemeClr>
                </a:solidFill>
              </a:rPr>
              <a:t>ствердно</a:t>
            </a:r>
            <a:r>
              <a:rPr lang="ru-RU" sz="1800" dirty="0">
                <a:solidFill>
                  <a:schemeClr val="bg1">
                    <a:lumMod val="95000"/>
                    <a:lumOff val="5000"/>
                  </a:schemeClr>
                </a:solidFill>
              </a:rPr>
              <a:t> </a:t>
            </a:r>
            <a:r>
              <a:rPr lang="ru-RU" sz="1800" dirty="0" err="1">
                <a:solidFill>
                  <a:schemeClr val="bg1">
                    <a:lumMod val="95000"/>
                    <a:lumOff val="5000"/>
                  </a:schemeClr>
                </a:solidFill>
              </a:rPr>
              <a:t>відповісти</a:t>
            </a:r>
            <a:r>
              <a:rPr lang="ru-RU" sz="1800" dirty="0">
                <a:solidFill>
                  <a:schemeClr val="bg1">
                    <a:lumMod val="95000"/>
                    <a:lumOff val="5000"/>
                  </a:schemeClr>
                </a:solidFill>
              </a:rPr>
              <a:t> на </a:t>
            </a:r>
            <a:r>
              <a:rPr lang="ru-RU" sz="1800" dirty="0" err="1">
                <a:solidFill>
                  <a:schemeClr val="bg1">
                    <a:lumMod val="95000"/>
                    <a:lumOff val="5000"/>
                  </a:schemeClr>
                </a:solidFill>
              </a:rPr>
              <a:t>обидві</a:t>
            </a:r>
            <a:r>
              <a:rPr lang="ru-RU" sz="1800" dirty="0">
                <a:solidFill>
                  <a:schemeClr val="bg1">
                    <a:lumMod val="95000"/>
                    <a:lumOff val="5000"/>
                  </a:schemeClr>
                </a:solidFill>
              </a:rPr>
              <a:t> </a:t>
            </a:r>
            <a:r>
              <a:rPr lang="ru-RU" sz="1800" dirty="0" err="1">
                <a:solidFill>
                  <a:schemeClr val="bg1">
                    <a:lumMod val="95000"/>
                    <a:lumOff val="5000"/>
                  </a:schemeClr>
                </a:solidFill>
              </a:rPr>
              <a:t>його</a:t>
            </a:r>
            <a:r>
              <a:rPr lang="ru-RU" sz="1800" dirty="0">
                <a:solidFill>
                  <a:schemeClr val="bg1">
                    <a:lumMod val="95000"/>
                    <a:lumOff val="5000"/>
                  </a:schemeClr>
                </a:solidFill>
              </a:rPr>
              <a:t> </a:t>
            </a:r>
            <a:r>
              <a:rPr lang="ru-RU" sz="1800" dirty="0" err="1">
                <a:solidFill>
                  <a:schemeClr val="bg1">
                    <a:lumMod val="95000"/>
                    <a:lumOff val="5000"/>
                  </a:schemeClr>
                </a:solidFill>
              </a:rPr>
              <a:t>частини</a:t>
            </a:r>
            <a:r>
              <a:rPr lang="ru-RU" sz="1800" dirty="0">
                <a:solidFill>
                  <a:schemeClr val="bg1">
                    <a:lumMod val="95000"/>
                    <a:lumOff val="5000"/>
                  </a:schemeClr>
                </a:solidFill>
              </a:rPr>
              <a:t>. У </a:t>
            </a:r>
            <a:r>
              <a:rPr lang="ru-RU" sz="1800" dirty="0" err="1">
                <a:solidFill>
                  <a:schemeClr val="bg1">
                    <a:lumMod val="95000"/>
                    <a:lumOff val="5000"/>
                  </a:schemeClr>
                </a:solidFill>
              </a:rPr>
              <a:t>біосферний</a:t>
            </a:r>
            <a:r>
              <a:rPr lang="ru-RU" sz="1800" dirty="0">
                <a:solidFill>
                  <a:schemeClr val="bg1">
                    <a:lumMod val="95000"/>
                    <a:lumOff val="5000"/>
                  </a:schemeClr>
                </a:solidFill>
              </a:rPr>
              <a:t> </a:t>
            </a:r>
            <a:r>
              <a:rPr lang="ru-RU" sz="1800" dirty="0" err="1">
                <a:solidFill>
                  <a:schemeClr val="bg1">
                    <a:lumMod val="95000"/>
                    <a:lumOff val="5000"/>
                  </a:schemeClr>
                </a:solidFill>
              </a:rPr>
              <a:t>період</a:t>
            </a:r>
            <a:r>
              <a:rPr lang="ru-RU" sz="1800" dirty="0">
                <a:solidFill>
                  <a:schemeClr val="bg1">
                    <a:lumMod val="95000"/>
                    <a:lumOff val="5000"/>
                  </a:schemeClr>
                </a:solidFill>
              </a:rPr>
              <a:t> </a:t>
            </a:r>
            <a:r>
              <a:rPr lang="ru-RU" sz="1800" dirty="0" err="1">
                <a:solidFill>
                  <a:schemeClr val="bg1">
                    <a:lumMod val="95000"/>
                    <a:lumOff val="5000"/>
                  </a:schemeClr>
                </a:solidFill>
              </a:rPr>
              <a:t>еволюції</a:t>
            </a:r>
            <a:r>
              <a:rPr lang="ru-RU" sz="1800" dirty="0">
                <a:solidFill>
                  <a:schemeClr val="bg1">
                    <a:lumMod val="95000"/>
                    <a:lumOff val="5000"/>
                  </a:schemeClr>
                </a:solidFill>
              </a:rPr>
              <a:t> </a:t>
            </a:r>
            <a:r>
              <a:rPr lang="ru-RU" sz="1800" dirty="0" err="1">
                <a:solidFill>
                  <a:schemeClr val="bg1">
                    <a:lumMod val="95000"/>
                    <a:lumOff val="5000"/>
                  </a:schemeClr>
                </a:solidFill>
              </a:rPr>
              <a:t>людину</a:t>
            </a:r>
            <a:r>
              <a:rPr lang="ru-RU" sz="1800" dirty="0">
                <a:solidFill>
                  <a:schemeClr val="bg1">
                    <a:lumMod val="95000"/>
                    <a:lumOff val="5000"/>
                  </a:schemeClr>
                </a:solidFill>
              </a:rPr>
              <a:t> </a:t>
            </a:r>
            <a:r>
              <a:rPr lang="ru-RU" sz="1800" dirty="0" err="1">
                <a:solidFill>
                  <a:schemeClr val="bg1">
                    <a:lumMod val="95000"/>
                    <a:lumOff val="5000"/>
                  </a:schemeClr>
                </a:solidFill>
              </a:rPr>
              <a:t>розглядають</a:t>
            </a:r>
            <a:r>
              <a:rPr lang="ru-RU" sz="1800" dirty="0">
                <a:solidFill>
                  <a:schemeClr val="bg1">
                    <a:lumMod val="95000"/>
                    <a:lumOff val="5000"/>
                  </a:schemeClr>
                </a:solidFill>
              </a:rPr>
              <a:t> як </a:t>
            </a:r>
            <a:r>
              <a:rPr lang="ru-RU" sz="1800" dirty="0" err="1">
                <a:solidFill>
                  <a:schemeClr val="bg1">
                    <a:lumMod val="95000"/>
                    <a:lumOff val="5000"/>
                  </a:schemeClr>
                </a:solidFill>
              </a:rPr>
              <a:t>окремий</a:t>
            </a:r>
            <a:r>
              <a:rPr lang="ru-RU" sz="1800" dirty="0">
                <a:solidFill>
                  <a:schemeClr val="bg1">
                    <a:lumMod val="95000"/>
                    <a:lumOff val="5000"/>
                  </a:schemeClr>
                </a:solidFill>
              </a:rPr>
              <a:t> </a:t>
            </a:r>
            <a:r>
              <a:rPr lang="ru-RU" sz="1800" dirty="0" err="1">
                <a:solidFill>
                  <a:schemeClr val="bg1">
                    <a:lumMod val="95000"/>
                    <a:lumOff val="5000"/>
                  </a:schemeClr>
                </a:solidFill>
              </a:rPr>
              <a:t>біологічний</a:t>
            </a:r>
            <a:r>
              <a:rPr lang="ru-RU" sz="1800" dirty="0">
                <a:solidFill>
                  <a:schemeClr val="bg1">
                    <a:lumMod val="95000"/>
                    <a:lumOff val="5000"/>
                  </a:schemeClr>
                </a:solidFill>
              </a:rPr>
              <a:t> вид, </a:t>
            </a:r>
            <a:r>
              <a:rPr lang="ru-RU" sz="1800" dirty="0" err="1">
                <a:solidFill>
                  <a:schemeClr val="bg1">
                    <a:lumMod val="95000"/>
                    <a:lumOff val="5000"/>
                  </a:schemeClr>
                </a:solidFill>
              </a:rPr>
              <a:t>який</a:t>
            </a:r>
            <a:r>
              <a:rPr lang="ru-RU" sz="1800" dirty="0">
                <a:solidFill>
                  <a:schemeClr val="bg1">
                    <a:lumMod val="95000"/>
                    <a:lumOff val="5000"/>
                  </a:schemeClr>
                </a:solidFill>
              </a:rPr>
              <a:t> жив і </a:t>
            </a:r>
            <a:r>
              <a:rPr lang="ru-RU" sz="1800" dirty="0" err="1">
                <a:solidFill>
                  <a:schemeClr val="bg1">
                    <a:lumMod val="95000"/>
                    <a:lumOff val="5000"/>
                  </a:schemeClr>
                </a:solidFill>
              </a:rPr>
              <a:t>розвивався</a:t>
            </a:r>
            <a:r>
              <a:rPr lang="ru-RU" sz="1800" dirty="0">
                <a:solidFill>
                  <a:schemeClr val="bg1">
                    <a:lumMod val="95000"/>
                    <a:lumOff val="5000"/>
                  </a:schemeClr>
                </a:solidFill>
              </a:rPr>
              <a:t> за законами </a:t>
            </a:r>
            <a:r>
              <a:rPr lang="ru-RU" sz="1800" dirty="0" err="1">
                <a:solidFill>
                  <a:schemeClr val="bg1">
                    <a:lumMod val="95000"/>
                    <a:lumOff val="5000"/>
                  </a:schemeClr>
                </a:solidFill>
              </a:rPr>
              <a:t>природи</a:t>
            </a:r>
            <a:r>
              <a:rPr lang="ru-RU" sz="1800" dirty="0">
                <a:solidFill>
                  <a:schemeClr val="bg1">
                    <a:lumMod val="95000"/>
                    <a:lumOff val="5000"/>
                  </a:schemeClr>
                </a:solidFill>
              </a:rPr>
              <a:t>, абсолютно </a:t>
            </a:r>
            <a:r>
              <a:rPr lang="ru-RU" sz="1800" dirty="0" err="1">
                <a:solidFill>
                  <a:schemeClr val="bg1">
                    <a:lumMod val="95000"/>
                    <a:lumOff val="5000"/>
                  </a:schemeClr>
                </a:solidFill>
              </a:rPr>
              <a:t>залежав</a:t>
            </a:r>
            <a:r>
              <a:rPr lang="ru-RU" sz="1800" dirty="0">
                <a:solidFill>
                  <a:schemeClr val="bg1">
                    <a:lumMod val="95000"/>
                    <a:lumOff val="5000"/>
                  </a:schemeClr>
                </a:solidFill>
              </a:rPr>
              <a:t> </a:t>
            </a:r>
            <a:r>
              <a:rPr lang="ru-RU" sz="1800" dirty="0" err="1">
                <a:solidFill>
                  <a:schemeClr val="bg1">
                    <a:lumMod val="95000"/>
                    <a:lumOff val="5000"/>
                  </a:schemeClr>
                </a:solidFill>
              </a:rPr>
              <a:t>від</a:t>
            </a:r>
            <a:r>
              <a:rPr lang="ru-RU" sz="1800" dirty="0">
                <a:solidFill>
                  <a:schemeClr val="bg1">
                    <a:lumMod val="95000"/>
                    <a:lumOff val="5000"/>
                  </a:schemeClr>
                </a:solidFill>
              </a:rPr>
              <a:t> </a:t>
            </a:r>
            <a:r>
              <a:rPr lang="ru-RU" sz="1800" dirty="0" err="1">
                <a:solidFill>
                  <a:schemeClr val="bg1">
                    <a:lumMod val="95000"/>
                    <a:lumOff val="5000"/>
                  </a:schemeClr>
                </a:solidFill>
              </a:rPr>
              <a:t>неї</a:t>
            </a:r>
            <a:r>
              <a:rPr lang="ru-RU" sz="1800" dirty="0">
                <a:solidFill>
                  <a:schemeClr val="bg1">
                    <a:lumMod val="95000"/>
                    <a:lumOff val="5000"/>
                  </a:schemeClr>
                </a:solidFill>
              </a:rPr>
              <a:t>, не </a:t>
            </a:r>
            <a:r>
              <a:rPr lang="ru-RU" sz="1800" dirty="0" err="1">
                <a:solidFill>
                  <a:schemeClr val="bg1">
                    <a:lumMod val="95000"/>
                    <a:lumOff val="5000"/>
                  </a:schemeClr>
                </a:solidFill>
              </a:rPr>
              <a:t>завдаючи</a:t>
            </a:r>
            <a:r>
              <a:rPr lang="ru-RU" sz="1800" dirty="0">
                <a:solidFill>
                  <a:schemeClr val="bg1">
                    <a:lumMod val="95000"/>
                    <a:lumOff val="5000"/>
                  </a:schemeClr>
                </a:solidFill>
              </a:rPr>
              <a:t> </a:t>
            </a:r>
            <a:r>
              <a:rPr lang="ru-RU" sz="1800" dirty="0" err="1">
                <a:solidFill>
                  <a:schemeClr val="bg1">
                    <a:lumMod val="95000"/>
                    <a:lumOff val="5000"/>
                  </a:schemeClr>
                </a:solidFill>
              </a:rPr>
              <a:t>їй</a:t>
            </a:r>
            <a:r>
              <a:rPr lang="ru-RU" sz="1800" dirty="0">
                <a:solidFill>
                  <a:schemeClr val="bg1">
                    <a:lumMod val="95000"/>
                    <a:lumOff val="5000"/>
                  </a:schemeClr>
                </a:solidFill>
              </a:rPr>
              <a:t> </a:t>
            </a:r>
            <a:r>
              <a:rPr lang="ru-RU" sz="1800" dirty="0" err="1">
                <a:solidFill>
                  <a:schemeClr val="bg1">
                    <a:lumMod val="95000"/>
                    <a:lumOff val="5000"/>
                  </a:schemeClr>
                </a:solidFill>
              </a:rPr>
              <a:t>шкоди</a:t>
            </a:r>
            <a:r>
              <a:rPr lang="ru-RU" sz="1800" dirty="0">
                <a:solidFill>
                  <a:schemeClr val="bg1">
                    <a:lumMod val="95000"/>
                    <a:lumOff val="5000"/>
                  </a:schemeClr>
                </a:solidFill>
              </a:rPr>
              <a:t>, </a:t>
            </a:r>
            <a:r>
              <a:rPr lang="ru-RU" sz="1800" dirty="0" err="1">
                <a:solidFill>
                  <a:schemeClr val="bg1">
                    <a:lumMod val="95000"/>
                    <a:lumOff val="5000"/>
                  </a:schemeClr>
                </a:solidFill>
              </a:rPr>
              <a:t>тобто</a:t>
            </a:r>
            <a:r>
              <a:rPr lang="ru-RU" sz="1800" dirty="0">
                <a:solidFill>
                  <a:schemeClr val="bg1">
                    <a:lumMod val="95000"/>
                    <a:lumOff val="5000"/>
                  </a:schemeClr>
                </a:solidFill>
              </a:rPr>
              <a:t> </a:t>
            </a:r>
            <a:r>
              <a:rPr lang="ru-RU" sz="1800" dirty="0" err="1">
                <a:solidFill>
                  <a:schemeClr val="bg1">
                    <a:lumMod val="95000"/>
                    <a:lumOff val="5000"/>
                  </a:schemeClr>
                </a:solidFill>
              </a:rPr>
              <a:t>сповідував</a:t>
            </a:r>
            <a:r>
              <a:rPr lang="ru-RU" sz="1800" dirty="0">
                <a:solidFill>
                  <a:schemeClr val="bg1">
                    <a:lumMod val="95000"/>
                    <a:lumOff val="5000"/>
                  </a:schemeClr>
                </a:solidFill>
              </a:rPr>
              <a:t> </a:t>
            </a:r>
            <a:r>
              <a:rPr lang="ru-RU" sz="1800" dirty="0" err="1">
                <a:solidFill>
                  <a:schemeClr val="bg1">
                    <a:lumMod val="95000"/>
                    <a:lumOff val="5000"/>
                  </a:schemeClr>
                </a:solidFill>
              </a:rPr>
              <a:t>гармонійні</a:t>
            </a:r>
            <a:r>
              <a:rPr lang="ru-RU" sz="1800" dirty="0">
                <a:solidFill>
                  <a:schemeClr val="bg1">
                    <a:lumMod val="95000"/>
                    <a:lumOff val="5000"/>
                  </a:schemeClr>
                </a:solidFill>
              </a:rPr>
              <a:t> </a:t>
            </a:r>
            <a:r>
              <a:rPr lang="ru-RU" sz="1800" dirty="0" err="1">
                <a:solidFill>
                  <a:schemeClr val="bg1">
                    <a:lumMod val="95000"/>
                    <a:lumOff val="5000"/>
                  </a:schemeClr>
                </a:solidFill>
              </a:rPr>
              <a:t>взаємостосунки</a:t>
            </a:r>
            <a:r>
              <a:rPr lang="ru-RU" sz="1800" dirty="0">
                <a:solidFill>
                  <a:schemeClr val="bg1">
                    <a:lumMod val="95000"/>
                    <a:lumOff val="5000"/>
                  </a:schemeClr>
                </a:solidFill>
              </a:rPr>
              <a:t> з </a:t>
            </a:r>
            <a:r>
              <a:rPr lang="ru-RU" sz="1800" dirty="0" err="1">
                <a:solidFill>
                  <a:schemeClr val="bg1">
                    <a:lumMod val="95000"/>
                    <a:lumOff val="5000"/>
                  </a:schemeClr>
                </a:solidFill>
              </a:rPr>
              <a:t>природним</a:t>
            </a:r>
            <a:r>
              <a:rPr lang="ru-RU" sz="1800" dirty="0">
                <a:solidFill>
                  <a:schemeClr val="bg1">
                    <a:lumMod val="95000"/>
                    <a:lumOff val="5000"/>
                  </a:schemeClr>
                </a:solidFill>
              </a:rPr>
              <a:t> </a:t>
            </a:r>
            <a:r>
              <a:rPr lang="ru-RU" sz="1800" dirty="0" err="1">
                <a:solidFill>
                  <a:schemeClr val="bg1">
                    <a:lumMod val="95000"/>
                    <a:lumOff val="5000"/>
                  </a:schemeClr>
                </a:solidFill>
              </a:rPr>
              <a:t>середовищем</a:t>
            </a:r>
            <a:r>
              <a:rPr lang="ru-RU" sz="1800" dirty="0">
                <a:solidFill>
                  <a:schemeClr val="bg1">
                    <a:lumMod val="95000"/>
                    <a:lumOff val="5000"/>
                  </a:schemeClr>
                </a:solidFill>
              </a:rPr>
              <a:t>. </a:t>
            </a:r>
            <a:r>
              <a:rPr lang="ru-RU" sz="1800" dirty="0" err="1">
                <a:solidFill>
                  <a:schemeClr val="bg1">
                    <a:lumMod val="95000"/>
                    <a:lumOff val="5000"/>
                  </a:schemeClr>
                </a:solidFill>
              </a:rPr>
              <a:t>Багато</a:t>
            </a:r>
            <a:r>
              <a:rPr lang="ru-RU" sz="1800" dirty="0">
                <a:solidFill>
                  <a:schemeClr val="bg1">
                    <a:lumMod val="95000"/>
                    <a:lumOff val="5000"/>
                  </a:schemeClr>
                </a:solidFill>
              </a:rPr>
              <a:t> </a:t>
            </a:r>
            <a:r>
              <a:rPr lang="ru-RU" sz="1800" dirty="0" err="1">
                <a:solidFill>
                  <a:schemeClr val="bg1">
                    <a:lumMod val="95000"/>
                    <a:lumOff val="5000"/>
                  </a:schemeClr>
                </a:solidFill>
              </a:rPr>
              <a:t>первісних</a:t>
            </a:r>
            <a:r>
              <a:rPr lang="ru-RU" sz="1800" dirty="0">
                <a:solidFill>
                  <a:schemeClr val="bg1">
                    <a:lumMod val="95000"/>
                    <a:lumOff val="5000"/>
                  </a:schemeClr>
                </a:solidFill>
              </a:rPr>
              <a:t> племен </a:t>
            </a:r>
            <a:r>
              <a:rPr lang="ru-RU" sz="1800" dirty="0" err="1">
                <a:solidFill>
                  <a:schemeClr val="bg1">
                    <a:lumMod val="95000"/>
                    <a:lumOff val="5000"/>
                  </a:schemeClr>
                </a:solidFill>
              </a:rPr>
              <a:t>визнавали</a:t>
            </a:r>
            <a:r>
              <a:rPr lang="ru-RU" sz="1800" dirty="0">
                <a:solidFill>
                  <a:schemeClr val="bg1">
                    <a:lumMod val="95000"/>
                    <a:lumOff val="5000"/>
                  </a:schemeClr>
                </a:solidFill>
              </a:rPr>
              <a:t> свою </a:t>
            </a:r>
            <a:r>
              <a:rPr lang="ru-RU" sz="1800" dirty="0" err="1">
                <a:solidFill>
                  <a:schemeClr val="bg1">
                    <a:lumMod val="95000"/>
                    <a:lumOff val="5000"/>
                  </a:schemeClr>
                </a:solidFill>
              </a:rPr>
              <a:t>повну</a:t>
            </a:r>
            <a:r>
              <a:rPr lang="ru-RU" sz="1800" dirty="0">
                <a:solidFill>
                  <a:schemeClr val="bg1">
                    <a:lumMod val="95000"/>
                    <a:lumOff val="5000"/>
                  </a:schemeClr>
                </a:solidFill>
              </a:rPr>
              <a:t> </a:t>
            </a:r>
            <a:r>
              <a:rPr lang="ru-RU" sz="1800" dirty="0" err="1">
                <a:solidFill>
                  <a:schemeClr val="bg1">
                    <a:lumMod val="95000"/>
                    <a:lumOff val="5000"/>
                  </a:schemeClr>
                </a:solidFill>
              </a:rPr>
              <a:t>залежність</a:t>
            </a:r>
            <a:r>
              <a:rPr lang="ru-RU" sz="1800" dirty="0">
                <a:solidFill>
                  <a:schemeClr val="bg1">
                    <a:lumMod val="95000"/>
                    <a:lumOff val="5000"/>
                  </a:schemeClr>
                </a:solidFill>
              </a:rPr>
              <a:t> </a:t>
            </a:r>
            <a:r>
              <a:rPr lang="ru-RU" sz="1800" dirty="0" err="1">
                <a:solidFill>
                  <a:schemeClr val="bg1">
                    <a:lumMod val="95000"/>
                    <a:lumOff val="5000"/>
                  </a:schemeClr>
                </a:solidFill>
              </a:rPr>
              <a:t>від</a:t>
            </a:r>
            <a:r>
              <a:rPr lang="ru-RU" sz="1800" dirty="0">
                <a:solidFill>
                  <a:schemeClr val="bg1">
                    <a:lumMod val="95000"/>
                    <a:lumOff val="5000"/>
                  </a:schemeClr>
                </a:solidFill>
              </a:rPr>
              <a:t> </a:t>
            </a:r>
            <a:r>
              <a:rPr lang="ru-RU" sz="1800" dirty="0" err="1">
                <a:solidFill>
                  <a:schemeClr val="bg1">
                    <a:lumMod val="95000"/>
                    <a:lumOff val="5000"/>
                  </a:schemeClr>
                </a:solidFill>
              </a:rPr>
              <a:t>природи</a:t>
            </a:r>
            <a:r>
              <a:rPr lang="ru-RU" sz="1800" dirty="0">
                <a:solidFill>
                  <a:schemeClr val="bg1">
                    <a:lumMod val="95000"/>
                    <a:lumOff val="5000"/>
                  </a:schemeClr>
                </a:solidFill>
              </a:rPr>
              <a:t>. В </a:t>
            </a:r>
            <a:r>
              <a:rPr lang="ru-RU" sz="1800" dirty="0" err="1">
                <a:solidFill>
                  <a:schemeClr val="bg1">
                    <a:lumMod val="95000"/>
                    <a:lumOff val="5000"/>
                  </a:schemeClr>
                </a:solidFill>
              </a:rPr>
              <a:t>епоху</a:t>
            </a:r>
            <a:r>
              <a:rPr lang="ru-RU" sz="1800" dirty="0">
                <a:solidFill>
                  <a:schemeClr val="bg1">
                    <a:lumMod val="95000"/>
                    <a:lumOff val="5000"/>
                  </a:schemeClr>
                </a:solidFill>
              </a:rPr>
              <a:t> </a:t>
            </a:r>
            <a:r>
              <a:rPr lang="ru-RU" sz="1800" dirty="0" err="1">
                <a:solidFill>
                  <a:schemeClr val="bg1">
                    <a:lumMod val="95000"/>
                    <a:lumOff val="5000"/>
                  </a:schemeClr>
                </a:solidFill>
              </a:rPr>
              <a:t>палеоліту</a:t>
            </a:r>
            <a:r>
              <a:rPr lang="ru-RU" sz="1800" dirty="0">
                <a:solidFill>
                  <a:schemeClr val="bg1">
                    <a:lumMod val="95000"/>
                    <a:lumOff val="5000"/>
                  </a:schemeClr>
                </a:solidFill>
              </a:rPr>
              <a:t>, </a:t>
            </a:r>
            <a:r>
              <a:rPr lang="ru-RU" sz="1800" dirty="0" err="1">
                <a:solidFill>
                  <a:schemeClr val="bg1">
                    <a:lumMod val="95000"/>
                    <a:lumOff val="5000"/>
                  </a:schemeClr>
                </a:solidFill>
              </a:rPr>
              <a:t>мезоліту</a:t>
            </a:r>
            <a:r>
              <a:rPr lang="ru-RU" sz="1800" dirty="0">
                <a:solidFill>
                  <a:schemeClr val="bg1">
                    <a:lumMod val="95000"/>
                    <a:lumOff val="5000"/>
                  </a:schemeClr>
                </a:solidFill>
              </a:rPr>
              <a:t> для </a:t>
            </a:r>
            <a:r>
              <a:rPr lang="ru-RU" sz="1800" dirty="0" err="1">
                <a:solidFill>
                  <a:schemeClr val="bg1">
                    <a:lumMod val="95000"/>
                    <a:lumOff val="5000"/>
                  </a:schemeClr>
                </a:solidFill>
              </a:rPr>
              <a:t>людської</a:t>
            </a:r>
            <a:r>
              <a:rPr lang="ru-RU" sz="1800" dirty="0">
                <a:solidFill>
                  <a:schemeClr val="bg1">
                    <a:lumMod val="95000"/>
                    <a:lumOff val="5000"/>
                  </a:schemeClr>
                </a:solidFill>
              </a:rPr>
              <a:t> </a:t>
            </a:r>
            <a:r>
              <a:rPr lang="ru-RU" sz="1800" dirty="0" err="1">
                <a:solidFill>
                  <a:schemeClr val="bg1">
                    <a:lumMod val="95000"/>
                    <a:lumOff val="5000"/>
                  </a:schemeClr>
                </a:solidFill>
              </a:rPr>
              <a:t>спільноти</a:t>
            </a:r>
            <a:r>
              <a:rPr lang="ru-RU" sz="1800" dirty="0">
                <a:solidFill>
                  <a:schemeClr val="bg1">
                    <a:lumMod val="95000"/>
                    <a:lumOff val="5000"/>
                  </a:schemeClr>
                </a:solidFill>
              </a:rPr>
              <a:t> </a:t>
            </a:r>
            <a:r>
              <a:rPr lang="ru-RU" sz="1800" dirty="0" err="1">
                <a:solidFill>
                  <a:schemeClr val="bg1">
                    <a:lumMod val="95000"/>
                    <a:lumOff val="5000"/>
                  </a:schemeClr>
                </a:solidFill>
              </a:rPr>
              <a:t>характерним</a:t>
            </a:r>
            <a:r>
              <a:rPr lang="ru-RU" sz="1800" dirty="0">
                <a:solidFill>
                  <a:schemeClr val="bg1">
                    <a:lumMod val="95000"/>
                    <a:lumOff val="5000"/>
                  </a:schemeClr>
                </a:solidFill>
              </a:rPr>
              <a:t> </a:t>
            </a:r>
            <a:r>
              <a:rPr lang="ru-RU" sz="1800" dirty="0" err="1">
                <a:solidFill>
                  <a:schemeClr val="bg1">
                    <a:lumMod val="95000"/>
                    <a:lumOff val="5000"/>
                  </a:schemeClr>
                </a:solidFill>
              </a:rPr>
              <a:t>було</a:t>
            </a:r>
            <a:r>
              <a:rPr lang="ru-RU" sz="1800" dirty="0">
                <a:solidFill>
                  <a:schemeClr val="bg1">
                    <a:lumMod val="95000"/>
                    <a:lumOff val="5000"/>
                  </a:schemeClr>
                </a:solidFill>
              </a:rPr>
              <a:t> </a:t>
            </a:r>
            <a:r>
              <a:rPr lang="ru-RU" sz="1800" dirty="0" err="1">
                <a:solidFill>
                  <a:schemeClr val="bg1">
                    <a:lumMod val="95000"/>
                    <a:lumOff val="5000"/>
                  </a:schemeClr>
                </a:solidFill>
              </a:rPr>
              <a:t>пристосування</a:t>
            </a:r>
            <a:r>
              <a:rPr lang="ru-RU" sz="1800" dirty="0">
                <a:solidFill>
                  <a:schemeClr val="bg1">
                    <a:lumMod val="95000"/>
                    <a:lumOff val="5000"/>
                  </a:schemeClr>
                </a:solidFill>
              </a:rPr>
              <a:t> до </a:t>
            </a:r>
            <a:r>
              <a:rPr lang="ru-RU" sz="1800" dirty="0" err="1">
                <a:solidFill>
                  <a:schemeClr val="bg1">
                    <a:lumMod val="95000"/>
                    <a:lumOff val="5000"/>
                  </a:schemeClr>
                </a:solidFill>
              </a:rPr>
              <a:t>природних</a:t>
            </a:r>
            <a:r>
              <a:rPr lang="ru-RU" sz="1800" dirty="0">
                <a:solidFill>
                  <a:schemeClr val="bg1">
                    <a:lumMod val="95000"/>
                    <a:lumOff val="5000"/>
                  </a:schemeClr>
                </a:solidFill>
              </a:rPr>
              <a:t> умов, велика </a:t>
            </a:r>
            <a:r>
              <a:rPr lang="ru-RU" sz="1800" dirty="0" err="1">
                <a:solidFill>
                  <a:schemeClr val="bg1">
                    <a:lumMod val="95000"/>
                    <a:lumOff val="5000"/>
                  </a:schemeClr>
                </a:solidFill>
              </a:rPr>
              <a:t>шана</a:t>
            </a:r>
            <a:r>
              <a:rPr lang="ru-RU" sz="1800" dirty="0">
                <a:solidFill>
                  <a:schemeClr val="bg1">
                    <a:lumMod val="95000"/>
                    <a:lumOff val="5000"/>
                  </a:schemeClr>
                </a:solidFill>
              </a:rPr>
              <a:t> до </a:t>
            </a:r>
            <a:r>
              <a:rPr lang="ru-RU" sz="1800" dirty="0" err="1">
                <a:solidFill>
                  <a:schemeClr val="bg1">
                    <a:lumMod val="95000"/>
                    <a:lumOff val="5000"/>
                  </a:schemeClr>
                </a:solidFill>
              </a:rPr>
              <a:t>ресурсів</a:t>
            </a:r>
            <a:r>
              <a:rPr lang="ru-RU" sz="1800" dirty="0">
                <a:solidFill>
                  <a:schemeClr val="bg1">
                    <a:lumMod val="95000"/>
                    <a:lumOff val="5000"/>
                  </a:schemeClr>
                </a:solidFill>
              </a:rPr>
              <a:t> </a:t>
            </a:r>
            <a:r>
              <a:rPr lang="ru-RU" sz="1800" dirty="0" err="1">
                <a:solidFill>
                  <a:schemeClr val="bg1">
                    <a:lumMod val="95000"/>
                    <a:lumOff val="5000"/>
                  </a:schemeClr>
                </a:solidFill>
              </a:rPr>
              <a:t>природи</a:t>
            </a:r>
            <a:r>
              <a:rPr lang="ru-RU" sz="1800" dirty="0">
                <a:solidFill>
                  <a:schemeClr val="bg1">
                    <a:lumMod val="95000"/>
                    <a:lumOff val="5000"/>
                  </a:schemeClr>
                </a:solidFill>
              </a:rPr>
              <a:t>, </a:t>
            </a:r>
            <a:r>
              <a:rPr lang="ru-RU" sz="1800" dirty="0" err="1">
                <a:solidFill>
                  <a:schemeClr val="bg1">
                    <a:lumMod val="95000"/>
                    <a:lumOff val="5000"/>
                  </a:schemeClr>
                </a:solidFill>
              </a:rPr>
              <a:t>схиляння</a:t>
            </a:r>
            <a:r>
              <a:rPr lang="ru-RU" sz="1800" dirty="0">
                <a:solidFill>
                  <a:schemeClr val="bg1">
                    <a:lumMod val="95000"/>
                    <a:lumOff val="5000"/>
                  </a:schemeClr>
                </a:solidFill>
              </a:rPr>
              <a:t> перед </a:t>
            </a:r>
            <a:r>
              <a:rPr lang="ru-RU" sz="1800" dirty="0" err="1">
                <a:solidFill>
                  <a:schemeClr val="bg1">
                    <a:lumMod val="95000"/>
                    <a:lumOff val="5000"/>
                  </a:schemeClr>
                </a:solidFill>
              </a:rPr>
              <a:t>її</a:t>
            </a:r>
            <a:r>
              <a:rPr lang="ru-RU" sz="1800" dirty="0">
                <a:solidFill>
                  <a:schemeClr val="bg1">
                    <a:lumMod val="95000"/>
                    <a:lumOff val="5000"/>
                  </a:schemeClr>
                </a:solidFill>
              </a:rPr>
              <a:t> силами і </a:t>
            </a:r>
            <a:r>
              <a:rPr lang="ru-RU" sz="1800" dirty="0" err="1">
                <a:solidFill>
                  <a:schemeClr val="bg1">
                    <a:lumMod val="95000"/>
                    <a:lumOff val="5000"/>
                  </a:schemeClr>
                </a:solidFill>
              </a:rPr>
              <a:t>надзвичайними</a:t>
            </a:r>
            <a:r>
              <a:rPr lang="ru-RU" sz="1800" dirty="0">
                <a:solidFill>
                  <a:schemeClr val="bg1">
                    <a:lumMod val="95000"/>
                    <a:lumOff val="5000"/>
                  </a:schemeClr>
                </a:solidFill>
              </a:rPr>
              <a:t> </a:t>
            </a:r>
            <a:r>
              <a:rPr lang="ru-RU" sz="1800" dirty="0" err="1">
                <a:solidFill>
                  <a:schemeClr val="bg1">
                    <a:lumMod val="95000"/>
                    <a:lumOff val="5000"/>
                  </a:schemeClr>
                </a:solidFill>
              </a:rPr>
              <a:t>явищами</a:t>
            </a:r>
            <a:r>
              <a:rPr lang="ru-RU" sz="1800" dirty="0">
                <a:solidFill>
                  <a:schemeClr val="bg1">
                    <a:lumMod val="95000"/>
                    <a:lumOff val="5000"/>
                  </a:schemeClr>
                </a:solidFill>
              </a:rPr>
              <a:t>. Люди </a:t>
            </a:r>
            <a:r>
              <a:rPr lang="ru-RU" sz="1800" dirty="0" err="1">
                <a:solidFill>
                  <a:schemeClr val="bg1">
                    <a:lumMod val="95000"/>
                    <a:lumOff val="5000"/>
                  </a:schemeClr>
                </a:solidFill>
              </a:rPr>
              <a:t>збирали</a:t>
            </a:r>
            <a:r>
              <a:rPr lang="ru-RU" sz="1800" dirty="0">
                <a:solidFill>
                  <a:schemeClr val="bg1">
                    <a:lumMod val="95000"/>
                    <a:lumOff val="5000"/>
                  </a:schemeClr>
                </a:solidFill>
              </a:rPr>
              <a:t> дари </a:t>
            </a:r>
            <a:r>
              <a:rPr lang="ru-RU" sz="1800" dirty="0" err="1">
                <a:solidFill>
                  <a:schemeClr val="bg1">
                    <a:lumMod val="95000"/>
                    <a:lumOff val="5000"/>
                  </a:schemeClr>
                </a:solidFill>
              </a:rPr>
              <a:t>природи</a:t>
            </a:r>
            <a:r>
              <a:rPr lang="ru-RU" sz="1800" dirty="0">
                <a:solidFill>
                  <a:schemeClr val="bg1">
                    <a:lumMod val="95000"/>
                    <a:lumOff val="5000"/>
                  </a:schemeClr>
                </a:solidFill>
              </a:rPr>
              <a:t>, </a:t>
            </a:r>
            <a:r>
              <a:rPr lang="ru-RU" sz="1800" dirty="0" err="1">
                <a:solidFill>
                  <a:schemeClr val="bg1">
                    <a:lumMod val="95000"/>
                    <a:lumOff val="5000"/>
                  </a:schemeClr>
                </a:solidFill>
              </a:rPr>
              <a:t>виготовляли</a:t>
            </a:r>
            <a:r>
              <a:rPr lang="ru-RU" sz="1800" dirty="0">
                <a:solidFill>
                  <a:schemeClr val="bg1">
                    <a:lumMod val="95000"/>
                    <a:lumOff val="5000"/>
                  </a:schemeClr>
                </a:solidFill>
              </a:rPr>
              <a:t> </a:t>
            </a:r>
            <a:r>
              <a:rPr lang="ru-RU" sz="1800" dirty="0" err="1">
                <a:solidFill>
                  <a:schemeClr val="bg1">
                    <a:lumMod val="95000"/>
                    <a:lumOff val="5000"/>
                  </a:schemeClr>
                </a:solidFill>
              </a:rPr>
              <a:t>примітивні</a:t>
            </a:r>
            <a:r>
              <a:rPr lang="ru-RU" sz="1800" dirty="0">
                <a:solidFill>
                  <a:schemeClr val="bg1">
                    <a:lumMod val="95000"/>
                    <a:lumOff val="5000"/>
                  </a:schemeClr>
                </a:solidFill>
              </a:rPr>
              <a:t> </a:t>
            </a:r>
            <a:r>
              <a:rPr lang="ru-RU" sz="1800" dirty="0" err="1">
                <a:solidFill>
                  <a:schemeClr val="bg1">
                    <a:lumMod val="95000"/>
                    <a:lumOff val="5000"/>
                  </a:schemeClr>
                </a:solidFill>
              </a:rPr>
              <a:t>знаряддя</a:t>
            </a:r>
            <a:r>
              <a:rPr lang="ru-RU" sz="1800" dirty="0">
                <a:solidFill>
                  <a:schemeClr val="bg1">
                    <a:lumMod val="95000"/>
                    <a:lumOff val="5000"/>
                  </a:schemeClr>
                </a:solidFill>
              </a:rPr>
              <a:t> </a:t>
            </a:r>
            <a:r>
              <a:rPr lang="ru-RU" sz="1800" dirty="0" err="1">
                <a:solidFill>
                  <a:schemeClr val="bg1">
                    <a:lumMod val="95000"/>
                    <a:lumOff val="5000"/>
                  </a:schemeClr>
                </a:solidFill>
              </a:rPr>
              <a:t>праці</a:t>
            </a:r>
            <a:r>
              <a:rPr lang="ru-RU" sz="1800" dirty="0">
                <a:solidFill>
                  <a:schemeClr val="bg1">
                    <a:lumMod val="95000"/>
                    <a:lumOff val="5000"/>
                  </a:schemeClr>
                </a:solidFill>
              </a:rPr>
              <a:t>, </a:t>
            </a:r>
            <a:r>
              <a:rPr lang="ru-RU" sz="1800" dirty="0" err="1">
                <a:solidFill>
                  <a:schemeClr val="bg1">
                    <a:lumMod val="95000"/>
                    <a:lumOff val="5000"/>
                  </a:schemeClr>
                </a:solidFill>
              </a:rPr>
              <a:t>полювали</a:t>
            </a:r>
            <a:r>
              <a:rPr lang="ru-RU" sz="1800" dirty="0">
                <a:solidFill>
                  <a:schemeClr val="bg1">
                    <a:lumMod val="95000"/>
                    <a:lumOff val="5000"/>
                  </a:schemeClr>
                </a:solidFill>
              </a:rPr>
              <a:t>, ловили </a:t>
            </a:r>
            <a:r>
              <a:rPr lang="ru-RU" sz="1800" dirty="0" err="1">
                <a:solidFill>
                  <a:schemeClr val="bg1">
                    <a:lumMod val="95000"/>
                    <a:lumOff val="5000"/>
                  </a:schemeClr>
                </a:solidFill>
              </a:rPr>
              <a:t>рибу</a:t>
            </a:r>
            <a:r>
              <a:rPr lang="ru-RU" sz="1800" dirty="0">
                <a:solidFill>
                  <a:schemeClr val="bg1">
                    <a:lumMod val="95000"/>
                    <a:lumOff val="5000"/>
                  </a:schemeClr>
                </a:solidFill>
              </a:rPr>
              <a:t> </a:t>
            </a:r>
            <a:r>
              <a:rPr lang="ru-RU" sz="1800" dirty="0" err="1">
                <a:solidFill>
                  <a:schemeClr val="bg1">
                    <a:lumMod val="95000"/>
                    <a:lumOff val="5000"/>
                  </a:schemeClr>
                </a:solidFill>
              </a:rPr>
              <a:t>тощо</a:t>
            </a:r>
            <a:r>
              <a:rPr lang="ru-RU" sz="1800" dirty="0">
                <a:solidFill>
                  <a:schemeClr val="bg1">
                    <a:lumMod val="95000"/>
                    <a:lumOff val="5000"/>
                  </a:schemeClr>
                </a:solidFill>
              </a:rPr>
              <a:t>.</a:t>
            </a:r>
            <a:endParaRPr lang="uk-UA" sz="1800" dirty="0">
              <a:solidFill>
                <a:schemeClr val="bg1">
                  <a:lumMod val="95000"/>
                  <a:lumOff val="5000"/>
                </a:schemeClr>
              </a:solidFill>
            </a:endParaRPr>
          </a:p>
        </p:txBody>
      </p:sp>
      <p:pic>
        <p:nvPicPr>
          <p:cNvPr id="9" name="Объект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314035">
            <a:off x="3141757" y="3902348"/>
            <a:ext cx="2880320" cy="1927809"/>
          </a:xfr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85519">
            <a:off x="671112" y="3923204"/>
            <a:ext cx="2521519" cy="1886096"/>
          </a:xfrm>
          <a:prstGeom prst="rect">
            <a:avLst/>
          </a:prstGeom>
        </p:spPr>
      </p:pic>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39054">
            <a:off x="6083066" y="3955274"/>
            <a:ext cx="2695377" cy="1792880"/>
          </a:xfrm>
          <a:prstGeom prst="rect">
            <a:avLst/>
          </a:prstGeom>
        </p:spPr>
      </p:pic>
    </p:spTree>
    <p:extLst>
      <p:ext uri="{BB962C8B-B14F-4D97-AF65-F5344CB8AC3E}">
        <p14:creationId xmlns:p14="http://schemas.microsoft.com/office/powerpoint/2010/main" val="1575589191"/>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l="-3000" r="-3000"/>
          </a:stretch>
        </a:blipFill>
        <a:effectLst/>
      </p:bgPr>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788024" y="476672"/>
            <a:ext cx="4059936" cy="5619328"/>
          </a:xfrm>
        </p:spPr>
        <p:txBody>
          <a:bodyPr>
            <a:normAutofit fontScale="70000" lnSpcReduction="20000"/>
          </a:bodyPr>
          <a:lstStyle/>
          <a:p>
            <a:pPr marL="0" indent="0">
              <a:buNone/>
            </a:pPr>
            <a:r>
              <a:rPr lang="uk-UA" dirty="0">
                <a:solidFill>
                  <a:schemeClr val="bg1">
                    <a:lumMod val="95000"/>
                    <a:lumOff val="5000"/>
                  </a:schemeClr>
                </a:solidFill>
              </a:rPr>
              <a:t>Згодом людина як соціальний організм почала вступати у протиріччя з природою, оскільки все більше віддалялася від живої природи і споживала все більшу частку природних ресурсів. У період неоліту (8-3 тис. років тому) зародилися землеробство, скотарство, почали виготовляти досконаліші знаряддя праці, будувати перші житла і святилища. У </a:t>
            </a:r>
            <a:r>
              <a:rPr lang="uk-UA" dirty="0" err="1">
                <a:solidFill>
                  <a:schemeClr val="bg1">
                    <a:lumMod val="95000"/>
                    <a:lumOff val="5000"/>
                  </a:schemeClr>
                </a:solidFill>
              </a:rPr>
              <a:t>ноосферний</a:t>
            </a:r>
            <a:r>
              <a:rPr lang="uk-UA" dirty="0">
                <a:solidFill>
                  <a:schemeClr val="bg1">
                    <a:lumMod val="95000"/>
                    <a:lumOff val="5000"/>
                  </a:schemeClr>
                </a:solidFill>
              </a:rPr>
              <a:t> період еволюції людини у зв’язку зі значною чисельністю населення і масштабним </a:t>
            </a:r>
            <a:r>
              <a:rPr lang="uk-UA" dirty="0" err="1">
                <a:solidFill>
                  <a:schemeClr val="bg1">
                    <a:lumMod val="95000"/>
                    <a:lumOff val="5000"/>
                  </a:schemeClr>
                </a:solidFill>
              </a:rPr>
              <a:t>надбіологічним</a:t>
            </a:r>
            <a:r>
              <a:rPr lang="uk-UA" dirty="0">
                <a:solidFill>
                  <a:schemeClr val="bg1">
                    <a:lumMod val="95000"/>
                    <a:lumOff val="5000"/>
                  </a:schemeClr>
                </a:solidFill>
              </a:rPr>
              <a:t> споживанням природних ресурсів людство опинилося в особливій ситуації гострого протиріччя між своїм біологічним походженням, біологічною сутністю і </a:t>
            </a:r>
            <a:r>
              <a:rPr lang="uk-UA" dirty="0" err="1">
                <a:solidFill>
                  <a:schemeClr val="bg1">
                    <a:lumMod val="95000"/>
                    <a:lumOff val="5000"/>
                  </a:schemeClr>
                </a:solidFill>
              </a:rPr>
              <a:t>антибіологічною</a:t>
            </a:r>
            <a:r>
              <a:rPr lang="uk-UA" dirty="0">
                <a:solidFill>
                  <a:schemeClr val="bg1">
                    <a:lumMod val="95000"/>
                    <a:lumOff val="5000"/>
                  </a:schemeClr>
                </a:solidFill>
              </a:rPr>
              <a:t> поведінкою щодо навколишньої природи, а отже, і до самого себе.</a:t>
            </a:r>
          </a:p>
        </p:txBody>
      </p:sp>
      <p:pic>
        <p:nvPicPr>
          <p:cNvPr id="5" name="Объект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21166424">
            <a:off x="425724" y="497566"/>
            <a:ext cx="2735535" cy="1797637"/>
          </a:xfr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60947">
            <a:off x="1853094" y="2505985"/>
            <a:ext cx="2585039" cy="1938779"/>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95964">
            <a:off x="635736" y="4508591"/>
            <a:ext cx="2552700" cy="1790700"/>
          </a:xfrm>
          <a:prstGeom prst="rect">
            <a:avLst/>
          </a:prstGeom>
        </p:spPr>
      </p:pic>
    </p:spTree>
    <p:extLst>
      <p:ext uri="{BB962C8B-B14F-4D97-AF65-F5344CB8AC3E}">
        <p14:creationId xmlns:p14="http://schemas.microsoft.com/office/powerpoint/2010/main" val="211236681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323528" y="692696"/>
            <a:ext cx="4059936" cy="5112568"/>
          </a:xfrm>
        </p:spPr>
        <p:txBody>
          <a:bodyPr>
            <a:normAutofit fontScale="85000" lnSpcReduction="10000"/>
          </a:bodyPr>
          <a:lstStyle/>
          <a:p>
            <a:pPr marL="0" indent="0">
              <a:buNone/>
            </a:pPr>
            <a:r>
              <a:rPr lang="uk-UA" b="1" dirty="0">
                <a:solidFill>
                  <a:schemeClr val="bg1">
                    <a:lumMod val="95000"/>
                    <a:lumOff val="5000"/>
                  </a:schemeClr>
                </a:solidFill>
              </a:rPr>
              <a:t>Однак людство не стало і не стане незалежним від навколишньої природи. Цивілізація здатна суттєво і радикально впливати на перетворення природи, водночас її залежність від природного середовища змушує людей охороняти і відроджувати природу. Жодна країна не може досягти гармонії з природою наодинці, але ми можемо її досягти в рамках всесвітньої співпраці.</a:t>
            </a: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69761">
            <a:off x="4397370" y="3878387"/>
            <a:ext cx="2742744" cy="2167955"/>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2332">
            <a:off x="5903876" y="2064698"/>
            <a:ext cx="2953512" cy="1953768"/>
          </a:xfrm>
          <a:prstGeom prst="rect">
            <a:avLst/>
          </a:prstGeom>
        </p:spPr>
      </p:pic>
      <p:pic>
        <p:nvPicPr>
          <p:cNvPr id="5" name="Объект 4"/>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rot="21211364">
            <a:off x="4735893" y="344100"/>
            <a:ext cx="2857500" cy="1790700"/>
          </a:xfrm>
        </p:spPr>
      </p:pic>
    </p:spTree>
    <p:extLst>
      <p:ext uri="{BB962C8B-B14F-4D97-AF65-F5344CB8AC3E}">
        <p14:creationId xmlns:p14="http://schemas.microsoft.com/office/powerpoint/2010/main" val="338399355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61605">
            <a:off x="2313809" y="3924705"/>
            <a:ext cx="2108738" cy="1964641"/>
          </a:xfrm>
          <a:prstGeom prst="rect">
            <a:avLst/>
          </a:prstGeom>
        </p:spPr>
      </p:pic>
      <p:sp>
        <p:nvSpPr>
          <p:cNvPr id="4" name="Объект 3"/>
          <p:cNvSpPr>
            <a:spLocks noGrp="1"/>
          </p:cNvSpPr>
          <p:nvPr>
            <p:ph sz="half" idx="2"/>
          </p:nvPr>
        </p:nvSpPr>
        <p:spPr>
          <a:xfrm>
            <a:off x="4788024" y="476672"/>
            <a:ext cx="4059936" cy="5616624"/>
          </a:xfrm>
        </p:spPr>
        <p:txBody>
          <a:bodyPr>
            <a:noAutofit/>
          </a:bodyPr>
          <a:lstStyle/>
          <a:p>
            <a:pPr marL="0" indent="0">
              <a:buNone/>
            </a:pPr>
            <a:r>
              <a:rPr lang="uk-UA" sz="2000" dirty="0">
                <a:solidFill>
                  <a:schemeClr val="bg1">
                    <a:lumMod val="95000"/>
                    <a:lumOff val="5000"/>
                  </a:schemeClr>
                </a:solidFill>
              </a:rPr>
              <a:t>Швидкість розвитку НТП у </a:t>
            </a:r>
            <a:r>
              <a:rPr lang="en-US" sz="2000" dirty="0">
                <a:solidFill>
                  <a:schemeClr val="bg1">
                    <a:lumMod val="95000"/>
                    <a:lumOff val="5000"/>
                  </a:schemeClr>
                </a:solidFill>
              </a:rPr>
              <a:t>XX </a:t>
            </a:r>
            <a:r>
              <a:rPr lang="uk-UA" sz="2000" dirty="0">
                <a:solidFill>
                  <a:schemeClr val="bg1">
                    <a:lumMod val="95000"/>
                    <a:lumOff val="5000"/>
                  </a:schemeClr>
                </a:solidFill>
              </a:rPr>
              <a:t>ст. досягла величин, які не </a:t>
            </a:r>
            <a:r>
              <a:rPr lang="uk-UA" sz="2000" dirty="0" err="1">
                <a:solidFill>
                  <a:schemeClr val="bg1">
                    <a:lumMod val="95000"/>
                    <a:lumOff val="5000"/>
                  </a:schemeClr>
                </a:solidFill>
              </a:rPr>
              <a:t>співставні</a:t>
            </a:r>
            <a:r>
              <a:rPr lang="uk-UA" sz="2000" dirty="0">
                <a:solidFill>
                  <a:schemeClr val="bg1">
                    <a:lumMod val="95000"/>
                    <a:lumOff val="5000"/>
                  </a:schemeClr>
                </a:solidFill>
              </a:rPr>
              <a:t> зі швидкістю розвитку біоти. За палеонтологічними даними і згідно із сучасними уявленнями, для природного виникнення біологічного виду </a:t>
            </a:r>
            <a:r>
              <a:rPr lang="uk-UA" sz="2000" dirty="0" smtClean="0">
                <a:solidFill>
                  <a:schemeClr val="bg1">
                    <a:lumMod val="95000"/>
                    <a:lumOff val="5000"/>
                  </a:schemeClr>
                </a:solidFill>
              </a:rPr>
              <a:t> потрібно </a:t>
            </a:r>
            <a:r>
              <a:rPr lang="uk-UA" sz="2000" dirty="0">
                <a:solidFill>
                  <a:schemeClr val="bg1">
                    <a:lumMod val="95000"/>
                    <a:lumOff val="5000"/>
                  </a:schemeClr>
                </a:solidFill>
              </a:rPr>
              <a:t>близько 10 тис. років. Інноваційний цикл у передових галузях виробництва на початку </a:t>
            </a:r>
            <a:r>
              <a:rPr lang="en-US" sz="2000" dirty="0">
                <a:solidFill>
                  <a:schemeClr val="bg1">
                    <a:lumMod val="95000"/>
                    <a:lumOff val="5000"/>
                  </a:schemeClr>
                </a:solidFill>
              </a:rPr>
              <a:t>XXI </a:t>
            </a:r>
            <a:r>
              <a:rPr lang="uk-UA" sz="2000" dirty="0">
                <a:solidFill>
                  <a:schemeClr val="bg1">
                    <a:lumMod val="95000"/>
                    <a:lumOff val="5000"/>
                  </a:schemeClr>
                </a:solidFill>
              </a:rPr>
              <a:t>ст. становив близько 10 років. У разі продовження розвитку цивілізації такими темпами немає ніяких надій на збереження біоти й забезпечення стабільності довкілля.</a:t>
            </a: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28477">
            <a:off x="471173" y="2104137"/>
            <a:ext cx="3003017" cy="2035944"/>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06394">
            <a:off x="1714500" y="351904"/>
            <a:ext cx="2857500" cy="1990725"/>
          </a:xfrm>
          <a:prstGeom prst="rect">
            <a:avLst/>
          </a:prstGeom>
        </p:spPr>
      </p:pic>
    </p:spTree>
    <p:extLst>
      <p:ext uri="{BB962C8B-B14F-4D97-AF65-F5344CB8AC3E}">
        <p14:creationId xmlns:p14="http://schemas.microsoft.com/office/powerpoint/2010/main" val="1711217203"/>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67544" y="764704"/>
            <a:ext cx="4059936" cy="4608512"/>
          </a:xfrm>
        </p:spPr>
        <p:txBody>
          <a:bodyPr>
            <a:normAutofit fontScale="85000" lnSpcReduction="20000"/>
          </a:bodyPr>
          <a:lstStyle/>
          <a:p>
            <a:pPr marL="0" indent="0">
              <a:buNone/>
            </a:pPr>
            <a:r>
              <a:rPr lang="uk-UA" dirty="0">
                <a:solidFill>
                  <a:schemeClr val="bg1">
                    <a:lumMod val="95000"/>
                    <a:lumOff val="5000"/>
                  </a:schemeClr>
                </a:solidFill>
              </a:rPr>
              <a:t>Щороку людство лише в сільському господарстві перевертає, перелопачує своїми плугами й культиваторами таку масу ґрунту, яка в 200 разів більша, ніж маса піску, глини, мулу, що виносяться в океан усіма річками Землі. Людство стало провокувати справжні землетруси — в результаті підземних ядерних вибухів, а також будівництва великих водосховищ у сейсмічно небезпечних зонах.</a:t>
            </a: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16992">
            <a:off x="4644008" y="404664"/>
            <a:ext cx="2843808" cy="177738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19980">
            <a:off x="5974423" y="2208057"/>
            <a:ext cx="2532112" cy="1899084"/>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40732">
            <a:off x="4424841" y="4039509"/>
            <a:ext cx="2627784" cy="1752053"/>
          </a:xfrm>
          <a:prstGeom prst="rect">
            <a:avLst/>
          </a:prstGeom>
        </p:spPr>
      </p:pic>
    </p:spTree>
    <p:extLst>
      <p:ext uri="{BB962C8B-B14F-4D97-AF65-F5344CB8AC3E}">
        <p14:creationId xmlns:p14="http://schemas.microsoft.com/office/powerpoint/2010/main" val="18327677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78</TotalTime>
  <Words>785</Words>
  <Application>Microsoft Office PowerPoint</Application>
  <PresentationFormat>Экран (4:3)</PresentationFormat>
  <Paragraphs>22</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Бумажная</vt:lpstr>
      <vt:lpstr>Ноосфера. Еволюція уявлень про місце людини в природі</vt:lpstr>
      <vt:lpstr>Ноосфе́ра  — сучасна стадія розвитку біосфери, пов'язана з появою в ній людства. Частина планети і навколопланетного простору зі слідами діяльності людини.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Ноосфера. Еволюція уявлень про місце людини в природі</dc:title>
  <dc:creator>Barabashka</dc:creator>
  <cp:lastModifiedBy>Barabashka</cp:lastModifiedBy>
  <cp:revision>10</cp:revision>
  <dcterms:created xsi:type="dcterms:W3CDTF">2015-02-26T07:08:49Z</dcterms:created>
  <dcterms:modified xsi:type="dcterms:W3CDTF">2015-02-28T15:18:32Z</dcterms:modified>
</cp:coreProperties>
</file>