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59" r:id="rId6"/>
    <p:sldId id="271" r:id="rId7"/>
    <p:sldId id="260" r:id="rId8"/>
    <p:sldId id="272" r:id="rId9"/>
    <p:sldId id="261" r:id="rId10"/>
    <p:sldId id="273" r:id="rId11"/>
    <p:sldId id="264" r:id="rId12"/>
    <p:sldId id="265" r:id="rId13"/>
    <p:sldId id="266" r:id="rId14"/>
    <p:sldId id="267" r:id="rId15"/>
    <p:sldId id="263" r:id="rId16"/>
    <p:sldId id="274" r:id="rId17"/>
    <p:sldId id="268" r:id="rId18"/>
    <p:sldId id="269" r:id="rId19"/>
    <p:sldId id="26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99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B463-F9A7-4BDF-A597-260BD3D38C52}" type="datetimeFigureOut">
              <a:rPr lang="ru-RU" smtClean="0"/>
              <a:t>04.10.2010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552F-DDAC-4E6A-8471-F26B244737E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1" name="suction.wav"/>
          </p:stSnd>
        </p:sndAc>
      </p:transition>
    </mc:Choice>
    <mc:Fallback>
      <p:transition spd="slow">
        <p:fade/>
        <p:sndAc>
          <p:stSnd>
            <p:snd r:embed="rId1" name="suction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B463-F9A7-4BDF-A597-260BD3D38C52}" type="datetimeFigureOut">
              <a:rPr lang="ru-RU" smtClean="0"/>
              <a:t>04.10.2010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552F-DDAC-4E6A-8471-F26B244737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1" name="suction.wav"/>
          </p:stSnd>
        </p:sndAc>
      </p:transition>
    </mc:Choice>
    <mc:Fallback>
      <p:transition spd="slow">
        <p:fade/>
        <p:sndAc>
          <p:stSnd>
            <p:snd r:embed="rId1" name="suction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B463-F9A7-4BDF-A597-260BD3D38C52}" type="datetimeFigureOut">
              <a:rPr lang="ru-RU" smtClean="0"/>
              <a:t>04.10.2010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552F-DDAC-4E6A-8471-F26B244737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1" name="suction.wav"/>
          </p:stSnd>
        </p:sndAc>
      </p:transition>
    </mc:Choice>
    <mc:Fallback>
      <p:transition spd="slow">
        <p:fade/>
        <p:sndAc>
          <p:stSnd>
            <p:snd r:embed="rId1" name="suction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B463-F9A7-4BDF-A597-260BD3D38C52}" type="datetimeFigureOut">
              <a:rPr lang="ru-RU" smtClean="0"/>
              <a:t>04.10.2010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552F-DDAC-4E6A-8471-F26B244737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1" name="suction.wav"/>
          </p:stSnd>
        </p:sndAc>
      </p:transition>
    </mc:Choice>
    <mc:Fallback>
      <p:transition spd="slow">
        <p:fade/>
        <p:sndAc>
          <p:stSnd>
            <p:snd r:embed="rId1" name="suction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B463-F9A7-4BDF-A597-260BD3D38C52}" type="datetimeFigureOut">
              <a:rPr lang="ru-RU" smtClean="0"/>
              <a:t>04.10.2010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3C0552F-DDAC-4E6A-8471-F26B244737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1" name="suction.wav"/>
          </p:stSnd>
        </p:sndAc>
      </p:transition>
    </mc:Choice>
    <mc:Fallback>
      <p:transition spd="slow">
        <p:fade/>
        <p:sndAc>
          <p:stSnd>
            <p:snd r:embed="rId1" name="suction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B463-F9A7-4BDF-A597-260BD3D38C52}" type="datetimeFigureOut">
              <a:rPr lang="ru-RU" smtClean="0"/>
              <a:t>04.10.2010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552F-DDAC-4E6A-8471-F26B244737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1" name="suction.wav"/>
          </p:stSnd>
        </p:sndAc>
      </p:transition>
    </mc:Choice>
    <mc:Fallback>
      <p:transition spd="slow">
        <p:fade/>
        <p:sndAc>
          <p:stSnd>
            <p:snd r:embed="rId1" name="suction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B463-F9A7-4BDF-A597-260BD3D38C52}" type="datetimeFigureOut">
              <a:rPr lang="ru-RU" smtClean="0"/>
              <a:t>04.10.2010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552F-DDAC-4E6A-8471-F26B244737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1" name="suction.wav"/>
          </p:stSnd>
        </p:sndAc>
      </p:transition>
    </mc:Choice>
    <mc:Fallback>
      <p:transition spd="slow">
        <p:fade/>
        <p:sndAc>
          <p:stSnd>
            <p:snd r:embed="rId1" name="suction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B463-F9A7-4BDF-A597-260BD3D38C52}" type="datetimeFigureOut">
              <a:rPr lang="ru-RU" smtClean="0"/>
              <a:t>04.10.2010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552F-DDAC-4E6A-8471-F26B244737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1" name="suction.wav"/>
          </p:stSnd>
        </p:sndAc>
      </p:transition>
    </mc:Choice>
    <mc:Fallback>
      <p:transition spd="slow">
        <p:fade/>
        <p:sndAc>
          <p:stSnd>
            <p:snd r:embed="rId1" name="suction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B463-F9A7-4BDF-A597-260BD3D38C52}" type="datetimeFigureOut">
              <a:rPr lang="ru-RU" smtClean="0"/>
              <a:t>04.10.2010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552F-DDAC-4E6A-8471-F26B244737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1" name="suction.wav"/>
          </p:stSnd>
        </p:sndAc>
      </p:transition>
    </mc:Choice>
    <mc:Fallback>
      <p:transition spd="slow">
        <p:fade/>
        <p:sndAc>
          <p:stSnd>
            <p:snd r:embed="rId1" name="suction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B463-F9A7-4BDF-A597-260BD3D38C52}" type="datetimeFigureOut">
              <a:rPr lang="ru-RU" smtClean="0"/>
              <a:t>04.10.2010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552F-DDAC-4E6A-8471-F26B244737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1" name="suction.wav"/>
          </p:stSnd>
        </p:sndAc>
      </p:transition>
    </mc:Choice>
    <mc:Fallback>
      <p:transition spd="slow">
        <p:fade/>
        <p:sndAc>
          <p:stSnd>
            <p:snd r:embed="rId1" name="suction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B463-F9A7-4BDF-A597-260BD3D38C52}" type="datetimeFigureOut">
              <a:rPr lang="ru-RU" smtClean="0"/>
              <a:t>04.10.2010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0552F-DDAC-4E6A-8471-F26B244737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1" name="suction.wav"/>
          </p:stSnd>
        </p:sndAc>
      </p:transition>
    </mc:Choice>
    <mc:Fallback>
      <p:transition spd="slow">
        <p:fade/>
        <p:sndAc>
          <p:stSnd>
            <p:snd r:embed="rId1" name="suction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27CB463-F9A7-4BDF-A597-260BD3D38C52}" type="datetimeFigureOut">
              <a:rPr lang="ru-RU" smtClean="0"/>
              <a:t>04.10.2010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C0552F-DDAC-4E6A-8471-F26B244737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13" name="suction.wav"/>
          </p:stSnd>
        </p:sndAc>
      </p:transition>
    </mc:Choice>
    <mc:Fallback>
      <p:transition spd="slow">
        <p:fade/>
        <p:sndAc>
          <p:stSnd>
            <p:snd r:embed="rId13" name="suction.wav"/>
          </p:stSnd>
        </p:sndAc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umdoctor.com/Ukrainian/disease-prevention/STD/genital-wart/index.htm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umdoctor.com/Ukrainian/disease-prevention/herpes/index.htm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umdoctor.com/Ukrainian/disease-prevention/STD/chlamydia/index.htm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2%D0%86%D0%9B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229600" cy="864096"/>
          </a:xfrm>
        </p:spPr>
        <p:txBody>
          <a:bodyPr/>
          <a:lstStyle/>
          <a:p>
            <a:r>
              <a:rPr lang="ru-RU" dirty="0" err="1">
                <a:solidFill>
                  <a:srgbClr val="00B0F0"/>
                </a:solidFill>
              </a:rPr>
              <a:t>Венеричні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хвороби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0030" y="1628800"/>
            <a:ext cx="8568952" cy="5095850"/>
          </a:xfrm>
        </p:spPr>
        <p:txBody>
          <a:bodyPr>
            <a:normAutofit/>
          </a:bodyPr>
          <a:lstStyle/>
          <a:p>
            <a:pPr algn="l"/>
            <a:r>
              <a:rPr lang="ru-RU" dirty="0" err="1"/>
              <a:t>Венеричні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передаються</a:t>
            </a:r>
            <a:r>
              <a:rPr lang="ru-RU" dirty="0"/>
              <a:t> </a:t>
            </a:r>
            <a:r>
              <a:rPr lang="ru-RU" dirty="0" err="1"/>
              <a:t>статевим</a:t>
            </a:r>
            <a:r>
              <a:rPr lang="ru-RU" dirty="0"/>
              <a:t> шляхом.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у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удосконаленням</a:t>
            </a:r>
            <a:r>
              <a:rPr lang="ru-RU" dirty="0"/>
              <a:t> </a:t>
            </a:r>
            <a:r>
              <a:rPr lang="ru-RU" dirty="0" err="1"/>
              <a:t>діагностики</a:t>
            </a:r>
            <a:r>
              <a:rPr lang="ru-RU" dirty="0"/>
              <a:t> весь час </a:t>
            </a:r>
            <a:r>
              <a:rPr lang="ru-RU" dirty="0" err="1"/>
              <a:t>зростає</a:t>
            </a:r>
            <a:r>
              <a:rPr lang="ru-RU" dirty="0"/>
              <a:t>, </a:t>
            </a:r>
            <a:r>
              <a:rPr lang="ru-RU" dirty="0" err="1"/>
              <a:t>зрос­тає</a:t>
            </a:r>
            <a:r>
              <a:rPr lang="ru-RU" dirty="0"/>
              <a:t> і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інфікованих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endParaRPr lang="ru-RU" dirty="0" smtClean="0"/>
          </a:p>
          <a:p>
            <a:pPr algn="l"/>
            <a:r>
              <a:rPr lang="ru-RU" dirty="0" err="1" smtClean="0"/>
              <a:t>потребують</a:t>
            </a:r>
            <a:r>
              <a:rPr lang="ru-RU" dirty="0" smtClean="0"/>
              <a:t> </a:t>
            </a:r>
            <a:r>
              <a:rPr lang="ru-RU" dirty="0" err="1"/>
              <a:t>лікування</a:t>
            </a:r>
            <a:r>
              <a:rPr lang="ru-RU" dirty="0"/>
              <a:t>. </a:t>
            </a:r>
            <a:r>
              <a:rPr lang="ru-RU" dirty="0" err="1" smtClean="0"/>
              <a:t>Існує</a:t>
            </a:r>
            <a:endParaRPr lang="ru-RU" dirty="0" smtClean="0"/>
          </a:p>
          <a:p>
            <a:pPr algn="l"/>
            <a:r>
              <a:rPr lang="ru-RU" dirty="0" smtClean="0"/>
              <a:t> </a:t>
            </a:r>
            <a:r>
              <a:rPr lang="ru-RU" dirty="0"/>
              <a:t>думка,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, яка за </a:t>
            </a:r>
            <a:r>
              <a:rPr lang="ru-RU" dirty="0" err="1" smtClean="0"/>
              <a:t>своє</a:t>
            </a:r>
            <a:endParaRPr lang="ru-RU" dirty="0" smtClean="0"/>
          </a:p>
          <a:p>
            <a:pPr algn="l"/>
            <a:r>
              <a:rPr lang="ru-RU" dirty="0" smtClean="0"/>
              <a:t> </a:t>
            </a:r>
            <a:r>
              <a:rPr lang="ru-RU" dirty="0" err="1"/>
              <a:t>життя</a:t>
            </a:r>
            <a:r>
              <a:rPr lang="ru-RU" dirty="0"/>
              <a:t> мала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 smtClean="0"/>
              <a:t>статевих</a:t>
            </a:r>
            <a:endParaRPr lang="ru-RU" dirty="0" smtClean="0"/>
          </a:p>
          <a:p>
            <a:pPr algn="l"/>
            <a:r>
              <a:rPr lang="ru-RU" dirty="0" smtClean="0"/>
              <a:t> </a:t>
            </a:r>
            <a:r>
              <a:rPr lang="ru-RU" dirty="0" err="1"/>
              <a:t>партнерів</a:t>
            </a:r>
            <a:r>
              <a:rPr lang="ru-RU" dirty="0"/>
              <a:t>, </a:t>
            </a:r>
            <a:r>
              <a:rPr lang="ru-RU" dirty="0" err="1"/>
              <a:t>майже</a:t>
            </a:r>
            <a:r>
              <a:rPr lang="ru-RU" dirty="0"/>
              <a:t> напевно </a:t>
            </a:r>
            <a:r>
              <a:rPr lang="ru-RU" dirty="0" err="1" smtClean="0"/>
              <a:t>вра­жена</a:t>
            </a:r>
            <a:endParaRPr lang="ru-RU" dirty="0" smtClean="0"/>
          </a:p>
          <a:p>
            <a:pPr algn="l"/>
            <a:r>
              <a:rPr lang="ru-RU" dirty="0" smtClean="0"/>
              <a:t> </a:t>
            </a:r>
            <a:r>
              <a:rPr lang="ru-RU" dirty="0" err="1"/>
              <a:t>якоюсь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статевих</a:t>
            </a:r>
            <a:r>
              <a:rPr lang="ru-RU" dirty="0"/>
              <a:t> хвороб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84984"/>
            <a:ext cx="2974658" cy="2966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551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2" name="suction.wav"/>
          </p:stSnd>
        </p:sndAc>
      </p:transition>
    </mc:Choice>
    <mc:Fallback>
      <p:transition spd="slow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009900"/>
                </a:solidFill>
              </a:rPr>
              <a:t>Сифіліс</a:t>
            </a:r>
            <a:r>
              <a:rPr lang="ru-RU" dirty="0">
                <a:solidFill>
                  <a:srgbClr val="009900"/>
                </a:solidFill>
              </a:rPr>
              <a:t> (</a:t>
            </a:r>
            <a:r>
              <a:rPr lang="ru-RU" dirty="0" err="1">
                <a:solidFill>
                  <a:srgbClr val="009900"/>
                </a:solidFill>
              </a:rPr>
              <a:t>пранці</a:t>
            </a:r>
            <a:r>
              <a:rPr lang="ru-RU" dirty="0">
                <a:solidFill>
                  <a:srgbClr val="009900"/>
                </a:solidFill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Проявляється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вроджений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сифіліс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зазвичай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підлітковому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віці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з'являється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характер­ний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висип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і хвороба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набуває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звичайного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перебігу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Діти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сифілітиків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можуть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народжуватись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вкритими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висипами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гнійниками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швидко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вмирати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Крім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того,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більша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їх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частина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стає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епілептиками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алкоголіками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тощо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Лікування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сифілісу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повинно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проводитися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лікарем-спеціалістом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починатися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якомога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раніше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Сучасні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методи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лікування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дозволяють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вилікувати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602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2" name="suction.wav"/>
          </p:stSnd>
        </p:sndAc>
      </p:transition>
    </mc:Choice>
    <mc:Fallback>
      <p:transition spd="slow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hlinkClick r:id="rId3"/>
              </a:rPr>
              <a:t>Генітальні</a:t>
            </a:r>
            <a:r>
              <a:rPr lang="ru-RU" dirty="0">
                <a:hlinkClick r:id="rId3"/>
              </a:rPr>
              <a:t> бородавки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hlinkClick r:id="rId3"/>
              </a:rPr>
              <a:t>Генітальні</a:t>
            </a:r>
            <a:r>
              <a:rPr lang="ru-RU" dirty="0">
                <a:hlinkClick r:id="rId3"/>
              </a:rPr>
              <a:t> бородавки</a:t>
            </a:r>
            <a:r>
              <a:rPr lang="ru-RU" dirty="0"/>
              <a:t> - </a:t>
            </a:r>
            <a:r>
              <a:rPr lang="ru-RU" dirty="0" err="1"/>
              <a:t>Симптоми</a:t>
            </a:r>
            <a:r>
              <a:rPr lang="ru-RU" dirty="0"/>
              <a:t> </a:t>
            </a:r>
            <a:r>
              <a:rPr lang="ru-RU" dirty="0" err="1"/>
              <a:t>включають</a:t>
            </a:r>
            <a:r>
              <a:rPr lang="ru-RU" dirty="0"/>
              <a:t> в себе </a:t>
            </a:r>
            <a:r>
              <a:rPr lang="ru-RU" dirty="0" err="1"/>
              <a:t>поява</a:t>
            </a:r>
            <a:r>
              <a:rPr lang="ru-RU" dirty="0"/>
              <a:t> бородавки </a:t>
            </a:r>
            <a:r>
              <a:rPr lang="ru-RU" dirty="0" err="1"/>
              <a:t>безболісні</a:t>
            </a:r>
            <a:r>
              <a:rPr lang="ru-RU" dirty="0"/>
              <a:t> на </a:t>
            </a:r>
            <a:r>
              <a:rPr lang="ru-RU" dirty="0" err="1"/>
              <a:t>зовнішніх</a:t>
            </a:r>
            <a:r>
              <a:rPr lang="ru-RU" dirty="0"/>
              <a:t> областей </a:t>
            </a:r>
            <a:r>
              <a:rPr lang="ru-RU" dirty="0" err="1"/>
              <a:t>піхву</a:t>
            </a:r>
            <a:r>
              <a:rPr lang="ru-RU" dirty="0"/>
              <a:t>, анус і </a:t>
            </a:r>
            <a:r>
              <a:rPr lang="ru-RU" dirty="0" err="1"/>
              <a:t>пеніс</a:t>
            </a:r>
            <a:r>
              <a:rPr lang="ru-RU" dirty="0"/>
              <a:t>, </a:t>
            </a:r>
            <a:r>
              <a:rPr lang="ru-RU" dirty="0" err="1"/>
              <a:t>всередині</a:t>
            </a:r>
            <a:r>
              <a:rPr lang="ru-RU" dirty="0"/>
              <a:t> </a:t>
            </a:r>
            <a:r>
              <a:rPr lang="ru-RU" dirty="0" err="1"/>
              <a:t>шийки</a:t>
            </a:r>
            <a:r>
              <a:rPr lang="ru-RU" dirty="0"/>
              <a:t> матки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мошонки. Бородавки,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     як </a:t>
            </a:r>
            <a:r>
              <a:rPr lang="ru-RU" dirty="0"/>
              <a:t>правило, </a:t>
            </a:r>
            <a:r>
              <a:rPr lang="ru-RU" dirty="0" err="1"/>
              <a:t>тілесного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 і </a:t>
            </a:r>
            <a:r>
              <a:rPr lang="ru-RU" dirty="0" err="1"/>
              <a:t>поразок</a:t>
            </a:r>
            <a:r>
              <a:rPr lang="ru-RU" dirty="0" smtClean="0"/>
              <a:t>,</a:t>
            </a:r>
          </a:p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/>
              <a:t>з'являються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як </a:t>
            </a:r>
            <a:r>
              <a:rPr lang="ru-RU" dirty="0" err="1"/>
              <a:t>поодинокі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smtClean="0"/>
              <a:t>у</a:t>
            </a:r>
          </a:p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/>
              <a:t>кольорової</a:t>
            </a:r>
            <a:r>
              <a:rPr lang="ru-RU" dirty="0"/>
              <a:t> </a:t>
            </a:r>
            <a:r>
              <a:rPr lang="ru-RU" dirty="0" err="1"/>
              <a:t>капусти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 кластеру.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212976"/>
            <a:ext cx="10287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003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2" name="suction.wav"/>
          </p:stSnd>
        </p:sndAc>
      </p:transition>
    </mc:Choice>
    <mc:Fallback>
      <p:transition spd="slow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hlinkClick r:id="rId3"/>
              </a:rPr>
              <a:t>Простий</a:t>
            </a:r>
            <a:r>
              <a:rPr lang="ru-RU" dirty="0" smtClean="0">
                <a:hlinkClick r:id="rId3"/>
              </a:rPr>
              <a:t> та </a:t>
            </a:r>
            <a:r>
              <a:rPr lang="ru-RU" dirty="0" err="1" smtClean="0">
                <a:hlinkClick r:id="rId3"/>
              </a:rPr>
              <a:t>генітальний</a:t>
            </a:r>
            <a:r>
              <a:rPr lang="ru-RU" dirty="0" smtClean="0">
                <a:hlinkClick r:id="rId3"/>
              </a:rPr>
              <a:t> </a:t>
            </a:r>
            <a:r>
              <a:rPr lang="ru-RU" dirty="0">
                <a:hlinkClick r:id="rId3"/>
              </a:rPr>
              <a:t>герпес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47500" lnSpcReduction="20000"/>
          </a:bodyPr>
          <a:lstStyle/>
          <a:p>
            <a:r>
              <a:rPr lang="ru-RU" dirty="0" err="1">
                <a:hlinkClick r:id="rId3"/>
              </a:rPr>
              <a:t>Простий</a:t>
            </a:r>
            <a:r>
              <a:rPr lang="ru-RU" dirty="0">
                <a:hlinkClick r:id="rId3"/>
              </a:rPr>
              <a:t> </a:t>
            </a:r>
            <a:r>
              <a:rPr lang="ru-RU" dirty="0" smtClean="0">
                <a:hlinkClick r:id="rId3"/>
              </a:rPr>
              <a:t>герпес</a:t>
            </a:r>
            <a:r>
              <a:rPr lang="ru-RU" dirty="0" smtClean="0"/>
              <a:t> - у </a:t>
            </a:r>
            <a:r>
              <a:rPr lang="ru-RU" dirty="0" err="1" smtClean="0"/>
              <a:t>чоловіків</a:t>
            </a:r>
            <a:r>
              <a:rPr lang="ru-RU" dirty="0" smtClean="0"/>
              <a:t>, герпес причини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болючих</a:t>
            </a:r>
            <a:r>
              <a:rPr lang="ru-RU" dirty="0" smtClean="0"/>
              <a:t> </a:t>
            </a:r>
            <a:r>
              <a:rPr lang="ru-RU" dirty="0" err="1" smtClean="0"/>
              <a:t>відкритої</a:t>
            </a:r>
            <a:r>
              <a:rPr lang="ru-RU" dirty="0" smtClean="0"/>
              <a:t> рани і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пеніса</a:t>
            </a:r>
            <a:r>
              <a:rPr lang="ru-RU" dirty="0" smtClean="0"/>
              <a:t>, мошонки, ануса і </a:t>
            </a:r>
            <a:r>
              <a:rPr lang="ru-RU" dirty="0" err="1" smtClean="0"/>
              <a:t>сідниць</a:t>
            </a:r>
            <a:r>
              <a:rPr lang="ru-RU" dirty="0" smtClean="0"/>
              <a:t>. У </a:t>
            </a:r>
            <a:r>
              <a:rPr lang="ru-RU" dirty="0" err="1" smtClean="0"/>
              <a:t>жінок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виразки</a:t>
            </a:r>
            <a:r>
              <a:rPr lang="ru-RU" dirty="0" smtClean="0"/>
              <a:t> </a:t>
            </a:r>
            <a:r>
              <a:rPr lang="ru-RU" dirty="0" err="1" smtClean="0"/>
              <a:t>з'являються</a:t>
            </a:r>
            <a:r>
              <a:rPr lang="ru-RU" dirty="0" smtClean="0"/>
              <a:t> на </a:t>
            </a:r>
            <a:r>
              <a:rPr lang="ru-RU" dirty="0" err="1" smtClean="0"/>
              <a:t>вульви</a:t>
            </a:r>
            <a:r>
              <a:rPr lang="ru-RU" dirty="0" smtClean="0"/>
              <a:t>, </a:t>
            </a:r>
            <a:r>
              <a:rPr lang="ru-RU" dirty="0" err="1" smtClean="0"/>
              <a:t>шийки</a:t>
            </a:r>
            <a:r>
              <a:rPr lang="ru-RU" dirty="0" smtClean="0"/>
              <a:t> матки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довколишніх</a:t>
            </a:r>
            <a:r>
              <a:rPr lang="ru-RU" dirty="0" smtClean="0"/>
              <a:t> районах.</a:t>
            </a:r>
          </a:p>
          <a:p>
            <a:r>
              <a:rPr lang="ru-RU" dirty="0"/>
              <a:t>Перший </a:t>
            </a:r>
            <a:r>
              <a:rPr lang="ru-RU" dirty="0" err="1"/>
              <a:t>спалах</a:t>
            </a:r>
            <a:r>
              <a:rPr lang="ru-RU" dirty="0"/>
              <a:t> </a:t>
            </a:r>
            <a:r>
              <a:rPr lang="ru-RU" dirty="0" err="1">
                <a:solidFill>
                  <a:srgbClr val="7030A0"/>
                </a:solidFill>
              </a:rPr>
              <a:t>генітального</a:t>
            </a:r>
            <a:r>
              <a:rPr lang="ru-RU" dirty="0">
                <a:solidFill>
                  <a:srgbClr val="7030A0"/>
                </a:solidFill>
              </a:rPr>
              <a:t> герпесу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через два </a:t>
            </a:r>
            <a:r>
              <a:rPr lang="ru-RU" dirty="0" err="1"/>
              <a:t>тижні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потрапляння</a:t>
            </a:r>
            <a:r>
              <a:rPr lang="ru-RU" dirty="0"/>
              <a:t> </a:t>
            </a:r>
            <a:r>
              <a:rPr lang="ru-RU" dirty="0" err="1"/>
              <a:t>зараженої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герпесу і герпесу </a:t>
            </a:r>
            <a:r>
              <a:rPr lang="ru-RU" dirty="0" err="1"/>
              <a:t>залікувати</a:t>
            </a:r>
            <a:r>
              <a:rPr lang="ru-RU" dirty="0"/>
              <a:t> </a:t>
            </a:r>
            <a:r>
              <a:rPr lang="ru-RU" dirty="0" err="1"/>
              <a:t>виразки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2 до 4 </a:t>
            </a:r>
            <a:r>
              <a:rPr lang="ru-RU" dirty="0" err="1"/>
              <a:t>тижнів</a:t>
            </a:r>
            <a:r>
              <a:rPr lang="ru-RU" dirty="0"/>
              <a:t>. Перший </a:t>
            </a:r>
            <a:r>
              <a:rPr lang="ru-RU" dirty="0" err="1"/>
              <a:t>епізод</a:t>
            </a:r>
            <a:r>
              <a:rPr lang="ru-RU" dirty="0"/>
              <a:t> </a:t>
            </a:r>
            <a:r>
              <a:rPr lang="ru-RU" dirty="0" err="1"/>
              <a:t>симптоми</a:t>
            </a:r>
            <a:r>
              <a:rPr lang="ru-RU" dirty="0"/>
              <a:t> </a:t>
            </a:r>
            <a:r>
              <a:rPr lang="ru-RU" dirty="0" err="1"/>
              <a:t>статевий</a:t>
            </a:r>
            <a:r>
              <a:rPr lang="ru-RU" dirty="0"/>
              <a:t> герпес, як правило, </a:t>
            </a:r>
            <a:r>
              <a:rPr lang="ru-RU" dirty="0" err="1"/>
              <a:t>триває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2 до 4 </a:t>
            </a:r>
            <a:r>
              <a:rPr lang="ru-RU" dirty="0" err="1"/>
              <a:t>тижнів</a:t>
            </a:r>
            <a:r>
              <a:rPr lang="ru-RU" dirty="0"/>
              <a:t>. </a:t>
            </a:r>
          </a:p>
          <a:p>
            <a:r>
              <a:rPr lang="ru-RU" dirty="0" err="1"/>
              <a:t>Більшість</a:t>
            </a:r>
            <a:r>
              <a:rPr lang="ru-RU" dirty="0"/>
              <a:t> людей, </a:t>
            </a:r>
            <a:r>
              <a:rPr lang="ru-RU" dirty="0" err="1"/>
              <a:t>які</a:t>
            </a:r>
            <a:r>
              <a:rPr lang="ru-RU" dirty="0"/>
              <a:t> перший </a:t>
            </a:r>
            <a:r>
              <a:rPr lang="ru-RU" dirty="0" err="1"/>
              <a:t>епізод</a:t>
            </a:r>
            <a:r>
              <a:rPr lang="ru-RU" dirty="0"/>
              <a:t> </a:t>
            </a:r>
            <a:r>
              <a:rPr lang="ru-RU" dirty="0" err="1"/>
              <a:t>симптоми</a:t>
            </a:r>
            <a:r>
              <a:rPr lang="ru-RU" dirty="0"/>
              <a:t> </a:t>
            </a:r>
            <a:r>
              <a:rPr lang="ru-RU" dirty="0" err="1"/>
              <a:t>статевий</a:t>
            </a:r>
            <a:r>
              <a:rPr lang="ru-RU" dirty="0"/>
              <a:t> герпес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п'ять</a:t>
            </a:r>
            <a:r>
              <a:rPr lang="ru-RU" dirty="0"/>
              <a:t> до </a:t>
            </a:r>
            <a:r>
              <a:rPr lang="ru-RU" dirty="0" err="1"/>
              <a:t>спалахів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першого</a:t>
            </a:r>
            <a:r>
              <a:rPr lang="ru-RU" dirty="0"/>
              <a:t> року. </a:t>
            </a:r>
            <a:r>
              <a:rPr lang="ru-RU" dirty="0" err="1"/>
              <a:t>Однак</a:t>
            </a:r>
            <a:r>
              <a:rPr lang="ru-RU" dirty="0"/>
              <a:t> з часом, </a:t>
            </a:r>
            <a:r>
              <a:rPr lang="ru-RU" dirty="0" err="1"/>
              <a:t>повторення</a:t>
            </a:r>
            <a:r>
              <a:rPr lang="ru-RU" dirty="0"/>
              <a:t> </a:t>
            </a:r>
            <a:r>
              <a:rPr lang="ru-RU" dirty="0" err="1"/>
              <a:t>спалаху</a:t>
            </a:r>
            <a:r>
              <a:rPr lang="ru-RU" dirty="0"/>
              <a:t> герпесу </a:t>
            </a:r>
            <a:r>
              <a:rPr lang="ru-RU" dirty="0" err="1"/>
              <a:t>знижує</a:t>
            </a:r>
            <a:r>
              <a:rPr lang="ru-RU" dirty="0"/>
              <a:t> </a:t>
            </a:r>
            <a:r>
              <a:rPr lang="ru-RU" dirty="0" err="1"/>
              <a:t>частоти</a:t>
            </a:r>
            <a:r>
              <a:rPr lang="ru-RU" dirty="0"/>
              <a:t>. </a:t>
            </a:r>
          </a:p>
          <a:p>
            <a:r>
              <a:rPr lang="ru-RU" b="1" dirty="0" err="1">
                <a:solidFill>
                  <a:srgbClr val="7030A0"/>
                </a:solidFill>
              </a:rPr>
              <a:t>С</a:t>
            </a:r>
            <a:r>
              <a:rPr lang="ru-RU" b="1" dirty="0" err="1" smtClean="0">
                <a:solidFill>
                  <a:srgbClr val="7030A0"/>
                </a:solidFill>
              </a:rPr>
              <a:t>имптоми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генітального</a:t>
            </a:r>
            <a:r>
              <a:rPr lang="ru-RU" b="1" dirty="0">
                <a:solidFill>
                  <a:srgbClr val="7030A0"/>
                </a:solidFill>
              </a:rPr>
              <a:t> герпесу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Деякі</a:t>
            </a:r>
            <a:r>
              <a:rPr lang="ru-RU" dirty="0"/>
              <a:t> з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розповсюджених</a:t>
            </a:r>
            <a:r>
              <a:rPr lang="ru-RU" dirty="0"/>
              <a:t> </a:t>
            </a:r>
            <a:r>
              <a:rPr lang="ru-RU" dirty="0" err="1"/>
              <a:t>симптомів</a:t>
            </a:r>
            <a:r>
              <a:rPr lang="ru-RU" dirty="0"/>
              <a:t> </a:t>
            </a:r>
            <a:r>
              <a:rPr lang="ru-RU" dirty="0" err="1"/>
              <a:t>генітального</a:t>
            </a:r>
            <a:r>
              <a:rPr lang="ru-RU" dirty="0"/>
              <a:t> герпесу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епізоду</a:t>
            </a:r>
            <a:r>
              <a:rPr lang="ru-RU" dirty="0"/>
              <a:t> є </a:t>
            </a:r>
            <a:r>
              <a:rPr lang="ru-RU" dirty="0" err="1"/>
              <a:t>наступні</a:t>
            </a:r>
            <a:r>
              <a:rPr lang="ru-RU" dirty="0"/>
              <a:t>: </a:t>
            </a:r>
          </a:p>
          <a:p>
            <a:r>
              <a:rPr lang="ru-RU" dirty="0" err="1"/>
              <a:t>Витрата</a:t>
            </a:r>
            <a:r>
              <a:rPr lang="ru-RU" dirty="0"/>
              <a:t> </a:t>
            </a:r>
            <a:r>
              <a:rPr lang="ru-RU" dirty="0" err="1"/>
              <a:t>рідини</a:t>
            </a:r>
            <a:r>
              <a:rPr lang="ru-RU" dirty="0"/>
              <a:t> з </a:t>
            </a:r>
            <a:r>
              <a:rPr lang="ru-RU" dirty="0" err="1"/>
              <a:t>піхви</a:t>
            </a:r>
            <a:r>
              <a:rPr lang="ru-RU" dirty="0"/>
              <a:t> </a:t>
            </a:r>
          </a:p>
          <a:p>
            <a:r>
              <a:rPr lang="ru-RU" dirty="0" err="1"/>
              <a:t>Болі</a:t>
            </a:r>
            <a:r>
              <a:rPr lang="ru-RU" dirty="0"/>
              <a:t> в </a:t>
            </a:r>
            <a:r>
              <a:rPr lang="ru-RU" dirty="0" err="1"/>
              <a:t>статевих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та /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анальної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</a:t>
            </a:r>
          </a:p>
          <a:p>
            <a:r>
              <a:rPr lang="ru-RU" dirty="0" err="1"/>
              <a:t>Дратівливість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депресія</a:t>
            </a:r>
            <a:r>
              <a:rPr lang="ru-RU" dirty="0"/>
              <a:t> </a:t>
            </a:r>
          </a:p>
          <a:p>
            <a:r>
              <a:rPr lang="ru-RU" dirty="0" err="1"/>
              <a:t>Поколювання</a:t>
            </a:r>
            <a:r>
              <a:rPr lang="ru-RU" dirty="0"/>
              <a:t>, </a:t>
            </a:r>
            <a:r>
              <a:rPr lang="ru-RU" dirty="0" err="1"/>
              <a:t>свербіж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печіння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 на </a:t>
            </a:r>
            <a:r>
              <a:rPr lang="ru-RU" dirty="0" err="1"/>
              <a:t>пенісі</a:t>
            </a:r>
            <a:r>
              <a:rPr lang="ru-RU" dirty="0"/>
              <a:t>, </a:t>
            </a:r>
            <a:r>
              <a:rPr lang="ru-RU" dirty="0" err="1"/>
              <a:t>мошонці</a:t>
            </a:r>
            <a:r>
              <a:rPr lang="ru-RU" dirty="0"/>
              <a:t>,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анус</a:t>
            </a:r>
            <a:r>
              <a:rPr lang="ru-RU" dirty="0"/>
              <a:t>, </a:t>
            </a:r>
            <a:r>
              <a:rPr lang="ru-RU" dirty="0" err="1"/>
              <a:t>піхву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губ </a:t>
            </a:r>
          </a:p>
          <a:p>
            <a:r>
              <a:rPr lang="ru-RU" dirty="0" err="1"/>
              <a:t>Відчуття</a:t>
            </a:r>
            <a:r>
              <a:rPr lang="ru-RU" dirty="0"/>
              <a:t> </a:t>
            </a:r>
            <a:r>
              <a:rPr lang="ru-RU" dirty="0" err="1"/>
              <a:t>печіння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сечовипускання</a:t>
            </a:r>
            <a:r>
              <a:rPr lang="ru-RU" dirty="0"/>
              <a:t> </a:t>
            </a:r>
          </a:p>
          <a:p>
            <a:r>
              <a:rPr lang="ru-RU" dirty="0"/>
              <a:t>Лихоманка </a:t>
            </a:r>
          </a:p>
          <a:p>
            <a:r>
              <a:rPr lang="ru-RU" dirty="0" err="1"/>
              <a:t>Грипоподібні</a:t>
            </a:r>
            <a:r>
              <a:rPr lang="ru-RU" dirty="0"/>
              <a:t> </a:t>
            </a:r>
            <a:r>
              <a:rPr lang="ru-RU" dirty="0" err="1"/>
              <a:t>симптоми</a:t>
            </a:r>
            <a:r>
              <a:rPr lang="ru-RU" dirty="0"/>
              <a:t>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/>
              <a:t>, </a:t>
            </a:r>
            <a:r>
              <a:rPr lang="ru-RU" dirty="0" err="1"/>
              <a:t>м'язові</a:t>
            </a:r>
            <a:r>
              <a:rPr lang="ru-RU" dirty="0"/>
              <a:t> </a:t>
            </a:r>
            <a:r>
              <a:rPr lang="ru-RU" dirty="0" err="1"/>
              <a:t>болі</a:t>
            </a:r>
            <a:r>
              <a:rPr lang="ru-RU" dirty="0"/>
              <a:t> і </a:t>
            </a:r>
            <a:r>
              <a:rPr lang="ru-RU" dirty="0" err="1"/>
              <a:t>набрякання</a:t>
            </a:r>
            <a:r>
              <a:rPr lang="ru-RU" dirty="0"/>
              <a:t> </a:t>
            </a:r>
            <a:endParaRPr lang="ru-RU" dirty="0" smtClean="0"/>
          </a:p>
          <a:p>
            <a:pPr marL="137160" indent="0">
              <a:buNone/>
            </a:pPr>
            <a:r>
              <a:rPr lang="ru-RU" dirty="0" err="1" smtClean="0"/>
              <a:t>лімфатичних</a:t>
            </a:r>
            <a:r>
              <a:rPr lang="ru-RU" dirty="0" smtClean="0"/>
              <a:t> </a:t>
            </a:r>
            <a:r>
              <a:rPr lang="ru-RU" dirty="0" err="1"/>
              <a:t>вузлів</a:t>
            </a:r>
            <a:r>
              <a:rPr lang="ru-RU" dirty="0"/>
              <a:t> у паху </a:t>
            </a:r>
          </a:p>
          <a:p>
            <a:r>
              <a:rPr lang="ru-RU" dirty="0" err="1"/>
              <a:t>Почуття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 в </a:t>
            </a:r>
            <a:r>
              <a:rPr lang="ru-RU" dirty="0" err="1"/>
              <a:t>черевній</a:t>
            </a:r>
            <a:r>
              <a:rPr lang="ru-RU" dirty="0"/>
              <a:t> </a:t>
            </a:r>
            <a:r>
              <a:rPr lang="ru-RU" dirty="0" err="1"/>
              <a:t>порожнині</a:t>
            </a:r>
            <a:r>
              <a:rPr lang="ru-RU" dirty="0"/>
              <a:t> </a:t>
            </a:r>
          </a:p>
          <a:p>
            <a:r>
              <a:rPr lang="ru-RU" dirty="0" err="1"/>
              <a:t>Бульбашки</a:t>
            </a:r>
            <a:r>
              <a:rPr lang="ru-RU" dirty="0"/>
              <a:t> з </a:t>
            </a:r>
            <a:r>
              <a:rPr lang="ru-RU" dirty="0" err="1"/>
              <a:t>рідиною</a:t>
            </a:r>
            <a:r>
              <a:rPr lang="ru-RU" dirty="0"/>
              <a:t>, яка </a:t>
            </a:r>
            <a:r>
              <a:rPr lang="ru-RU" dirty="0" err="1"/>
              <a:t>лопається</a:t>
            </a:r>
            <a:r>
              <a:rPr lang="ru-RU" dirty="0"/>
              <a:t> і парша над </a:t>
            </a:r>
          </a:p>
          <a:p>
            <a:r>
              <a:rPr lang="ru-RU" dirty="0" err="1"/>
              <a:t>Проте</a:t>
            </a:r>
            <a:r>
              <a:rPr lang="ru-RU" dirty="0"/>
              <a:t>, </a:t>
            </a:r>
            <a:r>
              <a:rPr lang="ru-RU" dirty="0" err="1"/>
              <a:t>багато</a:t>
            </a:r>
            <a:r>
              <a:rPr lang="ru-RU" dirty="0"/>
              <a:t> людей </a:t>
            </a:r>
            <a:r>
              <a:rPr lang="ru-RU" dirty="0" err="1"/>
              <a:t>інфіковані</a:t>
            </a:r>
            <a:r>
              <a:rPr lang="ru-RU" dirty="0"/>
              <a:t> </a:t>
            </a:r>
            <a:r>
              <a:rPr lang="ru-RU" dirty="0" err="1"/>
              <a:t>генітальний</a:t>
            </a:r>
            <a:r>
              <a:rPr lang="ru-RU" dirty="0"/>
              <a:t> герпес </a:t>
            </a:r>
            <a:r>
              <a:rPr lang="ru-RU" dirty="0" err="1"/>
              <a:t>можливо</a:t>
            </a:r>
            <a:r>
              <a:rPr lang="ru-RU" dirty="0" smtClean="0"/>
              <a:t>,</a:t>
            </a:r>
          </a:p>
          <a:p>
            <a:pPr marL="137160" indent="0">
              <a:buNone/>
            </a:pPr>
            <a:r>
              <a:rPr lang="ru-RU" dirty="0" smtClean="0"/>
              <a:t> </a:t>
            </a:r>
            <a:r>
              <a:rPr lang="ru-RU" dirty="0" err="1"/>
              <a:t>ніколи</a:t>
            </a:r>
            <a:r>
              <a:rPr lang="ru-RU" dirty="0"/>
              <a:t> не </a:t>
            </a:r>
            <a:r>
              <a:rPr lang="ru-RU" dirty="0" err="1"/>
              <a:t>закінчуються</a:t>
            </a:r>
            <a:r>
              <a:rPr lang="ru-RU" dirty="0"/>
              <a:t> </a:t>
            </a:r>
            <a:r>
              <a:rPr lang="ru-RU" dirty="0" err="1"/>
              <a:t>вгору</a:t>
            </a:r>
            <a:r>
              <a:rPr lang="ru-RU" dirty="0"/>
              <a:t> герпес </a:t>
            </a:r>
            <a:r>
              <a:rPr lang="ru-RU" dirty="0" err="1"/>
              <a:t>виразки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вони в </a:t>
            </a:r>
            <a:r>
              <a:rPr lang="ru-RU" dirty="0" err="1"/>
              <a:t>кінцевому</a:t>
            </a:r>
            <a:r>
              <a:rPr lang="ru-RU" dirty="0"/>
              <a:t> </a:t>
            </a:r>
            <a:endParaRPr lang="ru-RU" dirty="0" smtClean="0"/>
          </a:p>
          <a:p>
            <a:pPr marL="137160" indent="0">
              <a:buNone/>
            </a:pPr>
            <a:r>
              <a:rPr lang="ru-RU" dirty="0" err="1" smtClean="0"/>
              <a:t>підсумку</a:t>
            </a:r>
            <a:r>
              <a:rPr lang="ru-RU" dirty="0" smtClean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слабкі</a:t>
            </a:r>
            <a:r>
              <a:rPr lang="ru-RU" dirty="0"/>
              <a:t> </a:t>
            </a:r>
            <a:r>
              <a:rPr lang="ru-RU" dirty="0" err="1"/>
              <a:t>симптоми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вони </a:t>
            </a:r>
            <a:r>
              <a:rPr lang="ru-RU" dirty="0" err="1"/>
              <a:t>навіть</a:t>
            </a:r>
            <a:r>
              <a:rPr lang="ru-RU" dirty="0"/>
              <a:t> не </a:t>
            </a:r>
            <a:r>
              <a:rPr lang="ru-RU" dirty="0" err="1"/>
              <a:t>помічають</a:t>
            </a:r>
            <a:r>
              <a:rPr lang="ru-RU" dirty="0"/>
              <a:t>, </a:t>
            </a:r>
            <a:endParaRPr lang="ru-RU" dirty="0" smtClean="0"/>
          </a:p>
          <a:p>
            <a:pPr marL="137160" indent="0">
              <a:buNone/>
            </a:pPr>
            <a:r>
              <a:rPr lang="ru-RU" dirty="0" err="1" smtClean="0"/>
              <a:t>прийнявши</a:t>
            </a:r>
            <a:r>
              <a:rPr lang="ru-RU" dirty="0" smtClean="0"/>
              <a:t> </a:t>
            </a:r>
            <a:r>
              <a:rPr lang="ru-RU" dirty="0" err="1"/>
              <a:t>м'якість</a:t>
            </a:r>
            <a:r>
              <a:rPr lang="ru-RU" dirty="0"/>
              <a:t> для </a:t>
            </a:r>
            <a:r>
              <a:rPr lang="ru-RU" dirty="0" err="1"/>
              <a:t>іншого</a:t>
            </a:r>
            <a:r>
              <a:rPr lang="ru-RU" dirty="0"/>
              <a:t> стану </a:t>
            </a:r>
            <a:r>
              <a:rPr lang="ru-RU" dirty="0" err="1"/>
              <a:t>шкіри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укусів</a:t>
            </a:r>
            <a:r>
              <a:rPr lang="ru-RU" dirty="0"/>
              <a:t> комах. 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73016"/>
            <a:ext cx="32766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280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2" name="suction.wav"/>
          </p:stSnd>
        </p:sndAc>
      </p:transition>
    </mc:Choice>
    <mc:Fallback>
      <p:transition spd="slow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hlinkClick r:id="rId3"/>
              </a:rPr>
              <a:t>Хламідіоз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hlinkClick r:id="rId3"/>
              </a:rPr>
              <a:t>Хламідіоз</a:t>
            </a:r>
            <a:r>
              <a:rPr lang="ru-RU" dirty="0"/>
              <a:t> - </a:t>
            </a:r>
            <a:r>
              <a:rPr lang="ru-RU" dirty="0" err="1"/>
              <a:t>Відчуття</a:t>
            </a:r>
            <a:r>
              <a:rPr lang="ru-RU" dirty="0"/>
              <a:t> </a:t>
            </a:r>
            <a:r>
              <a:rPr lang="ru-RU" dirty="0" err="1"/>
              <a:t>печіння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сечовипускання</a:t>
            </a:r>
            <a:r>
              <a:rPr lang="ru-RU" dirty="0"/>
              <a:t>, </a:t>
            </a:r>
            <a:r>
              <a:rPr lang="ru-RU" dirty="0" err="1"/>
              <a:t>набряклість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/>
              <a:t> у </a:t>
            </a:r>
            <a:r>
              <a:rPr lang="ru-RU" dirty="0" err="1"/>
              <a:t>яєчках</a:t>
            </a:r>
            <a:r>
              <a:rPr lang="ru-RU" dirty="0"/>
              <a:t>, </a:t>
            </a:r>
            <a:r>
              <a:rPr lang="ru-RU" dirty="0" err="1"/>
              <a:t>статевого</a:t>
            </a:r>
            <a:r>
              <a:rPr lang="ru-RU" dirty="0"/>
              <a:t> </a:t>
            </a:r>
            <a:r>
              <a:rPr lang="ru-RU" dirty="0" err="1"/>
              <a:t>розряду</a:t>
            </a:r>
            <a:r>
              <a:rPr lang="ru-RU" dirty="0"/>
              <a:t>, </a:t>
            </a:r>
            <a:r>
              <a:rPr lang="ru-RU" dirty="0" err="1"/>
              <a:t>болі</a:t>
            </a:r>
            <a:r>
              <a:rPr lang="ru-RU" dirty="0"/>
              <a:t> в </a:t>
            </a:r>
            <a:r>
              <a:rPr lang="ru-RU" dirty="0" err="1"/>
              <a:t>животі</a:t>
            </a:r>
            <a:r>
              <a:rPr lang="ru-RU" dirty="0"/>
              <a:t>, </a:t>
            </a:r>
            <a:r>
              <a:rPr lang="ru-RU" dirty="0" err="1"/>
              <a:t>болісний</a:t>
            </a:r>
            <a:r>
              <a:rPr lang="ru-RU" dirty="0"/>
              <a:t> </a:t>
            </a:r>
            <a:r>
              <a:rPr lang="ru-RU" dirty="0" err="1"/>
              <a:t>статевий</a:t>
            </a:r>
            <a:r>
              <a:rPr lang="ru-RU" dirty="0"/>
              <a:t> акт, </a:t>
            </a:r>
            <a:r>
              <a:rPr lang="ru-RU" dirty="0" err="1"/>
              <a:t>незвичайні</a:t>
            </a:r>
            <a:r>
              <a:rPr lang="ru-RU" dirty="0"/>
              <a:t> </a:t>
            </a:r>
            <a:r>
              <a:rPr lang="ru-RU" dirty="0" err="1"/>
              <a:t>вагінальні</a:t>
            </a:r>
            <a:r>
              <a:rPr lang="ru-RU" dirty="0"/>
              <a:t> </a:t>
            </a:r>
            <a:r>
              <a:rPr lang="ru-RU" dirty="0" err="1"/>
              <a:t>кровотечі</a:t>
            </a:r>
            <a:r>
              <a:rPr lang="ru-RU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3668027"/>
            <a:ext cx="2857500" cy="2297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397" y="3657073"/>
            <a:ext cx="3171825" cy="230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427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2" name="suction.wav"/>
          </p:stSnd>
        </p:sndAc>
      </p:transition>
    </mc:Choice>
    <mc:Fallback>
      <p:transition spd="slow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660066"/>
                </a:solidFill>
              </a:rPr>
              <a:t>Трихомоніаз</a:t>
            </a:r>
            <a:endParaRPr lang="ru-RU" dirty="0">
              <a:solidFill>
                <a:srgbClr val="66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Трихомоніаз</a:t>
            </a:r>
            <a:r>
              <a:rPr lang="ru-RU" dirty="0"/>
              <a:t> - Фол пахнуть </a:t>
            </a:r>
            <a:r>
              <a:rPr lang="ru-RU" dirty="0" err="1"/>
              <a:t>виділення</a:t>
            </a:r>
            <a:r>
              <a:rPr lang="ru-RU" dirty="0"/>
              <a:t> з </a:t>
            </a:r>
            <a:r>
              <a:rPr lang="ru-RU" dirty="0" err="1"/>
              <a:t>піхви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 </a:t>
            </a:r>
            <a:r>
              <a:rPr lang="ru-RU" dirty="0" err="1"/>
              <a:t>пов'язане</a:t>
            </a:r>
            <a:r>
              <a:rPr lang="ru-RU" dirty="0"/>
              <a:t> з </a:t>
            </a:r>
            <a:r>
              <a:rPr lang="ru-RU" dirty="0" err="1"/>
              <a:t>свербіж</a:t>
            </a:r>
            <a:r>
              <a:rPr lang="ru-RU" dirty="0"/>
              <a:t>, </a:t>
            </a:r>
            <a:r>
              <a:rPr lang="ru-RU" dirty="0" err="1"/>
              <a:t>набряки</a:t>
            </a:r>
            <a:r>
              <a:rPr lang="ru-RU" dirty="0"/>
              <a:t> і </a:t>
            </a:r>
            <a:r>
              <a:rPr lang="ru-RU" dirty="0" err="1"/>
              <a:t>болі</a:t>
            </a:r>
            <a:r>
              <a:rPr lang="ru-RU" dirty="0"/>
              <a:t> при </a:t>
            </a:r>
            <a:r>
              <a:rPr lang="ru-RU" dirty="0" err="1"/>
              <a:t>статевому</a:t>
            </a:r>
            <a:r>
              <a:rPr lang="ru-RU" dirty="0"/>
              <a:t> </a:t>
            </a:r>
            <a:r>
              <a:rPr lang="ru-RU" dirty="0" err="1"/>
              <a:t>акті</a:t>
            </a:r>
            <a:r>
              <a:rPr lang="ru-RU" dirty="0"/>
              <a:t> і </a:t>
            </a:r>
            <a:r>
              <a:rPr lang="ru-RU" dirty="0" err="1"/>
              <a:t>сечовипусканні</a:t>
            </a:r>
            <a:r>
              <a:rPr lang="ru-RU" dirty="0"/>
              <a:t>. У </a:t>
            </a:r>
            <a:r>
              <a:rPr lang="ru-RU" dirty="0" err="1"/>
              <a:t>чоловіків</a:t>
            </a:r>
            <a:r>
              <a:rPr lang="ru-RU" dirty="0"/>
              <a:t>, </a:t>
            </a:r>
            <a:r>
              <a:rPr lang="ru-RU" dirty="0" err="1"/>
              <a:t>трихомоніаз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чином є </a:t>
            </a:r>
            <a:r>
              <a:rPr lang="ru-RU" dirty="0" err="1"/>
              <a:t>безсимптомно</a:t>
            </a:r>
            <a:r>
              <a:rPr lang="ru-RU" dirty="0"/>
              <a:t>, але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деякі</a:t>
            </a:r>
            <a:r>
              <a:rPr lang="ru-RU" dirty="0"/>
              <a:t> з них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відчувати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/>
              <a:t> при </a:t>
            </a:r>
            <a:r>
              <a:rPr lang="ru-RU" dirty="0" err="1"/>
              <a:t>сечовипусканні</a:t>
            </a:r>
            <a:r>
              <a:rPr lang="ru-RU" dirty="0"/>
              <a:t>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09120"/>
            <a:ext cx="28575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489" y="4520217"/>
            <a:ext cx="28575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863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2" name="suction.wav"/>
          </p:stSnd>
        </p:sndAc>
      </p:transition>
    </mc:Choice>
    <mc:Fallback>
      <p:transition spd="slow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6600"/>
                </a:solidFill>
              </a:rPr>
              <a:t>СНІД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b="1" dirty="0"/>
              <a:t>СНІД</a:t>
            </a:r>
            <a:r>
              <a:rPr lang="ru-RU" sz="2000" dirty="0"/>
              <a:t>,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b="1" dirty="0"/>
              <a:t>Синдром </a:t>
            </a:r>
            <a:r>
              <a:rPr lang="ru-RU" sz="2000" b="1" dirty="0" err="1"/>
              <a:t>набутого</a:t>
            </a:r>
            <a:r>
              <a:rPr lang="ru-RU" sz="2000" b="1" dirty="0"/>
              <a:t> </a:t>
            </a:r>
            <a:r>
              <a:rPr lang="ru-RU" sz="2000" b="1" dirty="0" err="1"/>
              <a:t>імунодефіциту</a:t>
            </a:r>
            <a:r>
              <a:rPr lang="ru-RU" sz="2000" dirty="0"/>
              <a:t> — </a:t>
            </a:r>
            <a:r>
              <a:rPr lang="ru-RU" sz="2000" dirty="0" err="1"/>
              <a:t>важке</a:t>
            </a:r>
            <a:r>
              <a:rPr lang="ru-RU" sz="2000" dirty="0"/>
              <a:t> </a:t>
            </a:r>
            <a:r>
              <a:rPr lang="ru-RU" sz="2000" dirty="0" err="1"/>
              <a:t>інфекційне</a:t>
            </a:r>
            <a:r>
              <a:rPr lang="ru-RU" sz="2000" dirty="0"/>
              <a:t> </a:t>
            </a:r>
            <a:r>
              <a:rPr lang="ru-RU" sz="2000" dirty="0" err="1"/>
              <a:t>захворювання</a:t>
            </a:r>
            <a:r>
              <a:rPr lang="ru-RU" sz="2000" dirty="0"/>
              <a:t>, </a:t>
            </a:r>
            <a:r>
              <a:rPr lang="ru-RU" sz="2000" dirty="0" err="1"/>
              <a:t>спричинене</a:t>
            </a:r>
            <a:r>
              <a:rPr lang="ru-RU" sz="2000" dirty="0"/>
              <a:t> </a:t>
            </a:r>
            <a:r>
              <a:rPr lang="ru-RU" sz="2000" dirty="0" err="1"/>
              <a:t>вірусом</a:t>
            </a:r>
            <a:r>
              <a:rPr lang="ru-RU" sz="2000" dirty="0"/>
              <a:t> </a:t>
            </a:r>
            <a:r>
              <a:rPr lang="ru-RU" sz="2000" dirty="0" err="1"/>
              <a:t>імунодефіциту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 (</a:t>
            </a:r>
            <a:r>
              <a:rPr lang="ru-RU" sz="2000" dirty="0">
                <a:hlinkClick r:id="rId3" tooltip="ВІЛ"/>
              </a:rPr>
              <a:t>ВІЛ</a:t>
            </a:r>
            <a:r>
              <a:rPr lang="ru-RU" sz="2000" dirty="0"/>
              <a:t>), яке </a:t>
            </a:r>
            <a:r>
              <a:rPr lang="ru-RU" sz="2000" dirty="0" err="1"/>
              <a:t>пошкоджує</a:t>
            </a:r>
            <a:r>
              <a:rPr lang="ru-RU" sz="2000" dirty="0"/>
              <a:t> </a:t>
            </a:r>
            <a:r>
              <a:rPr lang="ru-RU" sz="2000" dirty="0" err="1"/>
              <a:t>імунну</a:t>
            </a:r>
            <a:r>
              <a:rPr lang="ru-RU" sz="2000" dirty="0"/>
              <a:t> систему </a:t>
            </a:r>
            <a:r>
              <a:rPr lang="ru-RU" sz="2000" dirty="0" err="1"/>
              <a:t>людини</a:t>
            </a:r>
            <a:r>
              <a:rPr lang="ru-RU" sz="2000" dirty="0"/>
              <a:t>, і таким чином </a:t>
            </a:r>
            <a:r>
              <a:rPr lang="ru-RU" sz="2000" dirty="0" err="1"/>
              <a:t>знижує</a:t>
            </a:r>
            <a:r>
              <a:rPr lang="ru-RU" sz="2000" dirty="0"/>
              <a:t> </a:t>
            </a:r>
            <a:r>
              <a:rPr lang="ru-RU" sz="2000" dirty="0" err="1"/>
              <a:t>опірність</a:t>
            </a:r>
            <a:r>
              <a:rPr lang="ru-RU" sz="2000" dirty="0"/>
              <a:t> </a:t>
            </a:r>
            <a:r>
              <a:rPr lang="ru-RU" sz="2000" dirty="0" err="1"/>
              <a:t>організму</a:t>
            </a:r>
            <a:r>
              <a:rPr lang="ru-RU" sz="2000" dirty="0"/>
              <a:t> </a:t>
            </a:r>
            <a:r>
              <a:rPr lang="ru-RU" sz="2000" dirty="0" err="1"/>
              <a:t>проти</a:t>
            </a:r>
            <a:r>
              <a:rPr lang="ru-RU" sz="2000" dirty="0"/>
              <a:t> будь-</a:t>
            </a:r>
            <a:r>
              <a:rPr lang="ru-RU" sz="2000" dirty="0" err="1"/>
              <a:t>якого</a:t>
            </a:r>
            <a:r>
              <a:rPr lang="ru-RU" sz="2000" dirty="0"/>
              <a:t> </a:t>
            </a:r>
            <a:r>
              <a:rPr lang="ru-RU" sz="2000" dirty="0" err="1"/>
              <a:t>захворювання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err="1" smtClean="0"/>
              <a:t>Збудником</a:t>
            </a:r>
            <a:r>
              <a:rPr lang="ru-RU" sz="2000" dirty="0" smtClean="0"/>
              <a:t> </a:t>
            </a:r>
            <a:r>
              <a:rPr lang="ru-RU" sz="2000" dirty="0"/>
              <a:t>є </a:t>
            </a:r>
            <a:r>
              <a:rPr lang="ru-RU" sz="2000" dirty="0" err="1"/>
              <a:t>вірус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вигляд</a:t>
            </a:r>
            <a:r>
              <a:rPr lang="ru-RU" sz="2000" dirty="0"/>
              <a:t> </a:t>
            </a:r>
            <a:r>
              <a:rPr lang="ru-RU" sz="2000" dirty="0" err="1"/>
              <a:t>спіральки</a:t>
            </a:r>
            <a:r>
              <a:rPr lang="ru-RU" sz="2000" dirty="0"/>
              <a:t> у </a:t>
            </a:r>
            <a:r>
              <a:rPr lang="ru-RU" sz="2000" dirty="0" err="1"/>
              <a:t>трикутній</a:t>
            </a:r>
            <a:r>
              <a:rPr lang="ru-RU" sz="2000" dirty="0"/>
              <a:t> </a:t>
            </a:r>
            <a:r>
              <a:rPr lang="ru-RU" sz="2000" dirty="0" err="1"/>
              <a:t>серцевині</a:t>
            </a:r>
            <a:r>
              <a:rPr lang="ru-RU" sz="2000" dirty="0"/>
              <a:t>. </a:t>
            </a:r>
            <a:r>
              <a:rPr lang="ru-RU" sz="2000" dirty="0" err="1"/>
              <a:t>Він</a:t>
            </a:r>
            <a:r>
              <a:rPr lang="ru-RU" sz="2000" dirty="0"/>
              <a:t> носить </a:t>
            </a:r>
            <a:r>
              <a:rPr lang="ru-RU" sz="2000" dirty="0" err="1"/>
              <a:t>назву</a:t>
            </a:r>
            <a:r>
              <a:rPr lang="ru-RU" sz="2000" dirty="0"/>
              <a:t> </a:t>
            </a:r>
            <a:r>
              <a:rPr lang="ru-RU" sz="2000" dirty="0">
                <a:hlinkClick r:id="rId3" tooltip="ВІЛ"/>
              </a:rPr>
              <a:t>ВІЛ</a:t>
            </a:r>
            <a:r>
              <a:rPr lang="ru-RU" sz="2000" dirty="0"/>
              <a:t> (</a:t>
            </a:r>
            <a:r>
              <a:rPr lang="ru-RU" sz="2000" dirty="0" err="1"/>
              <a:t>вірус</a:t>
            </a:r>
            <a:r>
              <a:rPr lang="ru-RU" sz="2000" dirty="0"/>
              <a:t> </a:t>
            </a:r>
            <a:r>
              <a:rPr lang="ru-RU" sz="2000" dirty="0" err="1"/>
              <a:t>імунодефіциту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) і </a:t>
            </a:r>
            <a:r>
              <a:rPr lang="ru-RU" sz="2000" dirty="0" err="1"/>
              <a:t>має</a:t>
            </a:r>
            <a:r>
              <a:rPr lang="ru-RU" sz="2000" dirty="0"/>
              <a:t> три </a:t>
            </a:r>
            <a:r>
              <a:rPr lang="ru-RU" sz="2000" dirty="0" err="1"/>
              <a:t>типи</a:t>
            </a:r>
            <a:r>
              <a:rPr lang="ru-RU" sz="2000" dirty="0"/>
              <a:t>: ВІЛ 1 та ВІЛ 2, </a:t>
            </a:r>
            <a:r>
              <a:rPr lang="ru-RU" sz="2000" dirty="0" err="1"/>
              <a:t>що</a:t>
            </a:r>
            <a:r>
              <a:rPr lang="ru-RU" sz="2000" dirty="0"/>
              <a:t> є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поширеними</a:t>
            </a:r>
            <a:r>
              <a:rPr lang="ru-RU" sz="2000" dirty="0"/>
              <a:t> у </a:t>
            </a:r>
            <a:r>
              <a:rPr lang="ru-RU" sz="2000" dirty="0" err="1"/>
              <a:t>Західній</a:t>
            </a:r>
            <a:r>
              <a:rPr lang="ru-RU" sz="2000" dirty="0"/>
              <a:t> </a:t>
            </a:r>
            <a:r>
              <a:rPr lang="ru-RU" sz="2000" dirty="0" err="1"/>
              <a:t>Європі</a:t>
            </a:r>
            <a:r>
              <a:rPr lang="ru-RU" sz="2000" dirty="0"/>
              <a:t>, та ВІЛ 3, на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страждають</a:t>
            </a:r>
            <a:r>
              <a:rPr lang="ru-RU" sz="2000" dirty="0"/>
              <a:t> </a:t>
            </a:r>
            <a:r>
              <a:rPr lang="ru-RU" sz="2000" dirty="0" err="1"/>
              <a:t>переважно</a:t>
            </a:r>
            <a:r>
              <a:rPr lang="ru-RU" sz="2000" dirty="0"/>
              <a:t> </a:t>
            </a:r>
            <a:r>
              <a:rPr lang="ru-RU" sz="2000" dirty="0" err="1"/>
              <a:t>американці</a:t>
            </a:r>
            <a:r>
              <a:rPr lang="ru-RU" sz="2000" dirty="0"/>
              <a:t> та </a:t>
            </a:r>
            <a:r>
              <a:rPr lang="ru-RU" sz="2000" dirty="0" err="1"/>
              <a:t>африканці</a:t>
            </a:r>
            <a:r>
              <a:rPr lang="ru-RU" sz="2000" dirty="0"/>
              <a:t>. </a:t>
            </a:r>
            <a:r>
              <a:rPr lang="ru-RU" sz="2000" dirty="0" err="1"/>
              <a:t>Вірус</a:t>
            </a:r>
            <a:r>
              <a:rPr lang="ru-RU" sz="2000" dirty="0"/>
              <a:t> </a:t>
            </a:r>
            <a:r>
              <a:rPr lang="ru-RU" sz="2000" dirty="0" err="1"/>
              <a:t>вражає</a:t>
            </a:r>
            <a:r>
              <a:rPr lang="ru-RU" sz="2000" dirty="0"/>
              <a:t> Т-</a:t>
            </a:r>
            <a:r>
              <a:rPr lang="ru-RU" sz="2000" dirty="0" err="1"/>
              <a:t>лімфоцити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служать</a:t>
            </a:r>
            <a:r>
              <a:rPr lang="ru-RU" sz="2000" dirty="0"/>
              <a:t> для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розмноження</a:t>
            </a:r>
            <a:r>
              <a:rPr lang="ru-RU" sz="2000" dirty="0"/>
              <a:t>, та макрофаги,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розносять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по </a:t>
            </a:r>
            <a:r>
              <a:rPr lang="ru-RU" sz="2000" dirty="0" err="1"/>
              <a:t>організму</a:t>
            </a:r>
            <a:r>
              <a:rPr lang="ru-RU" sz="2000" dirty="0"/>
              <a:t>. </a:t>
            </a:r>
            <a:endParaRPr lang="ru-RU" sz="2000" dirty="0" smtClean="0"/>
          </a:p>
          <a:p>
            <a:pPr marL="137160" indent="0">
              <a:buNone/>
            </a:pPr>
            <a:r>
              <a:rPr lang="ru-RU" sz="2000" dirty="0" smtClean="0"/>
              <a:t>      Сам </a:t>
            </a:r>
            <a:r>
              <a:rPr lang="ru-RU" sz="2000" dirty="0"/>
              <a:t>по </a:t>
            </a:r>
            <a:r>
              <a:rPr lang="ru-RU" sz="2000" dirty="0" err="1"/>
              <a:t>собі</a:t>
            </a:r>
            <a:r>
              <a:rPr lang="ru-RU" sz="2000" dirty="0"/>
              <a:t> СНІД не є смертельною </a:t>
            </a:r>
            <a:r>
              <a:rPr lang="ru-RU" sz="2000" dirty="0" smtClean="0"/>
              <a:t>хворо-</a:t>
            </a:r>
          </a:p>
          <a:p>
            <a:pPr marL="137160" indent="0">
              <a:buNone/>
            </a:pPr>
            <a:r>
              <a:rPr lang="ru-RU" sz="2000" dirty="0" smtClean="0"/>
              <a:t>      бою</a:t>
            </a:r>
            <a:r>
              <a:rPr lang="ru-RU" sz="2000" dirty="0"/>
              <a:t>, але </a:t>
            </a:r>
            <a:r>
              <a:rPr lang="ru-RU" sz="2000" dirty="0" err="1"/>
              <a:t>функціонування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вірусу</a:t>
            </a:r>
            <a:r>
              <a:rPr lang="ru-RU" sz="2000" dirty="0"/>
              <a:t> у </a:t>
            </a:r>
            <a:r>
              <a:rPr lang="ru-RU" sz="2000" dirty="0" err="1" smtClean="0"/>
              <a:t>орга</a:t>
            </a:r>
            <a:r>
              <a:rPr lang="ru-RU" sz="2000" dirty="0" smtClean="0"/>
              <a:t>-</a:t>
            </a:r>
          </a:p>
          <a:p>
            <a:pPr marL="137160" indent="0">
              <a:buNone/>
            </a:pPr>
            <a:r>
              <a:rPr lang="ru-RU" sz="2000" dirty="0" smtClean="0"/>
              <a:t>      </a:t>
            </a:r>
            <a:r>
              <a:rPr lang="ru-RU" sz="2000" dirty="0" err="1" smtClean="0"/>
              <a:t>нізмі</a:t>
            </a:r>
            <a:r>
              <a:rPr lang="ru-RU" sz="2000" dirty="0" smtClean="0"/>
              <a:t> </a:t>
            </a:r>
            <a:r>
              <a:rPr lang="ru-RU" sz="2000" dirty="0" err="1"/>
              <a:t>впливає</a:t>
            </a:r>
            <a:r>
              <a:rPr lang="ru-RU" sz="2000" dirty="0"/>
              <a:t> на </a:t>
            </a:r>
            <a:r>
              <a:rPr lang="ru-RU" sz="2000" dirty="0" err="1"/>
              <a:t>імунну</a:t>
            </a:r>
            <a:r>
              <a:rPr lang="ru-RU" sz="2000" dirty="0"/>
              <a:t> систему так,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smtClean="0"/>
              <a:t>на-</a:t>
            </a:r>
          </a:p>
          <a:p>
            <a:pPr marL="137160" indent="0">
              <a:buNone/>
            </a:pPr>
            <a:r>
              <a:rPr lang="ru-RU" sz="2000" dirty="0" smtClean="0"/>
              <a:t>      </a:t>
            </a:r>
            <a:r>
              <a:rPr lang="ru-RU" sz="2000" dirty="0" err="1" smtClean="0"/>
              <a:t>віть</a:t>
            </a:r>
            <a:r>
              <a:rPr lang="ru-RU" sz="2000" dirty="0" smtClean="0"/>
              <a:t> </a:t>
            </a:r>
            <a:r>
              <a:rPr lang="ru-RU" sz="2000" dirty="0"/>
              <a:t>проста нежить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призвести</a:t>
            </a:r>
            <a:r>
              <a:rPr lang="ru-RU" sz="2000" dirty="0"/>
              <a:t> до </a:t>
            </a:r>
            <a:r>
              <a:rPr lang="ru-RU" sz="2000" dirty="0" err="1"/>
              <a:t>смерті</a:t>
            </a:r>
            <a:r>
              <a:rPr lang="ru-RU" sz="2000" dirty="0"/>
              <a:t> </a:t>
            </a:r>
            <a:endParaRPr lang="ru-RU" sz="2000" dirty="0" smtClean="0"/>
          </a:p>
          <a:p>
            <a:pPr marL="13716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</a:t>
            </a:r>
            <a:r>
              <a:rPr lang="ru-RU" sz="2000" dirty="0" err="1" smtClean="0"/>
              <a:t>людини</a:t>
            </a:r>
            <a:r>
              <a:rPr lang="ru-RU" sz="2000" dirty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93096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2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2" name="suction.wav"/>
          </p:stSnd>
        </p:sndAc>
      </p:transition>
    </mc:Choice>
    <mc:Fallback>
      <p:transition spd="slow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FF6600"/>
                </a:solidFill>
              </a:rPr>
              <a:t>СНІД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ВІЛ </a:t>
            </a:r>
            <a:r>
              <a:rPr lang="ru-RU" dirty="0" err="1"/>
              <a:t>руйнує</a:t>
            </a:r>
            <a:r>
              <a:rPr lang="ru-RU" dirty="0"/>
              <a:t> Т-</a:t>
            </a:r>
            <a:r>
              <a:rPr lang="ru-RU" dirty="0" err="1"/>
              <a:t>лімфоцити</a:t>
            </a:r>
            <a:r>
              <a:rPr lang="ru-RU" dirty="0"/>
              <a:t>, і </a:t>
            </a:r>
            <a:r>
              <a:rPr lang="ru-RU" dirty="0" err="1"/>
              <a:t>це</a:t>
            </a:r>
            <a:r>
              <a:rPr lang="ru-RU" dirty="0"/>
              <a:t> </a:t>
            </a:r>
            <a:endParaRPr lang="ru-RU" dirty="0" smtClean="0"/>
          </a:p>
          <a:p>
            <a:pPr marL="137160" indent="0">
              <a:buNone/>
            </a:pPr>
            <a:r>
              <a:rPr lang="ru-RU" dirty="0" err="1" smtClean="0"/>
              <a:t>призводить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втрати</a:t>
            </a:r>
            <a:r>
              <a:rPr lang="ru-RU" dirty="0"/>
              <a:t> </a:t>
            </a:r>
            <a:r>
              <a:rPr lang="ru-RU" dirty="0" err="1"/>
              <a:t>організмом</a:t>
            </a:r>
            <a:r>
              <a:rPr lang="ru-RU" dirty="0"/>
              <a:t> </a:t>
            </a:r>
            <a:r>
              <a:rPr lang="ru-RU" dirty="0" err="1"/>
              <a:t>захисних</a:t>
            </a:r>
            <a:r>
              <a:rPr lang="ru-RU" dirty="0"/>
              <a:t> </a:t>
            </a:r>
            <a:r>
              <a:rPr lang="ru-RU" dirty="0" err="1"/>
              <a:t>реакцій</a:t>
            </a:r>
            <a:r>
              <a:rPr lang="ru-RU" dirty="0"/>
              <a:t>, в </a:t>
            </a:r>
            <a:r>
              <a:rPr lang="ru-RU" dirty="0" err="1"/>
              <a:t>наслідок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активізується</a:t>
            </a:r>
            <a:r>
              <a:rPr lang="ru-RU" dirty="0"/>
              <a:t> так звана </a:t>
            </a:r>
            <a:r>
              <a:rPr lang="ru-RU" dirty="0" err="1"/>
              <a:t>умовно</a:t>
            </a:r>
            <a:r>
              <a:rPr lang="ru-RU" dirty="0"/>
              <a:t>-патогенна флора </a:t>
            </a:r>
            <a:r>
              <a:rPr lang="ru-RU" dirty="0" err="1"/>
              <a:t>організму</a:t>
            </a:r>
            <a:r>
              <a:rPr lang="ru-RU" dirty="0"/>
              <a:t> і </a:t>
            </a:r>
            <a:r>
              <a:rPr lang="ru-RU" dirty="0" err="1"/>
              <a:t>різко</a:t>
            </a:r>
            <a:r>
              <a:rPr lang="ru-RU" dirty="0"/>
              <a:t> </a:t>
            </a:r>
            <a:r>
              <a:rPr lang="ru-RU" dirty="0" err="1"/>
              <a:t>підвищується</a:t>
            </a:r>
            <a:r>
              <a:rPr lang="ru-RU" dirty="0"/>
              <a:t> </a:t>
            </a:r>
            <a:r>
              <a:rPr lang="ru-RU" dirty="0" err="1"/>
              <a:t>ймовірність</a:t>
            </a:r>
            <a:r>
              <a:rPr lang="ru-RU" dirty="0"/>
              <a:t> </a:t>
            </a:r>
            <a:r>
              <a:rPr lang="ru-RU" dirty="0" err="1"/>
              <a:t>смертельних</a:t>
            </a:r>
            <a:r>
              <a:rPr lang="ru-RU" dirty="0"/>
              <a:t> </a:t>
            </a:r>
            <a:r>
              <a:rPr lang="ru-RU" dirty="0" err="1"/>
              <a:t>запалювань</a:t>
            </a:r>
            <a:r>
              <a:rPr lang="ru-RU" dirty="0"/>
              <a:t>, </a:t>
            </a:r>
            <a:r>
              <a:rPr lang="ru-RU" dirty="0" err="1"/>
              <a:t>уражень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онкологічних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.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r>
              <a:rPr lang="ru-RU" dirty="0"/>
              <a:t> є </a:t>
            </a:r>
            <a:r>
              <a:rPr lang="ru-RU" dirty="0" err="1"/>
              <a:t>безпосередній</a:t>
            </a:r>
            <a:r>
              <a:rPr lang="ru-RU" dirty="0"/>
              <a:t> </a:t>
            </a:r>
            <a:r>
              <a:rPr lang="ru-RU" dirty="0" err="1"/>
              <a:t>носій</a:t>
            </a:r>
            <a:r>
              <a:rPr lang="ru-RU" dirty="0"/>
              <a:t> </a:t>
            </a:r>
            <a:r>
              <a:rPr lang="ru-RU" dirty="0" err="1"/>
              <a:t>ВІЛу</a:t>
            </a:r>
            <a:r>
              <a:rPr lang="ru-RU" dirty="0"/>
              <a:t>. </a:t>
            </a:r>
            <a:r>
              <a:rPr lang="ru-RU" dirty="0" err="1"/>
              <a:t>Зараження</a:t>
            </a:r>
            <a:r>
              <a:rPr lang="ru-RU" dirty="0"/>
              <a:t> </a:t>
            </a:r>
            <a:r>
              <a:rPr lang="ru-RU" dirty="0" err="1"/>
              <a:t>можливе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при </a:t>
            </a:r>
            <a:r>
              <a:rPr lang="ru-RU" dirty="0" err="1"/>
              <a:t>статевому</a:t>
            </a:r>
            <a:r>
              <a:rPr lang="ru-RU" dirty="0"/>
              <a:t> </a:t>
            </a:r>
            <a:r>
              <a:rPr lang="ru-RU" dirty="0" err="1"/>
              <a:t>контакті</a:t>
            </a:r>
            <a:r>
              <a:rPr lang="ru-RU" dirty="0"/>
              <a:t> з </a:t>
            </a:r>
            <a:r>
              <a:rPr lang="ru-RU" dirty="0" err="1"/>
              <a:t>інфікованим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при </a:t>
            </a:r>
            <a:r>
              <a:rPr lang="ru-RU" dirty="0" err="1"/>
              <a:t>кровообміні</a:t>
            </a:r>
            <a:r>
              <a:rPr lang="ru-RU" dirty="0"/>
              <a:t> з ним. </a:t>
            </a:r>
            <a:r>
              <a:rPr lang="ru-RU" dirty="0" err="1"/>
              <a:t>Якщо</a:t>
            </a:r>
            <a:r>
              <a:rPr lang="ru-RU" dirty="0"/>
              <a:t> ВІЛ-</a:t>
            </a:r>
            <a:r>
              <a:rPr lang="ru-RU" dirty="0" err="1"/>
              <a:t>інфікована</a:t>
            </a:r>
            <a:r>
              <a:rPr lang="ru-RU" dirty="0"/>
              <a:t> </a:t>
            </a:r>
            <a:r>
              <a:rPr lang="ru-RU" dirty="0" err="1"/>
              <a:t>жінка</a:t>
            </a:r>
            <a:r>
              <a:rPr lang="ru-RU" dirty="0"/>
              <a:t> </a:t>
            </a:r>
            <a:r>
              <a:rPr lang="ru-RU" dirty="0" err="1"/>
              <a:t>народжує</a:t>
            </a:r>
            <a:r>
              <a:rPr lang="ru-RU" dirty="0"/>
              <a:t> </a:t>
            </a:r>
            <a:r>
              <a:rPr lang="ru-RU" dirty="0" err="1"/>
              <a:t>дитину</a:t>
            </a:r>
            <a:r>
              <a:rPr lang="ru-RU" dirty="0"/>
              <a:t>, то за </a:t>
            </a:r>
            <a:r>
              <a:rPr lang="ru-RU" dirty="0" err="1"/>
              <a:t>останніми</a:t>
            </a:r>
            <a:r>
              <a:rPr lang="ru-RU" dirty="0"/>
              <a:t> </a:t>
            </a:r>
            <a:r>
              <a:rPr lang="ru-RU" dirty="0" err="1"/>
              <a:t>дослідженнями</a:t>
            </a:r>
            <a:r>
              <a:rPr lang="ru-RU" dirty="0"/>
              <a:t>,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дитина</a:t>
            </a:r>
            <a:r>
              <a:rPr lang="ru-RU" dirty="0"/>
              <a:t> </a:t>
            </a:r>
            <a:r>
              <a:rPr lang="ru-RU" dirty="0" err="1"/>
              <a:t>зовсім</a:t>
            </a:r>
            <a:r>
              <a:rPr lang="ru-RU" dirty="0"/>
              <a:t> не </a:t>
            </a:r>
            <a:r>
              <a:rPr lang="ru-RU" dirty="0" err="1"/>
              <a:t>обов'язково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носієм</a:t>
            </a:r>
            <a:r>
              <a:rPr lang="ru-RU" dirty="0"/>
              <a:t> </a:t>
            </a:r>
            <a:r>
              <a:rPr lang="ru-RU" dirty="0" err="1"/>
              <a:t>вірусу</a:t>
            </a:r>
            <a:r>
              <a:rPr lang="ru-RU" dirty="0"/>
              <a:t>. При </a:t>
            </a:r>
            <a:r>
              <a:rPr lang="ru-RU" dirty="0" err="1"/>
              <a:t>проведенні</a:t>
            </a:r>
            <a:r>
              <a:rPr lang="ru-RU" dirty="0"/>
              <a:t> </a:t>
            </a:r>
            <a:r>
              <a:rPr lang="ru-RU" dirty="0" err="1"/>
              <a:t>антиретровірусної</a:t>
            </a:r>
            <a:r>
              <a:rPr lang="ru-RU" dirty="0"/>
              <a:t> </a:t>
            </a:r>
            <a:r>
              <a:rPr lang="ru-RU" dirty="0" err="1"/>
              <a:t>терапії</a:t>
            </a:r>
            <a:r>
              <a:rPr lang="ru-RU" dirty="0"/>
              <a:t> </a:t>
            </a:r>
            <a:r>
              <a:rPr lang="ru-RU" dirty="0" err="1"/>
              <a:t>ризик</a:t>
            </a:r>
            <a:r>
              <a:rPr lang="ru-RU" dirty="0"/>
              <a:t> </a:t>
            </a:r>
            <a:r>
              <a:rPr lang="ru-RU" dirty="0" err="1"/>
              <a:t>передати</a:t>
            </a:r>
            <a:r>
              <a:rPr lang="ru-RU" dirty="0"/>
              <a:t> </a:t>
            </a:r>
            <a:r>
              <a:rPr lang="ru-RU" dirty="0" err="1"/>
              <a:t>вірус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матері</a:t>
            </a:r>
            <a:r>
              <a:rPr lang="ru-RU" dirty="0"/>
              <a:t> до </a:t>
            </a:r>
            <a:r>
              <a:rPr lang="ru-RU" dirty="0" err="1"/>
              <a:t>дитини</a:t>
            </a:r>
            <a:r>
              <a:rPr lang="ru-RU" dirty="0"/>
              <a:t> </a:t>
            </a:r>
            <a:r>
              <a:rPr lang="ru-RU" dirty="0" err="1"/>
              <a:t>знижується</a:t>
            </a:r>
            <a:r>
              <a:rPr lang="ru-RU" dirty="0"/>
              <a:t> аж до 6 </a:t>
            </a:r>
            <a:r>
              <a:rPr lang="ru-RU" dirty="0" err="1"/>
              <a:t>відсотків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647"/>
            <a:ext cx="26765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912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2" name="suction.wav"/>
          </p:stSnd>
        </p:sndAc>
      </p:transition>
    </mc:Choice>
    <mc:Fallback>
      <p:transition spd="slow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FF6600"/>
                </a:solidFill>
              </a:rPr>
              <a:t>СНІД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err="1"/>
              <a:t>Період</a:t>
            </a:r>
            <a:r>
              <a:rPr lang="ru-RU" dirty="0"/>
              <a:t> «</a:t>
            </a:r>
            <a:r>
              <a:rPr lang="ru-RU" dirty="0" err="1"/>
              <a:t>вікна</a:t>
            </a:r>
            <a:r>
              <a:rPr lang="ru-RU" dirty="0"/>
              <a:t>» — </a:t>
            </a:r>
            <a:r>
              <a:rPr lang="ru-RU" dirty="0" err="1"/>
              <a:t>це</a:t>
            </a:r>
            <a:r>
              <a:rPr lang="ru-RU" dirty="0"/>
              <a:t> час, коли </a:t>
            </a:r>
            <a:r>
              <a:rPr lang="ru-RU" dirty="0" err="1"/>
              <a:t>вірус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є в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але </a:t>
            </a:r>
            <a:r>
              <a:rPr lang="ru-RU" dirty="0" err="1"/>
              <a:t>аналіз</a:t>
            </a:r>
            <a:r>
              <a:rPr lang="ru-RU" dirty="0"/>
              <a:t> на </a:t>
            </a:r>
            <a:r>
              <a:rPr lang="ru-RU" dirty="0" err="1"/>
              <a:t>антитіла</a:t>
            </a:r>
            <a:r>
              <a:rPr lang="ru-RU" dirty="0"/>
              <a:t> до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є </a:t>
            </a:r>
            <a:r>
              <a:rPr lang="ru-RU" dirty="0" err="1"/>
              <a:t>негативним</a:t>
            </a:r>
            <a:r>
              <a:rPr lang="ru-RU" dirty="0"/>
              <a:t>. В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передавати</a:t>
            </a:r>
            <a:r>
              <a:rPr lang="ru-RU" dirty="0"/>
              <a:t> </a:t>
            </a:r>
            <a:r>
              <a:rPr lang="ru-RU" dirty="0" err="1"/>
              <a:t>вірус</a:t>
            </a:r>
            <a:r>
              <a:rPr lang="ru-RU" dirty="0"/>
              <a:t> </a:t>
            </a:r>
            <a:r>
              <a:rPr lang="ru-RU" dirty="0" err="1"/>
              <a:t>іншим</a:t>
            </a:r>
            <a:r>
              <a:rPr lang="ru-RU" dirty="0"/>
              <a:t>. Становить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місяців</a:t>
            </a:r>
            <a:r>
              <a:rPr lang="ru-RU" dirty="0"/>
              <a:t> до шести </a:t>
            </a:r>
            <a:r>
              <a:rPr lang="ru-RU" dirty="0" err="1"/>
              <a:t>місяців</a:t>
            </a:r>
            <a:r>
              <a:rPr lang="ru-RU" dirty="0"/>
              <a:t>.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лімфовузлів</a:t>
            </a:r>
            <a:r>
              <a:rPr lang="ru-RU" dirty="0"/>
              <a:t>, лихоманка, </a:t>
            </a:r>
            <a:r>
              <a:rPr lang="ru-RU" dirty="0" err="1"/>
              <a:t>втрата</a:t>
            </a:r>
            <a:r>
              <a:rPr lang="ru-RU" dirty="0"/>
              <a:t> 10% ваги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місяців</a:t>
            </a:r>
            <a:r>
              <a:rPr lang="ru-RU" dirty="0"/>
              <a:t>, </a:t>
            </a:r>
            <a:r>
              <a:rPr lang="ru-RU" dirty="0" err="1"/>
              <a:t>слабкість</a:t>
            </a:r>
            <a:r>
              <a:rPr lang="ru-RU" dirty="0"/>
              <a:t>.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ранній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ВІЛ-</a:t>
            </a:r>
            <a:r>
              <a:rPr lang="ru-RU" dirty="0" err="1"/>
              <a:t>інфекції</a:t>
            </a:r>
            <a:r>
              <a:rPr lang="ru-RU" dirty="0"/>
              <a:t> часто є </a:t>
            </a:r>
            <a:r>
              <a:rPr lang="ru-RU" dirty="0" err="1"/>
              <a:t>безсимптомним</a:t>
            </a:r>
            <a:r>
              <a:rPr lang="ru-RU" dirty="0"/>
              <a:t>, </a:t>
            </a:r>
            <a:r>
              <a:rPr lang="ru-RU" dirty="0" err="1"/>
              <a:t>лікарі</a:t>
            </a:r>
            <a:r>
              <a:rPr lang="ru-RU" dirty="0"/>
              <a:t> та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медичний</a:t>
            </a:r>
            <a:r>
              <a:rPr lang="ru-RU" dirty="0"/>
              <a:t> персонал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виявити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пацієнта</a:t>
            </a:r>
            <a:r>
              <a:rPr lang="ru-RU" dirty="0"/>
              <a:t> на </a:t>
            </a:r>
            <a:r>
              <a:rPr lang="ru-RU" dirty="0" err="1"/>
              <a:t>наявність</a:t>
            </a:r>
            <a:r>
              <a:rPr lang="ru-RU" dirty="0"/>
              <a:t> у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антитіл</a:t>
            </a:r>
            <a:r>
              <a:rPr lang="ru-RU" dirty="0"/>
              <a:t> (</a:t>
            </a:r>
            <a:r>
              <a:rPr lang="ru-RU" dirty="0" err="1"/>
              <a:t>протеїнів</a:t>
            </a:r>
            <a:r>
              <a:rPr lang="ru-RU" dirty="0"/>
              <a:t>,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бореться</a:t>
            </a:r>
            <a:r>
              <a:rPr lang="ru-RU" dirty="0"/>
              <a:t> </a:t>
            </a:r>
            <a:r>
              <a:rPr lang="ru-RU" dirty="0" smtClean="0"/>
              <a:t>        </a:t>
            </a:r>
            <a:r>
              <a:rPr lang="ru-RU" dirty="0" smtClean="0"/>
              <a:t>з </a:t>
            </a:r>
            <a:r>
              <a:rPr lang="ru-RU" dirty="0"/>
              <a:t>хворобою) до </a:t>
            </a:r>
            <a:r>
              <a:rPr lang="ru-RU" dirty="0" err="1"/>
              <a:t>компонентів</a:t>
            </a:r>
            <a:r>
              <a:rPr lang="ru-RU" dirty="0"/>
              <a:t> ВІЛ. </a:t>
            </a:r>
            <a:endParaRPr lang="ru-RU" dirty="0" smtClean="0"/>
          </a:p>
          <a:p>
            <a:pPr marL="137160" indent="0">
              <a:buNone/>
            </a:pP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антитіл</a:t>
            </a:r>
            <a:r>
              <a:rPr lang="ru-RU" dirty="0" smtClean="0"/>
              <a:t>       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піднімається</a:t>
            </a:r>
            <a:r>
              <a:rPr lang="ru-RU" dirty="0"/>
              <a:t> до </a:t>
            </a:r>
            <a:r>
              <a:rPr lang="ru-RU" dirty="0" err="1"/>
              <a:t>рівня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 smtClean="0"/>
              <a:t>вдається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зареєструвати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наявних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 smtClean="0"/>
              <a:t>дослід</a:t>
            </a:r>
            <a:r>
              <a:rPr lang="ru-RU" dirty="0" smtClean="0"/>
              <a:t>-</a:t>
            </a:r>
          </a:p>
          <a:p>
            <a:pPr marL="137160" indent="0">
              <a:buNone/>
            </a:pPr>
            <a:r>
              <a:rPr lang="ru-RU" dirty="0" err="1" smtClean="0"/>
              <a:t>ження</a:t>
            </a:r>
            <a:r>
              <a:rPr lang="ru-RU" dirty="0"/>
              <a:t>, </a:t>
            </a:r>
            <a:r>
              <a:rPr lang="ru-RU" dirty="0" err="1"/>
              <a:t>приблизно</a:t>
            </a:r>
            <a:r>
              <a:rPr lang="ru-RU" dirty="0"/>
              <a:t> за 1 — 3 </a:t>
            </a:r>
            <a:r>
              <a:rPr lang="ru-RU" dirty="0" err="1"/>
              <a:t>місяці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зараження</a:t>
            </a:r>
            <a:r>
              <a:rPr lang="ru-RU" dirty="0"/>
              <a:t>, а до </a:t>
            </a:r>
            <a:r>
              <a:rPr lang="ru-RU" dirty="0" err="1"/>
              <a:t>рівня</a:t>
            </a:r>
            <a:r>
              <a:rPr lang="ru-RU" dirty="0" smtClean="0"/>
              <a:t>,</a:t>
            </a:r>
          </a:p>
          <a:p>
            <a:pPr marL="137160" indent="0">
              <a:buNone/>
            </a:pPr>
            <a:r>
              <a:rPr lang="ru-RU" dirty="0" smtClean="0"/>
              <a:t> </a:t>
            </a:r>
            <a:r>
              <a:rPr lang="ru-RU" dirty="0" err="1"/>
              <a:t>здатного</a:t>
            </a:r>
            <a:r>
              <a:rPr lang="ru-RU" dirty="0"/>
              <a:t> </a:t>
            </a:r>
            <a:r>
              <a:rPr lang="ru-RU" dirty="0" err="1"/>
              <a:t>давати</a:t>
            </a:r>
            <a:r>
              <a:rPr lang="ru-RU" dirty="0"/>
              <a:t> </a:t>
            </a:r>
            <a:r>
              <a:rPr lang="ru-RU" dirty="0" err="1"/>
              <a:t>позитивний</a:t>
            </a:r>
            <a:r>
              <a:rPr lang="ru-RU" dirty="0"/>
              <a:t> результат в </a:t>
            </a:r>
            <a:r>
              <a:rPr lang="ru-RU" dirty="0" err="1"/>
              <a:t>обстеженнях</a:t>
            </a:r>
            <a:r>
              <a:rPr lang="ru-RU" dirty="0"/>
              <a:t> за </a:t>
            </a:r>
            <a:r>
              <a:rPr lang="ru-RU" dirty="0" err="1" smtClean="0"/>
              <a:t>допо</a:t>
            </a:r>
            <a:r>
              <a:rPr lang="ru-RU" dirty="0" smtClean="0"/>
              <a:t>-</a:t>
            </a:r>
          </a:p>
          <a:p>
            <a:pPr marL="137160" indent="0">
              <a:buNone/>
            </a:pPr>
            <a:r>
              <a:rPr lang="ru-RU" dirty="0" err="1" smtClean="0"/>
              <a:t>могою</a:t>
            </a:r>
            <a:r>
              <a:rPr lang="ru-RU" dirty="0" smtClean="0"/>
              <a:t> </a:t>
            </a:r>
            <a:r>
              <a:rPr lang="ru-RU" dirty="0" err="1"/>
              <a:t>стандартних</a:t>
            </a:r>
            <a:r>
              <a:rPr lang="ru-RU" dirty="0"/>
              <a:t> </a:t>
            </a:r>
            <a:r>
              <a:rPr lang="ru-RU" dirty="0" err="1"/>
              <a:t>тестових</a:t>
            </a:r>
            <a:r>
              <a:rPr lang="ru-RU" dirty="0"/>
              <a:t> систем, </a:t>
            </a:r>
            <a:r>
              <a:rPr lang="ru-RU" dirty="0" err="1"/>
              <a:t>лише</a:t>
            </a:r>
            <a:r>
              <a:rPr lang="ru-RU" dirty="0"/>
              <a:t> за 6 </a:t>
            </a:r>
            <a:r>
              <a:rPr lang="ru-RU" dirty="0" err="1"/>
              <a:t>місяців</a:t>
            </a:r>
            <a:r>
              <a:rPr lang="ru-RU" dirty="0"/>
              <a:t>. Людей</a:t>
            </a:r>
            <a:r>
              <a:rPr lang="ru-RU" dirty="0" smtClean="0"/>
              <a:t>,</a:t>
            </a:r>
          </a:p>
          <a:p>
            <a:pPr marL="137160" indent="0">
              <a:buNone/>
            </a:pPr>
            <a:r>
              <a:rPr lang="ru-RU" dirty="0" smtClean="0"/>
              <a:t>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контакт з </a:t>
            </a:r>
            <a:r>
              <a:rPr lang="ru-RU" dirty="0" err="1"/>
              <a:t>вірусом</a:t>
            </a:r>
            <a:r>
              <a:rPr lang="ru-RU" dirty="0"/>
              <a:t>,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обстежувати</a:t>
            </a:r>
            <a:r>
              <a:rPr lang="ru-RU" dirty="0"/>
              <a:t> на </a:t>
            </a:r>
            <a:r>
              <a:rPr lang="ru-RU" dirty="0" err="1" smtClean="0"/>
              <a:t>наявність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 </a:t>
            </a:r>
            <a:r>
              <a:rPr lang="ru-RU" dirty="0"/>
              <a:t>ВІЛ-</a:t>
            </a:r>
            <a:r>
              <a:rPr lang="ru-RU" dirty="0" err="1"/>
              <a:t>інфекції</a:t>
            </a:r>
            <a:r>
              <a:rPr lang="ru-RU" dirty="0"/>
              <a:t>, як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пройде</a:t>
            </a:r>
            <a:r>
              <a:rPr lang="ru-RU" dirty="0"/>
              <a:t> час, </a:t>
            </a:r>
            <a:r>
              <a:rPr lang="ru-RU" dirty="0" err="1"/>
              <a:t>необхідний</a:t>
            </a:r>
            <a:r>
              <a:rPr lang="ru-RU" dirty="0"/>
              <a:t> для </a:t>
            </a:r>
            <a:r>
              <a:rPr lang="ru-RU" dirty="0" err="1" smtClean="0"/>
              <a:t>нагромаджен</a:t>
            </a:r>
            <a:r>
              <a:rPr lang="ru-RU" dirty="0" smtClean="0"/>
              <a:t>-</a:t>
            </a:r>
          </a:p>
          <a:p>
            <a:pPr marL="137160" indent="0">
              <a:buNone/>
            </a:pPr>
            <a:r>
              <a:rPr lang="ru-RU" dirty="0" err="1" smtClean="0"/>
              <a:t>ня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противірусних</a:t>
            </a:r>
            <a:r>
              <a:rPr lang="ru-RU" dirty="0"/>
              <a:t> </a:t>
            </a:r>
            <a:r>
              <a:rPr lang="ru-RU" dirty="0" err="1"/>
              <a:t>антитіл</a:t>
            </a:r>
            <a:r>
              <a:rPr lang="ru-RU" dirty="0"/>
              <a:t>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ранній</a:t>
            </a:r>
            <a:r>
              <a:rPr lang="ru-RU" dirty="0"/>
              <a:t> </a:t>
            </a:r>
            <a:r>
              <a:rPr lang="ru-RU" dirty="0" err="1"/>
              <a:t>діагностиці</a:t>
            </a:r>
            <a:r>
              <a:rPr lang="ru-RU" dirty="0"/>
              <a:t> </a:t>
            </a:r>
            <a:r>
              <a:rPr lang="ru-RU" dirty="0" smtClean="0"/>
              <a:t>вони</a:t>
            </a:r>
          </a:p>
          <a:p>
            <a:pPr marL="137160" indent="0">
              <a:buNone/>
            </a:pPr>
            <a:r>
              <a:rPr lang="ru-RU" dirty="0" smtClean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адекватне</a:t>
            </a:r>
            <a:r>
              <a:rPr lang="ru-RU" dirty="0"/>
              <a:t> </a:t>
            </a:r>
            <a:r>
              <a:rPr lang="ru-RU" dirty="0" err="1"/>
              <a:t>лікування</a:t>
            </a:r>
            <a:r>
              <a:rPr lang="ru-RU" dirty="0"/>
              <a:t> у </a:t>
            </a:r>
            <a:r>
              <a:rPr lang="ru-RU" dirty="0" err="1"/>
              <a:t>період</a:t>
            </a:r>
            <a:r>
              <a:rPr lang="ru-RU" dirty="0"/>
              <a:t>, коли </a:t>
            </a:r>
            <a:r>
              <a:rPr lang="ru-RU" dirty="0" err="1"/>
              <a:t>їхня</a:t>
            </a:r>
            <a:r>
              <a:rPr lang="ru-RU" dirty="0"/>
              <a:t> </a:t>
            </a:r>
            <a:r>
              <a:rPr lang="ru-RU" dirty="0" err="1"/>
              <a:t>імунна</a:t>
            </a:r>
            <a:r>
              <a:rPr lang="ru-RU" dirty="0"/>
              <a:t>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система </a:t>
            </a: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спроможна</a:t>
            </a:r>
            <a:r>
              <a:rPr lang="ru-RU" dirty="0"/>
              <a:t> </a:t>
            </a:r>
            <a:r>
              <a:rPr lang="ru-RU" dirty="0" err="1"/>
              <a:t>боротися</a:t>
            </a:r>
            <a:r>
              <a:rPr lang="ru-RU" dirty="0"/>
              <a:t> з ВІЛ, і таким чином </a:t>
            </a:r>
            <a:r>
              <a:rPr lang="ru-RU" dirty="0" err="1" smtClean="0"/>
              <a:t>запо</a:t>
            </a:r>
            <a:r>
              <a:rPr lang="ru-RU" dirty="0" smtClean="0"/>
              <a:t>-</a:t>
            </a:r>
          </a:p>
          <a:p>
            <a:pPr marL="137160" indent="0">
              <a:buNone/>
            </a:pPr>
            <a:r>
              <a:rPr lang="ru-RU" dirty="0" err="1" smtClean="0"/>
              <a:t>бігти</a:t>
            </a:r>
            <a:r>
              <a:rPr lang="ru-RU" dirty="0" smtClean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опортуністичних</a:t>
            </a:r>
            <a:r>
              <a:rPr lang="ru-RU" dirty="0"/>
              <a:t> </a:t>
            </a:r>
            <a:r>
              <a:rPr lang="ru-RU" dirty="0" err="1"/>
              <a:t>інфекцій</a:t>
            </a:r>
            <a:r>
              <a:rPr lang="ru-RU" dirty="0"/>
              <a:t> (див. </a:t>
            </a:r>
            <a:r>
              <a:rPr lang="ru-RU" dirty="0" err="1"/>
              <a:t>розділ</a:t>
            </a:r>
            <a:r>
              <a:rPr lang="ru-RU" dirty="0"/>
              <a:t>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«</a:t>
            </a:r>
            <a:r>
              <a:rPr lang="ru-RU" dirty="0" err="1"/>
              <a:t>Лікування</a:t>
            </a:r>
            <a:r>
              <a:rPr lang="ru-RU" dirty="0"/>
              <a:t>»).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своєчасне</a:t>
            </a:r>
            <a:r>
              <a:rPr lang="ru-RU" dirty="0"/>
              <a:t> 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r>
              <a:rPr lang="ru-RU" dirty="0"/>
              <a:t> </a:t>
            </a:r>
            <a:r>
              <a:rPr lang="ru-RU" dirty="0" err="1"/>
              <a:t>спонукає</a:t>
            </a:r>
            <a:r>
              <a:rPr lang="ru-RU" dirty="0"/>
              <a:t> </a:t>
            </a:r>
            <a:r>
              <a:rPr lang="ru-RU" dirty="0" err="1"/>
              <a:t>пацієнтів</a:t>
            </a:r>
            <a:r>
              <a:rPr lang="ru-RU" dirty="0"/>
              <a:t> </a:t>
            </a:r>
            <a:r>
              <a:rPr lang="ru-RU" dirty="0" err="1"/>
              <a:t>утримуватися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вчинків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могли б стати причиною </a:t>
            </a:r>
            <a:r>
              <a:rPr lang="ru-RU" dirty="0" err="1"/>
              <a:t>зараження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890" y="299695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018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2" name="suction.wav"/>
          </p:stSnd>
        </p:sndAc>
      </p:transition>
    </mc:Choice>
    <mc:Fallback>
      <p:transition spd="slow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FF6600"/>
                </a:solidFill>
              </a:rPr>
              <a:t>СНІД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Для </a:t>
            </a:r>
            <a:r>
              <a:rPr lang="ru-RU" dirty="0" err="1"/>
              <a:t>діагностики</a:t>
            </a:r>
            <a:r>
              <a:rPr lang="ru-RU" dirty="0"/>
              <a:t> ВІЛ-</a:t>
            </a:r>
            <a:r>
              <a:rPr lang="ru-RU" dirty="0" err="1"/>
              <a:t>інфікування</a:t>
            </a:r>
            <a:r>
              <a:rPr lang="ru-RU" dirty="0"/>
              <a:t> </a:t>
            </a:r>
            <a:r>
              <a:rPr lang="ru-RU" dirty="0" err="1"/>
              <a:t>лікарі</a:t>
            </a:r>
            <a:r>
              <a:rPr lang="ru-RU" dirty="0"/>
              <a:t> </a:t>
            </a:r>
            <a:r>
              <a:rPr lang="ru-RU" dirty="0" err="1"/>
              <a:t>користуються</a:t>
            </a:r>
            <a:r>
              <a:rPr lang="ru-RU" dirty="0"/>
              <a:t>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       </a:t>
            </a:r>
            <a:r>
              <a:rPr lang="ru-RU" dirty="0" err="1" smtClean="0"/>
              <a:t>тестовими</a:t>
            </a:r>
            <a:r>
              <a:rPr lang="ru-RU" dirty="0" smtClean="0"/>
              <a:t> </a:t>
            </a:r>
            <a:r>
              <a:rPr lang="ru-RU" dirty="0"/>
              <a:t>наборами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: </a:t>
            </a:r>
            <a:r>
              <a:rPr lang="en-US" dirty="0"/>
              <a:t>ELISA </a:t>
            </a:r>
            <a:r>
              <a:rPr lang="ru-RU" dirty="0"/>
              <a:t>та </a:t>
            </a:r>
            <a:r>
              <a:rPr lang="en-US" dirty="0"/>
              <a:t>Western Blot. </a:t>
            </a:r>
            <a:endParaRPr lang="uk-UA" dirty="0" smtClean="0"/>
          </a:p>
          <a:p>
            <a:pPr marL="137160" indent="0">
              <a:buNone/>
            </a:pPr>
            <a:r>
              <a:rPr lang="ru-RU" dirty="0" smtClean="0"/>
              <a:t>      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/>
              <a:t>ймовірність</a:t>
            </a:r>
            <a:r>
              <a:rPr lang="ru-RU" dirty="0"/>
              <a:t>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інфекції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smtClean="0"/>
              <a:t>велика,</a:t>
            </a:r>
          </a:p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dirty="0" smtClean="0"/>
              <a:t>а </a:t>
            </a:r>
            <a:r>
              <a:rPr lang="ru-RU" dirty="0" err="1"/>
              <a:t>обидва</a:t>
            </a:r>
            <a:r>
              <a:rPr lang="ru-RU" dirty="0"/>
              <a:t> тести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негативний</a:t>
            </a:r>
            <a:r>
              <a:rPr lang="ru-RU" dirty="0"/>
              <a:t> результат, </a:t>
            </a:r>
            <a:r>
              <a:rPr lang="ru-RU" dirty="0" err="1"/>
              <a:t>лікарі</a:t>
            </a:r>
            <a:r>
              <a:rPr lang="ru-RU" dirty="0"/>
              <a:t> </a:t>
            </a:r>
            <a:r>
              <a:rPr lang="ru-RU" dirty="0" err="1" smtClean="0"/>
              <a:t>можуть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       </a:t>
            </a:r>
            <a:r>
              <a:rPr lang="ru-RU" dirty="0" err="1"/>
              <a:t>вдатися</a:t>
            </a:r>
            <a:r>
              <a:rPr lang="ru-RU" dirty="0"/>
              <a:t> до </a:t>
            </a:r>
            <a:r>
              <a:rPr lang="ru-RU" dirty="0" err="1"/>
              <a:t>пошуків</a:t>
            </a:r>
            <a:r>
              <a:rPr lang="ru-RU" dirty="0"/>
              <a:t> у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власне</a:t>
            </a:r>
            <a:r>
              <a:rPr lang="ru-RU" dirty="0"/>
              <a:t> </a:t>
            </a:r>
            <a:r>
              <a:rPr lang="ru-RU" dirty="0" err="1"/>
              <a:t>віруса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порадити</a:t>
            </a:r>
            <a:r>
              <a:rPr lang="ru-RU" dirty="0"/>
              <a:t>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       </a:t>
            </a:r>
            <a:r>
              <a:rPr lang="ru-RU" dirty="0" err="1" smtClean="0"/>
              <a:t>пацієнтові</a:t>
            </a:r>
            <a:r>
              <a:rPr lang="ru-RU" dirty="0" smtClean="0"/>
              <a:t> </a:t>
            </a:r>
            <a:r>
              <a:rPr lang="ru-RU" dirty="0"/>
              <a:t>повторно пройти тести </a:t>
            </a:r>
            <a:r>
              <a:rPr lang="ru-RU" dirty="0" err="1"/>
              <a:t>пізніше</a:t>
            </a:r>
            <a:r>
              <a:rPr lang="ru-RU" dirty="0"/>
              <a:t>, коли </a:t>
            </a:r>
            <a:r>
              <a:rPr lang="ru-RU" dirty="0" err="1"/>
              <a:t>існуватиме</a:t>
            </a:r>
            <a:r>
              <a:rPr lang="ru-RU" dirty="0"/>
              <a:t>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       </a:t>
            </a:r>
            <a:r>
              <a:rPr lang="ru-RU" dirty="0" err="1" smtClean="0"/>
              <a:t>вища</a:t>
            </a:r>
            <a:r>
              <a:rPr lang="ru-RU" dirty="0" smtClean="0"/>
              <a:t> </a:t>
            </a:r>
            <a:r>
              <a:rPr lang="ru-RU" dirty="0" err="1"/>
              <a:t>вірогідність</a:t>
            </a:r>
            <a:r>
              <a:rPr lang="ru-RU" dirty="0"/>
              <a:t> </a:t>
            </a:r>
            <a:r>
              <a:rPr lang="ru-RU" dirty="0" err="1"/>
              <a:t>накопичення</a:t>
            </a:r>
            <a:r>
              <a:rPr lang="ru-RU" dirty="0"/>
              <a:t> </a:t>
            </a:r>
            <a:r>
              <a:rPr lang="ru-RU" dirty="0" err="1"/>
              <a:t>необхідної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 smtClean="0"/>
              <a:t>антитіл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      </a:t>
            </a:r>
            <a:r>
              <a:rPr lang="ru-RU" dirty="0"/>
              <a:t>у </a:t>
            </a:r>
            <a:r>
              <a:rPr lang="ru-RU" dirty="0" err="1"/>
              <a:t>крові</a:t>
            </a:r>
            <a:r>
              <a:rPr lang="ru-RU" dirty="0"/>
              <a:t>. </a:t>
            </a:r>
            <a:r>
              <a:rPr lang="ru-RU" dirty="0" err="1"/>
              <a:t>Діти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народжуються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ВІЛ-</a:t>
            </a:r>
            <a:r>
              <a:rPr lang="ru-RU" dirty="0" err="1"/>
              <a:t>інфікованих</a:t>
            </a:r>
            <a:r>
              <a:rPr lang="ru-RU" dirty="0"/>
              <a:t> </a:t>
            </a:r>
            <a:r>
              <a:rPr lang="ru-RU" dirty="0" err="1"/>
              <a:t>матерів</a:t>
            </a:r>
            <a:r>
              <a:rPr lang="ru-RU" dirty="0" smtClean="0"/>
              <a:t>,</a:t>
            </a:r>
          </a:p>
          <a:p>
            <a:pPr marL="137160" indent="0">
              <a:buNone/>
            </a:pPr>
            <a:r>
              <a:rPr lang="ru-RU" dirty="0" smtClean="0"/>
              <a:t> </a:t>
            </a:r>
            <a:r>
              <a:rPr lang="ru-RU" dirty="0" err="1"/>
              <a:t>теж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вражені</a:t>
            </a:r>
            <a:r>
              <a:rPr lang="ru-RU" dirty="0"/>
              <a:t> </a:t>
            </a:r>
            <a:r>
              <a:rPr lang="ru-RU" dirty="0" err="1"/>
              <a:t>вірусом</a:t>
            </a:r>
            <a:r>
              <a:rPr lang="ru-RU" dirty="0"/>
              <a:t>, але </a:t>
            </a:r>
            <a:r>
              <a:rPr lang="ru-RU" dirty="0" err="1"/>
              <a:t>можуть</a:t>
            </a:r>
            <a:r>
              <a:rPr lang="ru-RU" dirty="0"/>
              <a:t> бути і </a:t>
            </a:r>
            <a:r>
              <a:rPr lang="ru-RU" dirty="0" err="1"/>
              <a:t>неінфікованими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у будь-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перших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місяців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у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антитіла</a:t>
            </a:r>
            <a:r>
              <a:rPr lang="ru-RU" dirty="0"/>
              <a:t>, </a:t>
            </a:r>
            <a:r>
              <a:rPr lang="ru-RU" dirty="0" err="1"/>
              <a:t>отримані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матері</a:t>
            </a:r>
            <a:r>
              <a:rPr lang="ru-RU" dirty="0"/>
              <a:t>. За </a:t>
            </a:r>
            <a:r>
              <a:rPr lang="ru-RU" dirty="0" err="1"/>
              <a:t>відсутності</a:t>
            </a:r>
            <a:r>
              <a:rPr lang="ru-RU" dirty="0"/>
              <a:t> симптоматики </a:t>
            </a:r>
            <a:r>
              <a:rPr lang="ru-RU" dirty="0" err="1"/>
              <a:t>вірогідний</a:t>
            </a:r>
            <a:r>
              <a:rPr lang="ru-RU" dirty="0"/>
              <a:t> </a:t>
            </a:r>
            <a:r>
              <a:rPr lang="ru-RU" dirty="0" err="1"/>
              <a:t>діагноз</a:t>
            </a:r>
            <a:r>
              <a:rPr lang="ru-RU" dirty="0"/>
              <a:t> ВІЛ-</a:t>
            </a:r>
            <a:r>
              <a:rPr lang="ru-RU" dirty="0" err="1"/>
              <a:t>інфекції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стандартних</a:t>
            </a:r>
            <a:r>
              <a:rPr lang="ru-RU" dirty="0"/>
              <a:t> тест-систем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поставлений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у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віком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15 </a:t>
            </a:r>
            <a:r>
              <a:rPr lang="ru-RU" dirty="0" err="1"/>
              <a:t>місяців</a:t>
            </a:r>
            <a:r>
              <a:rPr lang="ru-RU" dirty="0"/>
              <a:t>.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віці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антитіл</a:t>
            </a:r>
            <a:r>
              <a:rPr lang="ru-RU" dirty="0"/>
              <a:t> </a:t>
            </a:r>
            <a:r>
              <a:rPr lang="ru-RU" dirty="0" err="1"/>
              <a:t>матері</a:t>
            </a:r>
            <a:r>
              <a:rPr lang="ru-RU" dirty="0"/>
              <a:t> у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є </a:t>
            </a:r>
            <a:r>
              <a:rPr lang="ru-RU" dirty="0" err="1"/>
              <a:t>малоймовірною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у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інфікування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виробляти</a:t>
            </a:r>
            <a:r>
              <a:rPr lang="ru-RU" dirty="0"/>
              <a:t>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антитіла</a:t>
            </a:r>
            <a:r>
              <a:rPr lang="ru-RU" dirty="0"/>
              <a:t>.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виявлення</a:t>
            </a:r>
            <a:r>
              <a:rPr lang="ru-RU" dirty="0"/>
              <a:t> самого </a:t>
            </a:r>
            <a:r>
              <a:rPr lang="ru-RU" dirty="0" err="1"/>
              <a:t>вірусу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для </a:t>
            </a:r>
            <a:r>
              <a:rPr lang="ru-RU" dirty="0" err="1"/>
              <a:t>діагностики</a:t>
            </a:r>
            <a:r>
              <a:rPr lang="ru-RU" dirty="0"/>
              <a:t> ВІЛ-</a:t>
            </a:r>
            <a:r>
              <a:rPr lang="ru-RU" dirty="0" err="1"/>
              <a:t>інфекції</a:t>
            </a:r>
            <a:r>
              <a:rPr lang="ru-RU" dirty="0"/>
              <a:t> у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віком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3 до 15 </a:t>
            </a:r>
            <a:r>
              <a:rPr lang="ru-RU" dirty="0" err="1"/>
              <a:t>місяців</a:t>
            </a:r>
            <a:r>
              <a:rPr lang="ru-RU" dirty="0"/>
              <a:t>. </a:t>
            </a: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проводяться</a:t>
            </a:r>
            <a:r>
              <a:rPr lang="ru-RU" dirty="0"/>
              <a:t> </a:t>
            </a:r>
            <a:r>
              <a:rPr lang="ru-RU" dirty="0" err="1"/>
              <a:t>випробування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тест-систем </a:t>
            </a:r>
            <a:r>
              <a:rPr lang="ru-RU" dirty="0" err="1"/>
              <a:t>діагностики</a:t>
            </a:r>
            <a:r>
              <a:rPr lang="ru-RU" dirty="0"/>
              <a:t> ВІЛ-</a:t>
            </a:r>
            <a:r>
              <a:rPr lang="ru-RU" dirty="0" err="1"/>
              <a:t>інфекції</a:t>
            </a:r>
            <a:r>
              <a:rPr lang="ru-RU" dirty="0"/>
              <a:t> у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віком</a:t>
            </a:r>
            <a:r>
              <a:rPr lang="ru-RU" dirty="0"/>
              <a:t> до 3 </a:t>
            </a:r>
            <a:r>
              <a:rPr lang="ru-RU" dirty="0" err="1"/>
              <a:t>місяців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08720"/>
            <a:ext cx="162877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778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2" name="suction.wav"/>
          </p:stSnd>
        </p:sndAc>
      </p:transition>
    </mc:Choice>
    <mc:Fallback>
      <p:transition spd="slow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rgbClr val="FF0000"/>
                </a:solidFill>
              </a:rPr>
              <a:t>Памятайте</a:t>
            </a:r>
            <a:r>
              <a:rPr lang="uk-UA" dirty="0" smtClean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>
                <a:solidFill>
                  <a:srgbClr val="009900"/>
                </a:solidFill>
              </a:rPr>
              <a:t>Дуже</a:t>
            </a:r>
            <a:r>
              <a:rPr lang="ru-RU" dirty="0">
                <a:solidFill>
                  <a:srgbClr val="009900"/>
                </a:solidFill>
              </a:rPr>
              <a:t> </a:t>
            </a:r>
            <a:r>
              <a:rPr lang="ru-RU" dirty="0" err="1">
                <a:solidFill>
                  <a:srgbClr val="009900"/>
                </a:solidFill>
              </a:rPr>
              <a:t>небезпечні</a:t>
            </a:r>
            <a:r>
              <a:rPr lang="ru-RU" dirty="0">
                <a:solidFill>
                  <a:srgbClr val="009900"/>
                </a:solidFill>
              </a:rPr>
              <a:t> </a:t>
            </a:r>
            <a:r>
              <a:rPr lang="ru-RU" dirty="0" err="1">
                <a:solidFill>
                  <a:srgbClr val="009900"/>
                </a:solidFill>
              </a:rPr>
              <a:t>спроби</a:t>
            </a:r>
            <a:r>
              <a:rPr lang="ru-RU" dirty="0">
                <a:solidFill>
                  <a:srgbClr val="009900"/>
                </a:solidFill>
              </a:rPr>
              <a:t> </a:t>
            </a:r>
            <a:r>
              <a:rPr lang="ru-RU" dirty="0" err="1">
                <a:solidFill>
                  <a:srgbClr val="009900"/>
                </a:solidFill>
              </a:rPr>
              <a:t>самостійно</a:t>
            </a:r>
            <a:r>
              <a:rPr lang="ru-RU" dirty="0">
                <a:solidFill>
                  <a:srgbClr val="009900"/>
                </a:solidFill>
              </a:rPr>
              <a:t> </a:t>
            </a:r>
            <a:r>
              <a:rPr lang="ru-RU" dirty="0" err="1">
                <a:solidFill>
                  <a:srgbClr val="009900"/>
                </a:solidFill>
              </a:rPr>
              <a:t>лікувати</a:t>
            </a:r>
            <a:r>
              <a:rPr lang="ru-RU" dirty="0">
                <a:solidFill>
                  <a:srgbClr val="009900"/>
                </a:solidFill>
              </a:rPr>
              <a:t> </a:t>
            </a:r>
            <a:r>
              <a:rPr lang="ru-RU" dirty="0" err="1">
                <a:solidFill>
                  <a:srgbClr val="009900"/>
                </a:solidFill>
              </a:rPr>
              <a:t>венеричні</a:t>
            </a:r>
            <a:r>
              <a:rPr lang="ru-RU" dirty="0">
                <a:solidFill>
                  <a:srgbClr val="009900"/>
                </a:solidFill>
              </a:rPr>
              <a:t> </a:t>
            </a:r>
            <a:r>
              <a:rPr lang="ru-RU" dirty="0" err="1">
                <a:solidFill>
                  <a:srgbClr val="009900"/>
                </a:solidFill>
              </a:rPr>
              <a:t>хвороби</a:t>
            </a:r>
            <a:r>
              <a:rPr lang="ru-RU" dirty="0">
                <a:solidFill>
                  <a:srgbClr val="009900"/>
                </a:solidFill>
              </a:rPr>
              <a:t> і </a:t>
            </a:r>
            <a:r>
              <a:rPr lang="ru-RU" dirty="0" err="1">
                <a:solidFill>
                  <a:srgbClr val="009900"/>
                </a:solidFill>
              </a:rPr>
              <a:t>зокрема</a:t>
            </a:r>
            <a:r>
              <a:rPr lang="ru-RU" dirty="0">
                <a:solidFill>
                  <a:srgbClr val="009900"/>
                </a:solidFill>
              </a:rPr>
              <a:t> </a:t>
            </a:r>
            <a:r>
              <a:rPr lang="ru-RU" dirty="0" err="1">
                <a:solidFill>
                  <a:srgbClr val="009900"/>
                </a:solidFill>
              </a:rPr>
              <a:t>сифіліс</a:t>
            </a:r>
            <a:r>
              <a:rPr lang="ru-RU" dirty="0">
                <a:solidFill>
                  <a:srgbClr val="009900"/>
                </a:solidFill>
              </a:rPr>
              <a:t>, </a:t>
            </a:r>
            <a:r>
              <a:rPr lang="ru-RU" dirty="0" err="1">
                <a:solidFill>
                  <a:srgbClr val="009900"/>
                </a:solidFill>
              </a:rPr>
              <a:t>оскільки</a:t>
            </a:r>
            <a:r>
              <a:rPr lang="ru-RU" dirty="0">
                <a:solidFill>
                  <a:srgbClr val="009900"/>
                </a:solidFill>
              </a:rPr>
              <a:t> </a:t>
            </a:r>
            <a:r>
              <a:rPr lang="ru-RU" dirty="0" err="1">
                <a:solidFill>
                  <a:srgbClr val="009900"/>
                </a:solidFill>
              </a:rPr>
              <a:t>він</a:t>
            </a:r>
            <a:r>
              <a:rPr lang="ru-RU" dirty="0">
                <a:solidFill>
                  <a:srgbClr val="009900"/>
                </a:solidFill>
              </a:rPr>
              <a:t> </a:t>
            </a:r>
            <a:r>
              <a:rPr lang="ru-RU" dirty="0" err="1">
                <a:solidFill>
                  <a:srgbClr val="009900"/>
                </a:solidFill>
              </a:rPr>
              <a:t>передається</a:t>
            </a:r>
            <a:r>
              <a:rPr lang="ru-RU" dirty="0">
                <a:solidFill>
                  <a:srgbClr val="009900"/>
                </a:solidFill>
              </a:rPr>
              <a:t> </a:t>
            </a:r>
            <a:r>
              <a:rPr lang="ru-RU" dirty="0" err="1">
                <a:solidFill>
                  <a:srgbClr val="009900"/>
                </a:solidFill>
              </a:rPr>
              <a:t>нащадкам</a:t>
            </a:r>
            <a:r>
              <a:rPr lang="ru-RU" dirty="0">
                <a:solidFill>
                  <a:srgbClr val="009900"/>
                </a:solidFill>
              </a:rPr>
              <a:t> і часто </a:t>
            </a:r>
            <a:r>
              <a:rPr lang="ru-RU" dirty="0" err="1">
                <a:solidFill>
                  <a:srgbClr val="009900"/>
                </a:solidFill>
              </a:rPr>
              <a:t>буває</a:t>
            </a:r>
            <a:r>
              <a:rPr lang="ru-RU" dirty="0">
                <a:solidFill>
                  <a:srgbClr val="009900"/>
                </a:solidFill>
              </a:rPr>
              <a:t> причиною </a:t>
            </a:r>
            <a:r>
              <a:rPr lang="ru-RU" dirty="0" err="1">
                <a:solidFill>
                  <a:srgbClr val="009900"/>
                </a:solidFill>
              </a:rPr>
              <a:t>вроджених</a:t>
            </a:r>
            <a:r>
              <a:rPr lang="ru-RU" dirty="0">
                <a:solidFill>
                  <a:srgbClr val="009900"/>
                </a:solidFill>
              </a:rPr>
              <a:t> </a:t>
            </a:r>
            <a:r>
              <a:rPr lang="ru-RU" dirty="0" err="1">
                <a:solidFill>
                  <a:srgbClr val="009900"/>
                </a:solidFill>
              </a:rPr>
              <a:t>вад</a:t>
            </a:r>
            <a:r>
              <a:rPr lang="ru-RU" dirty="0">
                <a:solidFill>
                  <a:srgbClr val="009900"/>
                </a:solidFill>
              </a:rPr>
              <a:t>.</a:t>
            </a:r>
            <a:br>
              <a:rPr lang="ru-RU" dirty="0">
                <a:solidFill>
                  <a:srgbClr val="009900"/>
                </a:solidFill>
              </a:rPr>
            </a:br>
            <a:r>
              <a:rPr lang="ru-RU" dirty="0" err="1">
                <a:solidFill>
                  <a:srgbClr val="009900"/>
                </a:solidFill>
              </a:rPr>
              <a:t>Дуже</a:t>
            </a:r>
            <a:r>
              <a:rPr lang="ru-RU" dirty="0">
                <a:solidFill>
                  <a:srgbClr val="009900"/>
                </a:solidFill>
              </a:rPr>
              <a:t> </a:t>
            </a:r>
            <a:r>
              <a:rPr lang="ru-RU" dirty="0" err="1">
                <a:solidFill>
                  <a:srgbClr val="009900"/>
                </a:solidFill>
              </a:rPr>
              <a:t>важливим</a:t>
            </a:r>
            <a:r>
              <a:rPr lang="ru-RU" dirty="0">
                <a:solidFill>
                  <a:srgbClr val="009900"/>
                </a:solidFill>
              </a:rPr>
              <a:t> для </a:t>
            </a:r>
            <a:r>
              <a:rPr lang="ru-RU" dirty="0" err="1">
                <a:solidFill>
                  <a:srgbClr val="009900"/>
                </a:solidFill>
              </a:rPr>
              <a:t>лікування</a:t>
            </a:r>
            <a:r>
              <a:rPr lang="ru-RU" dirty="0">
                <a:solidFill>
                  <a:srgbClr val="009900"/>
                </a:solidFill>
              </a:rPr>
              <a:t> є </a:t>
            </a:r>
            <a:r>
              <a:rPr lang="ru-RU" dirty="0" err="1">
                <a:solidFill>
                  <a:srgbClr val="009900"/>
                </a:solidFill>
              </a:rPr>
              <a:t>обстеження</a:t>
            </a:r>
            <a:r>
              <a:rPr lang="ru-RU" dirty="0">
                <a:solidFill>
                  <a:srgbClr val="009900"/>
                </a:solidFill>
              </a:rPr>
              <a:t> </a:t>
            </a:r>
            <a:r>
              <a:rPr lang="ru-RU" dirty="0" err="1">
                <a:solidFill>
                  <a:srgbClr val="009900"/>
                </a:solidFill>
              </a:rPr>
              <a:t>статевих</a:t>
            </a:r>
            <a:r>
              <a:rPr lang="ru-RU" dirty="0">
                <a:solidFill>
                  <a:srgbClr val="009900"/>
                </a:solidFill>
              </a:rPr>
              <a:t> </a:t>
            </a:r>
            <a:r>
              <a:rPr lang="ru-RU" dirty="0" err="1">
                <a:solidFill>
                  <a:srgbClr val="009900"/>
                </a:solidFill>
              </a:rPr>
              <a:t>парт­нерів</a:t>
            </a:r>
            <a:r>
              <a:rPr lang="ru-RU" dirty="0">
                <a:solidFill>
                  <a:srgbClr val="009900"/>
                </a:solidFill>
              </a:rPr>
              <a:t>, </a:t>
            </a:r>
            <a:r>
              <a:rPr lang="ru-RU" dirty="0" err="1">
                <a:solidFill>
                  <a:srgbClr val="009900"/>
                </a:solidFill>
              </a:rPr>
              <a:t>що</a:t>
            </a:r>
            <a:r>
              <a:rPr lang="ru-RU" dirty="0">
                <a:solidFill>
                  <a:srgbClr val="009900"/>
                </a:solidFill>
              </a:rPr>
              <a:t> </a:t>
            </a:r>
            <a:r>
              <a:rPr lang="ru-RU" dirty="0" err="1">
                <a:solidFill>
                  <a:srgbClr val="009900"/>
                </a:solidFill>
              </a:rPr>
              <a:t>допоможе</a:t>
            </a:r>
            <a:r>
              <a:rPr lang="ru-RU" dirty="0">
                <a:solidFill>
                  <a:srgbClr val="009900"/>
                </a:solidFill>
              </a:rPr>
              <a:t> </a:t>
            </a:r>
            <a:r>
              <a:rPr lang="ru-RU" dirty="0" err="1">
                <a:solidFill>
                  <a:srgbClr val="009900"/>
                </a:solidFill>
              </a:rPr>
              <a:t>лікарю</a:t>
            </a:r>
            <a:r>
              <a:rPr lang="ru-RU" dirty="0">
                <a:solidFill>
                  <a:srgbClr val="009900"/>
                </a:solidFill>
              </a:rPr>
              <a:t> </a:t>
            </a:r>
            <a:r>
              <a:rPr lang="ru-RU" dirty="0" err="1">
                <a:solidFill>
                  <a:srgbClr val="009900"/>
                </a:solidFill>
              </a:rPr>
              <a:t>розібратися</a:t>
            </a:r>
            <a:r>
              <a:rPr lang="ru-RU" dirty="0">
                <a:solidFill>
                  <a:srgbClr val="009900"/>
                </a:solidFill>
              </a:rPr>
              <a:t>, коли </a:t>
            </a:r>
            <a:r>
              <a:rPr lang="ru-RU" dirty="0" err="1">
                <a:solidFill>
                  <a:srgbClr val="009900"/>
                </a:solidFill>
              </a:rPr>
              <a:t>краще</a:t>
            </a:r>
            <a:r>
              <a:rPr lang="ru-RU" dirty="0">
                <a:solidFill>
                  <a:srgbClr val="009900"/>
                </a:solidFill>
              </a:rPr>
              <a:t> </a:t>
            </a:r>
            <a:r>
              <a:rPr lang="ru-RU" dirty="0" err="1">
                <a:solidFill>
                  <a:srgbClr val="009900"/>
                </a:solidFill>
              </a:rPr>
              <a:t>здати</a:t>
            </a:r>
            <a:r>
              <a:rPr lang="ru-RU" dirty="0">
                <a:solidFill>
                  <a:srgbClr val="009900"/>
                </a:solidFill>
              </a:rPr>
              <a:t> </a:t>
            </a:r>
            <a:r>
              <a:rPr lang="ru-RU" dirty="0" err="1">
                <a:solidFill>
                  <a:srgbClr val="009900"/>
                </a:solidFill>
              </a:rPr>
              <a:t>аналіз</a:t>
            </a:r>
            <a:r>
              <a:rPr lang="ru-RU" dirty="0">
                <a:solidFill>
                  <a:srgbClr val="009900"/>
                </a:solidFill>
              </a:rPr>
              <a:t> з </a:t>
            </a:r>
            <a:r>
              <a:rPr lang="ru-RU" dirty="0" err="1">
                <a:solidFill>
                  <a:srgbClr val="009900"/>
                </a:solidFill>
              </a:rPr>
              <a:t>урахуванням</a:t>
            </a:r>
            <a:r>
              <a:rPr lang="ru-RU" dirty="0">
                <a:solidFill>
                  <a:srgbClr val="009900"/>
                </a:solidFill>
              </a:rPr>
              <a:t> </a:t>
            </a:r>
            <a:r>
              <a:rPr lang="ru-RU" dirty="0" err="1">
                <a:solidFill>
                  <a:srgbClr val="009900"/>
                </a:solidFill>
              </a:rPr>
              <a:t>інкубаційного</a:t>
            </a:r>
            <a:r>
              <a:rPr lang="ru-RU" dirty="0">
                <a:solidFill>
                  <a:srgbClr val="009900"/>
                </a:solidFill>
              </a:rPr>
              <a:t> </a:t>
            </a:r>
            <a:r>
              <a:rPr lang="ru-RU" dirty="0" err="1">
                <a:solidFill>
                  <a:srgbClr val="009900"/>
                </a:solidFill>
              </a:rPr>
              <a:t>періоду</a:t>
            </a:r>
            <a:r>
              <a:rPr lang="ru-RU" dirty="0">
                <a:solidFill>
                  <a:srgbClr val="009900"/>
                </a:solidFill>
              </a:rPr>
              <a:t> і </a:t>
            </a:r>
            <a:r>
              <a:rPr lang="ru-RU" dirty="0" err="1">
                <a:solidFill>
                  <a:srgbClr val="009900"/>
                </a:solidFill>
              </a:rPr>
              <a:t>який</a:t>
            </a:r>
            <a:r>
              <a:rPr lang="ru-RU" dirty="0">
                <a:solidFill>
                  <a:srgbClr val="009900"/>
                </a:solidFill>
              </a:rPr>
              <a:t> </a:t>
            </a:r>
            <a:r>
              <a:rPr lang="ru-RU" dirty="0" err="1">
                <a:solidFill>
                  <a:srgbClr val="009900"/>
                </a:solidFill>
              </a:rPr>
              <a:t>саме</a:t>
            </a:r>
            <a:r>
              <a:rPr lang="ru-RU" dirty="0">
                <a:solidFill>
                  <a:srgbClr val="009900"/>
                </a:solidFill>
              </a:rPr>
              <a:t> </a:t>
            </a:r>
            <a:r>
              <a:rPr lang="ru-RU" dirty="0" err="1">
                <a:solidFill>
                  <a:srgbClr val="009900"/>
                </a:solidFill>
              </a:rPr>
              <a:t>аналіз</a:t>
            </a:r>
            <a:r>
              <a:rPr lang="ru-RU" dirty="0">
                <a:solidFill>
                  <a:srgbClr val="009900"/>
                </a:solidFill>
              </a:rPr>
              <a:t>.</a:t>
            </a:r>
            <a:br>
              <a:rPr lang="ru-RU" dirty="0">
                <a:solidFill>
                  <a:srgbClr val="009900"/>
                </a:solidFill>
              </a:rPr>
            </a:br>
            <a:r>
              <a:rPr lang="ru-RU" dirty="0">
                <a:solidFill>
                  <a:srgbClr val="009900"/>
                </a:solidFill>
              </a:rPr>
              <a:t>З </a:t>
            </a:r>
            <a:r>
              <a:rPr lang="ru-RU" dirty="0" err="1">
                <a:solidFill>
                  <a:srgbClr val="009900"/>
                </a:solidFill>
              </a:rPr>
              <a:t>профілактичною</a:t>
            </a:r>
            <a:r>
              <a:rPr lang="ru-RU" dirty="0">
                <a:solidFill>
                  <a:srgbClr val="009900"/>
                </a:solidFill>
              </a:rPr>
              <a:t> метою не допускайте </a:t>
            </a:r>
            <a:r>
              <a:rPr lang="ru-RU" dirty="0" err="1">
                <a:solidFill>
                  <a:srgbClr val="009900"/>
                </a:solidFill>
              </a:rPr>
              <a:t>безладного</a:t>
            </a:r>
            <a:r>
              <a:rPr lang="ru-RU" dirty="0">
                <a:solidFill>
                  <a:srgbClr val="009900"/>
                </a:solidFill>
              </a:rPr>
              <a:t> </a:t>
            </a:r>
            <a:r>
              <a:rPr lang="ru-RU" dirty="0" err="1">
                <a:solidFill>
                  <a:srgbClr val="009900"/>
                </a:solidFill>
              </a:rPr>
              <a:t>статевого</a:t>
            </a:r>
            <a:r>
              <a:rPr lang="ru-RU" dirty="0">
                <a:solidFill>
                  <a:srgbClr val="009900"/>
                </a:solidFill>
              </a:rPr>
              <a:t> </a:t>
            </a:r>
            <a:r>
              <a:rPr lang="ru-RU" dirty="0" err="1">
                <a:solidFill>
                  <a:srgbClr val="009900"/>
                </a:solidFill>
              </a:rPr>
              <a:t>життя</a:t>
            </a:r>
            <a:r>
              <a:rPr lang="ru-RU" dirty="0">
                <a:solidFill>
                  <a:srgbClr val="009900"/>
                </a:solidFill>
              </a:rPr>
              <a:t> та </a:t>
            </a:r>
            <a:r>
              <a:rPr lang="ru-RU" dirty="0" err="1">
                <a:solidFill>
                  <a:srgbClr val="009900"/>
                </a:solidFill>
              </a:rPr>
              <a:t>позашлюбних</a:t>
            </a:r>
            <a:r>
              <a:rPr lang="ru-RU" dirty="0">
                <a:solidFill>
                  <a:srgbClr val="009900"/>
                </a:solidFill>
              </a:rPr>
              <a:t> </a:t>
            </a:r>
            <a:r>
              <a:rPr lang="ru-RU" dirty="0" err="1">
                <a:solidFill>
                  <a:srgbClr val="009900"/>
                </a:solidFill>
              </a:rPr>
              <a:t>контактів</a:t>
            </a:r>
            <a:r>
              <a:rPr lang="ru-RU" dirty="0">
                <a:solidFill>
                  <a:srgbClr val="009900"/>
                </a:solidFill>
              </a:rPr>
              <a:t>, при </a:t>
            </a:r>
            <a:r>
              <a:rPr lang="ru-RU" dirty="0" err="1">
                <a:solidFill>
                  <a:srgbClr val="009900"/>
                </a:solidFill>
              </a:rPr>
              <a:t>випадко­вих</a:t>
            </a:r>
            <a:r>
              <a:rPr lang="ru-RU" dirty="0">
                <a:solidFill>
                  <a:srgbClr val="009900"/>
                </a:solidFill>
              </a:rPr>
              <a:t> контактах </a:t>
            </a:r>
            <a:r>
              <a:rPr lang="ru-RU" dirty="0" err="1">
                <a:solidFill>
                  <a:srgbClr val="009900"/>
                </a:solidFill>
              </a:rPr>
              <a:t>користуйтеся</a:t>
            </a:r>
            <a:r>
              <a:rPr lang="ru-RU" dirty="0">
                <a:solidFill>
                  <a:srgbClr val="009900"/>
                </a:solidFill>
              </a:rPr>
              <a:t> презервативами з </a:t>
            </a:r>
            <a:r>
              <a:rPr lang="ru-RU" dirty="0" err="1">
                <a:solidFill>
                  <a:srgbClr val="009900"/>
                </a:solidFill>
              </a:rPr>
              <a:t>наступним</a:t>
            </a:r>
            <a:r>
              <a:rPr lang="ru-RU" dirty="0">
                <a:solidFill>
                  <a:srgbClr val="009900"/>
                </a:solidFill>
              </a:rPr>
              <a:t> </a:t>
            </a:r>
            <a:r>
              <a:rPr lang="ru-RU" dirty="0" err="1">
                <a:solidFill>
                  <a:srgbClr val="009900"/>
                </a:solidFill>
              </a:rPr>
              <a:t>обмиванням</a:t>
            </a:r>
            <a:r>
              <a:rPr lang="ru-RU" dirty="0">
                <a:solidFill>
                  <a:srgbClr val="009900"/>
                </a:solidFill>
              </a:rPr>
              <a:t> </a:t>
            </a:r>
            <a:r>
              <a:rPr lang="ru-RU" dirty="0" err="1">
                <a:solidFill>
                  <a:srgbClr val="009900"/>
                </a:solidFill>
              </a:rPr>
              <a:t>статевих</a:t>
            </a:r>
            <a:r>
              <a:rPr lang="ru-RU" dirty="0">
                <a:solidFill>
                  <a:srgbClr val="009900"/>
                </a:solidFill>
              </a:rPr>
              <a:t> </a:t>
            </a:r>
            <a:r>
              <a:rPr lang="ru-RU" dirty="0" err="1">
                <a:solidFill>
                  <a:srgbClr val="009900"/>
                </a:solidFill>
              </a:rPr>
              <a:t>органів</a:t>
            </a:r>
            <a:r>
              <a:rPr lang="ru-RU" dirty="0">
                <a:solidFill>
                  <a:srgbClr val="009900"/>
                </a:solidFill>
              </a:rPr>
              <a:t> теплою водою з милом. У </a:t>
            </a:r>
            <a:r>
              <a:rPr lang="ru-RU" dirty="0" err="1">
                <a:solidFill>
                  <a:srgbClr val="009900"/>
                </a:solidFill>
              </a:rPr>
              <a:t>перші</a:t>
            </a:r>
            <a:r>
              <a:rPr lang="ru-RU" dirty="0">
                <a:solidFill>
                  <a:srgbClr val="009900"/>
                </a:solidFill>
              </a:rPr>
              <a:t> </a:t>
            </a:r>
            <a:r>
              <a:rPr lang="ru-RU" dirty="0" err="1">
                <a:solidFill>
                  <a:srgbClr val="009900"/>
                </a:solidFill>
              </a:rPr>
              <a:t>години</a:t>
            </a:r>
            <a:r>
              <a:rPr lang="ru-RU" dirty="0">
                <a:solidFill>
                  <a:srgbClr val="009900"/>
                </a:solidFill>
              </a:rPr>
              <a:t> </a:t>
            </a:r>
            <a:r>
              <a:rPr lang="ru-RU" dirty="0" err="1">
                <a:solidFill>
                  <a:srgbClr val="009900"/>
                </a:solidFill>
              </a:rPr>
              <a:t>після</a:t>
            </a:r>
            <a:r>
              <a:rPr lang="ru-RU" dirty="0">
                <a:solidFill>
                  <a:srgbClr val="009900"/>
                </a:solidFill>
              </a:rPr>
              <a:t> </a:t>
            </a:r>
            <a:r>
              <a:rPr lang="ru-RU" dirty="0" err="1">
                <a:solidFill>
                  <a:srgbClr val="009900"/>
                </a:solidFill>
              </a:rPr>
              <a:t>підозрілого</a:t>
            </a:r>
            <a:r>
              <a:rPr lang="ru-RU" dirty="0">
                <a:solidFill>
                  <a:srgbClr val="009900"/>
                </a:solidFill>
              </a:rPr>
              <a:t> </a:t>
            </a:r>
            <a:r>
              <a:rPr lang="ru-RU" dirty="0" err="1">
                <a:solidFill>
                  <a:srgbClr val="009900"/>
                </a:solidFill>
              </a:rPr>
              <a:t>статевого</a:t>
            </a:r>
            <a:r>
              <a:rPr lang="ru-RU" dirty="0">
                <a:solidFill>
                  <a:srgbClr val="009900"/>
                </a:solidFill>
              </a:rPr>
              <a:t> контакту </a:t>
            </a:r>
            <a:r>
              <a:rPr lang="ru-RU" dirty="0" err="1">
                <a:solidFill>
                  <a:srgbClr val="009900"/>
                </a:solidFill>
              </a:rPr>
              <a:t>відвідайте</a:t>
            </a:r>
            <a:r>
              <a:rPr lang="ru-RU" dirty="0">
                <a:solidFill>
                  <a:srgbClr val="009900"/>
                </a:solidFill>
              </a:rPr>
              <a:t> пункт </a:t>
            </a:r>
            <a:r>
              <a:rPr lang="ru-RU" dirty="0" err="1">
                <a:solidFill>
                  <a:srgbClr val="009900"/>
                </a:solidFill>
              </a:rPr>
              <a:t>індивідуальної</a:t>
            </a:r>
            <a:r>
              <a:rPr lang="ru-RU" dirty="0">
                <a:solidFill>
                  <a:srgbClr val="009900"/>
                </a:solidFill>
              </a:rPr>
              <a:t> </a:t>
            </a:r>
            <a:r>
              <a:rPr lang="ru-RU" dirty="0" err="1">
                <a:solidFill>
                  <a:srgbClr val="009900"/>
                </a:solidFill>
              </a:rPr>
              <a:t>профілактики</a:t>
            </a:r>
            <a:r>
              <a:rPr lang="ru-RU" dirty="0">
                <a:solidFill>
                  <a:srgbClr val="009900"/>
                </a:solidFill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229200"/>
            <a:ext cx="2286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480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2" name="suction.wav"/>
          </p:stSnd>
        </p:sndAc>
      </p:transition>
    </mc:Choice>
    <mc:Fallback>
      <p:transition spd="slow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400" i="1" dirty="0">
                <a:solidFill>
                  <a:srgbClr val="002060"/>
                </a:solidFill>
              </a:rPr>
              <a:t>Г</a:t>
            </a:r>
            <a:r>
              <a:rPr lang="ru-RU" sz="4400" i="1" dirty="0" err="1" smtClean="0">
                <a:solidFill>
                  <a:srgbClr val="002060"/>
                </a:solidFill>
              </a:rPr>
              <a:t>рупи</a:t>
            </a:r>
            <a:r>
              <a:rPr lang="ru-RU" sz="4400" i="1" dirty="0" smtClean="0">
                <a:solidFill>
                  <a:srgbClr val="002060"/>
                </a:solidFill>
              </a:rPr>
              <a:t> </a:t>
            </a:r>
            <a:r>
              <a:rPr lang="ru-RU" sz="4400" i="1" dirty="0" err="1">
                <a:solidFill>
                  <a:srgbClr val="002060"/>
                </a:solidFill>
              </a:rPr>
              <a:t>венеричних</a:t>
            </a:r>
            <a:r>
              <a:rPr lang="ru-RU" sz="4400" i="1" dirty="0">
                <a:solidFill>
                  <a:srgbClr val="002060"/>
                </a:solidFill>
              </a:rPr>
              <a:t> </a:t>
            </a:r>
            <a:r>
              <a:rPr lang="ru-RU" sz="4400" i="1" dirty="0" smtClean="0">
                <a:solidFill>
                  <a:srgbClr val="002060"/>
                </a:solidFill>
              </a:rPr>
              <a:t>хвороб</a:t>
            </a:r>
            <a:r>
              <a:rPr lang="ru-RU" sz="4400" i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400" i="1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184576"/>
          </a:xfrm>
        </p:spPr>
        <p:txBody>
          <a:bodyPr>
            <a:normAutofit/>
          </a:bodyPr>
          <a:lstStyle/>
          <a:p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</a:rPr>
              <a:t>Розрізняють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 три 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</a:rPr>
              <a:t>групи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</a:rPr>
              <a:t>венеричних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</a:rPr>
              <a:t>захворювань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br>
              <a:rPr lang="ru-RU" b="1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*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</a:rPr>
              <a:t>класичні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</a:rPr>
              <a:t>сифіліс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 та гонорея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*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</a:rPr>
              <a:t>захворювання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</a:rPr>
              <a:t>які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</a:rPr>
              <a:t>переважно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</a:rPr>
              <a:t>локалізуються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 у 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</a:rPr>
              <a:t>статевій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</a:rPr>
              <a:t>сфері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</a:rPr>
              <a:t>хламідіоз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</a:rPr>
              <a:t>трихомоніаз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</a:rPr>
              <a:t>кандидозний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</a:rPr>
              <a:t>вульво-вагініт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</a:rPr>
              <a:t>мікоплазмоз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</a:rPr>
              <a:t>генітальний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 герпес, 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</a:rPr>
              <a:t>бактеріальний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</a:rPr>
              <a:t>вагінозтощо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;</a:t>
            </a:r>
            <a:br>
              <a:rPr lang="ru-RU" b="1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*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</a:rPr>
              <a:t>захворювання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</a:rPr>
              <a:t>які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</a:rPr>
              <a:t>мають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 як 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</a:rPr>
              <a:t>статевий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, так і 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</a:rPr>
              <a:t>нестатевий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 шлях 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</a:rPr>
              <a:t>передачі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: короста, гепатит В, 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</a:rPr>
              <a:t>лямбліоз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5">
                    <a:lumMod val="50000"/>
                  </a:schemeClr>
                </a:solidFill>
              </a:rPr>
              <a:t>тощо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424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2" name="suction.wav"/>
          </p:stSnd>
        </p:sndAc>
      </p:transition>
    </mc:Choice>
    <mc:Fallback>
      <p:transition spd="slow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Гонорея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Гонорея - </a:t>
            </a:r>
            <a:r>
              <a:rPr lang="ru-RU" dirty="0" err="1">
                <a:solidFill>
                  <a:srgbClr val="002060"/>
                </a:solidFill>
              </a:rPr>
              <a:t>найбільш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поширене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захворювання</a:t>
            </a:r>
            <a:r>
              <a:rPr lang="ru-RU" dirty="0">
                <a:solidFill>
                  <a:srgbClr val="002060"/>
                </a:solidFill>
              </a:rPr>
              <a:t> з </a:t>
            </a:r>
            <a:r>
              <a:rPr lang="ru-RU" dirty="0" err="1">
                <a:solidFill>
                  <a:srgbClr val="002060"/>
                </a:solidFill>
              </a:rPr>
              <a:t>цієї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гру­пи</a:t>
            </a:r>
            <a:r>
              <a:rPr lang="ru-RU" dirty="0">
                <a:solidFill>
                  <a:srgbClr val="002060"/>
                </a:solidFill>
              </a:rPr>
              <a:t>. У </a:t>
            </a:r>
            <a:r>
              <a:rPr lang="ru-RU" dirty="0" err="1">
                <a:solidFill>
                  <a:srgbClr val="002060"/>
                </a:solidFill>
              </a:rPr>
              <a:t>чоловіків</a:t>
            </a:r>
            <a:r>
              <a:rPr lang="ru-RU" dirty="0">
                <a:solidFill>
                  <a:srgbClr val="002060"/>
                </a:solidFill>
              </a:rPr>
              <a:t> вона </a:t>
            </a:r>
            <a:r>
              <a:rPr lang="ru-RU" dirty="0" err="1">
                <a:solidFill>
                  <a:srgbClr val="002060"/>
                </a:solidFill>
              </a:rPr>
              <a:t>здебільшого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характеризується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гнійним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запаленням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сечовивідного</a:t>
            </a:r>
            <a:r>
              <a:rPr lang="ru-RU" dirty="0">
                <a:solidFill>
                  <a:srgbClr val="002060"/>
                </a:solidFill>
              </a:rPr>
              <a:t> каналу (</a:t>
            </a:r>
            <a:r>
              <a:rPr lang="ru-RU" dirty="0" err="1">
                <a:solidFill>
                  <a:srgbClr val="002060"/>
                </a:solidFill>
              </a:rPr>
              <a:t>уретри</a:t>
            </a:r>
            <a:r>
              <a:rPr lang="ru-RU" dirty="0">
                <a:solidFill>
                  <a:srgbClr val="002060"/>
                </a:solidFill>
              </a:rPr>
              <a:t>).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err="1">
                <a:solidFill>
                  <a:srgbClr val="002060"/>
                </a:solidFill>
              </a:rPr>
              <a:t>Збудник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гонореї</a:t>
            </a:r>
            <a:r>
              <a:rPr lang="ru-RU" dirty="0">
                <a:solidFill>
                  <a:srgbClr val="002060"/>
                </a:solidFill>
              </a:rPr>
              <a:t> - </a:t>
            </a:r>
            <a:r>
              <a:rPr lang="ru-RU" dirty="0" err="1">
                <a:solidFill>
                  <a:srgbClr val="002060"/>
                </a:solidFill>
              </a:rPr>
              <a:t>гонокок</a:t>
            </a:r>
            <a:r>
              <a:rPr lang="ru-RU" dirty="0">
                <a:solidFill>
                  <a:srgbClr val="002060"/>
                </a:solidFill>
              </a:rPr>
              <a:t>; </a:t>
            </a:r>
            <a:r>
              <a:rPr lang="ru-RU" dirty="0" err="1">
                <a:solidFill>
                  <a:srgbClr val="002060"/>
                </a:solidFill>
              </a:rPr>
              <a:t>зараження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pPr marL="13716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    </a:t>
            </a:r>
            <a:r>
              <a:rPr lang="ru-RU" dirty="0" err="1" smtClean="0">
                <a:solidFill>
                  <a:srgbClr val="002060"/>
                </a:solidFill>
              </a:rPr>
              <a:t>відбувається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статевим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шляхом, </a:t>
            </a:r>
            <a:r>
              <a:rPr lang="ru-RU" dirty="0" err="1" smtClean="0">
                <a:solidFill>
                  <a:srgbClr val="002060"/>
                </a:solidFill>
              </a:rPr>
              <a:t>неста</a:t>
            </a:r>
            <a:r>
              <a:rPr lang="ru-RU" dirty="0" smtClean="0">
                <a:solidFill>
                  <a:srgbClr val="002060"/>
                </a:solidFill>
              </a:rPr>
              <a:t>-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    </a:t>
            </a:r>
            <a:r>
              <a:rPr lang="ru-RU" dirty="0" err="1" smtClean="0">
                <a:solidFill>
                  <a:srgbClr val="002060"/>
                </a:solidFill>
              </a:rPr>
              <a:t>тевий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шлях </a:t>
            </a:r>
            <a:r>
              <a:rPr lang="ru-RU" dirty="0" err="1">
                <a:solidFill>
                  <a:srgbClr val="002060"/>
                </a:solidFill>
              </a:rPr>
              <a:t>зараження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доволі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рідкіс</a:t>
            </a:r>
            <a:r>
              <a:rPr lang="ru-RU" dirty="0" smtClean="0">
                <a:solidFill>
                  <a:srgbClr val="002060"/>
                </a:solidFill>
              </a:rPr>
              <a:t>-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    </a:t>
            </a:r>
            <a:r>
              <a:rPr lang="ru-RU" dirty="0" err="1" smtClean="0">
                <a:solidFill>
                  <a:srgbClr val="002060"/>
                </a:solidFill>
              </a:rPr>
              <a:t>ний</a:t>
            </a:r>
            <a:r>
              <a:rPr lang="ru-RU" dirty="0">
                <a:solidFill>
                  <a:srgbClr val="002060"/>
                </a:solidFill>
              </a:rPr>
              <a:t>, в основному </a:t>
            </a:r>
            <a:r>
              <a:rPr lang="ru-RU" dirty="0" err="1">
                <a:solidFill>
                  <a:srgbClr val="002060"/>
                </a:solidFill>
              </a:rPr>
              <a:t>страждають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діти</a:t>
            </a:r>
            <a:r>
              <a:rPr lang="ru-RU" dirty="0">
                <a:solidFill>
                  <a:srgbClr val="002060"/>
                </a:solidFill>
              </a:rPr>
              <a:t>. </a:t>
            </a:r>
            <a:endParaRPr lang="ru-RU" dirty="0" smtClean="0">
              <a:solidFill>
                <a:srgbClr val="002060"/>
              </a:solidFill>
            </a:endParaRPr>
          </a:p>
          <a:p>
            <a:pPr marL="13716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    Знайте</a:t>
            </a:r>
            <a:r>
              <a:rPr lang="ru-RU" dirty="0">
                <a:solidFill>
                  <a:srgbClr val="002060"/>
                </a:solidFill>
              </a:rPr>
              <a:t>: </a:t>
            </a:r>
            <a:r>
              <a:rPr lang="ru-RU" dirty="0" err="1">
                <a:solidFill>
                  <a:srgbClr val="002060"/>
                </a:solidFill>
              </a:rPr>
              <a:t>зараження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гонококом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може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pPr marL="13716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    </a:t>
            </a:r>
            <a:r>
              <a:rPr lang="ru-RU" dirty="0" err="1" smtClean="0">
                <a:solidFill>
                  <a:srgbClr val="002060"/>
                </a:solidFill>
              </a:rPr>
              <a:t>відбутися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через </a:t>
            </a:r>
            <a:r>
              <a:rPr lang="ru-RU" dirty="0" err="1">
                <a:solidFill>
                  <a:srgbClr val="002060"/>
                </a:solidFill>
              </a:rPr>
              <a:t>інфіковані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предмети</a:t>
            </a:r>
            <a:r>
              <a:rPr lang="ru-RU" dirty="0">
                <a:solidFill>
                  <a:srgbClr val="002060"/>
                </a:solidFill>
              </a:rPr>
              <a:t>: </a:t>
            </a:r>
            <a:endParaRPr lang="ru-RU" dirty="0" smtClean="0">
              <a:solidFill>
                <a:srgbClr val="002060"/>
              </a:solidFill>
            </a:endParaRPr>
          </a:p>
          <a:p>
            <a:pPr marL="13716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    </a:t>
            </a:r>
            <a:r>
              <a:rPr lang="ru-RU" dirty="0" err="1" smtClean="0">
                <a:solidFill>
                  <a:srgbClr val="002060"/>
                </a:solidFill>
              </a:rPr>
              <a:t>спільну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постіль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білизну</a:t>
            </a:r>
            <a:r>
              <a:rPr lang="ru-RU" dirty="0">
                <a:solidFill>
                  <a:srgbClr val="002060"/>
                </a:solidFill>
              </a:rPr>
              <a:t>, рушник, мочалку, </a:t>
            </a:r>
            <a:r>
              <a:rPr lang="ru-RU" dirty="0" err="1">
                <a:solidFill>
                  <a:srgbClr val="002060"/>
                </a:solidFill>
              </a:rPr>
              <a:t>зубну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щітку</a:t>
            </a:r>
            <a:r>
              <a:rPr lang="ru-RU" dirty="0">
                <a:solidFill>
                  <a:srgbClr val="002060"/>
                </a:solidFill>
              </a:rPr>
              <a:t>, посуд, </a:t>
            </a:r>
            <a:r>
              <a:rPr lang="ru-RU" dirty="0" err="1">
                <a:solidFill>
                  <a:srgbClr val="002060"/>
                </a:solidFill>
              </a:rPr>
              <a:t>спільно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викуре­ну</a:t>
            </a:r>
            <a:r>
              <a:rPr lang="ru-RU" dirty="0">
                <a:solidFill>
                  <a:srgbClr val="002060"/>
                </a:solidFill>
              </a:rPr>
              <a:t> сигарету, у </a:t>
            </a:r>
            <a:r>
              <a:rPr lang="ru-RU" dirty="0" err="1">
                <a:solidFill>
                  <a:srgbClr val="002060"/>
                </a:solidFill>
              </a:rPr>
              <a:t>дітей</a:t>
            </a:r>
            <a:r>
              <a:rPr lang="ru-RU" dirty="0">
                <a:solidFill>
                  <a:srgbClr val="002060"/>
                </a:solidFill>
              </a:rPr>
              <a:t> - </a:t>
            </a:r>
            <a:r>
              <a:rPr lang="ru-RU" dirty="0" err="1">
                <a:solidFill>
                  <a:srgbClr val="002060"/>
                </a:solidFill>
              </a:rPr>
              <a:t>спільний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горщик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іграшки</a:t>
            </a:r>
            <a:r>
              <a:rPr lang="ru-RU" dirty="0">
                <a:solidFill>
                  <a:srgbClr val="002060"/>
                </a:solidFill>
              </a:rPr>
              <a:t>.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1" y="2708920"/>
            <a:ext cx="2242947" cy="224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548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2" name="suction.wav"/>
          </p:stSnd>
        </p:sndAc>
      </p:transition>
    </mc:Choice>
    <mc:Fallback>
      <p:transition spd="slow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rgbClr val="C00000"/>
                </a:solidFill>
              </a:rPr>
              <a:t>Гонорея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>
                <a:solidFill>
                  <a:srgbClr val="002060"/>
                </a:solidFill>
              </a:rPr>
              <a:t>Імунітет</a:t>
            </a:r>
            <a:r>
              <a:rPr lang="ru-RU" dirty="0">
                <a:solidFill>
                  <a:srgbClr val="002060"/>
                </a:solidFill>
              </a:rPr>
              <a:t> при </a:t>
            </a:r>
            <a:r>
              <a:rPr lang="ru-RU" dirty="0" err="1">
                <a:solidFill>
                  <a:srgbClr val="002060"/>
                </a:solidFill>
              </a:rPr>
              <a:t>гонореї</a:t>
            </a:r>
            <a:r>
              <a:rPr lang="ru-RU" dirty="0">
                <a:solidFill>
                  <a:srgbClr val="002060"/>
                </a:solidFill>
              </a:rPr>
              <a:t> не </a:t>
            </a:r>
            <a:r>
              <a:rPr lang="ru-RU" dirty="0" err="1" smtClean="0">
                <a:solidFill>
                  <a:srgbClr val="002060"/>
                </a:solidFill>
              </a:rPr>
              <a:t>вироб</a:t>
            </a:r>
            <a:r>
              <a:rPr lang="ru-RU" dirty="0" smtClean="0">
                <a:solidFill>
                  <a:srgbClr val="002060"/>
                </a:solidFill>
              </a:rPr>
              <a:t>-</a:t>
            </a:r>
          </a:p>
          <a:p>
            <a:pPr marL="137160" indent="0"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ляється</a:t>
            </a:r>
            <a:r>
              <a:rPr lang="ru-RU" dirty="0">
                <a:solidFill>
                  <a:srgbClr val="002060"/>
                </a:solidFill>
              </a:rPr>
              <a:t>, тому </a:t>
            </a:r>
            <a:r>
              <a:rPr lang="ru-RU" dirty="0" err="1">
                <a:solidFill>
                  <a:srgbClr val="002060"/>
                </a:solidFill>
              </a:rPr>
              <a:t>можливі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повторні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зараження</a:t>
            </a:r>
            <a:r>
              <a:rPr lang="ru-RU" dirty="0">
                <a:solidFill>
                  <a:srgbClr val="002060"/>
                </a:solidFill>
              </a:rPr>
              <a:t>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err="1">
                <a:solidFill>
                  <a:srgbClr val="002060"/>
                </a:solidFill>
              </a:rPr>
              <a:t>Інкубаційний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період</a:t>
            </a:r>
            <a:r>
              <a:rPr lang="ru-RU" dirty="0">
                <a:solidFill>
                  <a:srgbClr val="002060"/>
                </a:solidFill>
              </a:rPr>
              <a:t> - </a:t>
            </a:r>
            <a:r>
              <a:rPr lang="ru-RU" dirty="0" err="1">
                <a:solidFill>
                  <a:srgbClr val="002060"/>
                </a:solidFill>
              </a:rPr>
              <a:t>від</a:t>
            </a:r>
            <a:r>
              <a:rPr lang="ru-RU" dirty="0">
                <a:solidFill>
                  <a:srgbClr val="002060"/>
                </a:solidFill>
              </a:rPr>
              <a:t> 1 дня до 2-3 </a:t>
            </a:r>
            <a:r>
              <a:rPr lang="ru-RU" dirty="0" err="1">
                <a:solidFill>
                  <a:srgbClr val="002060"/>
                </a:solidFill>
              </a:rPr>
              <a:t>тижнів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</a:t>
            </a:r>
            <a:r>
              <a:rPr lang="ru-RU" dirty="0">
                <a:solidFill>
                  <a:srgbClr val="002060"/>
                </a:solidFill>
              </a:rPr>
              <a:t> момен­ту </a:t>
            </a:r>
            <a:r>
              <a:rPr lang="ru-RU" dirty="0" err="1">
                <a:solidFill>
                  <a:srgbClr val="002060"/>
                </a:solidFill>
              </a:rPr>
              <a:t>зараження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найчастіше</a:t>
            </a:r>
            <a:r>
              <a:rPr lang="ru-RU" dirty="0">
                <a:solidFill>
                  <a:srgbClr val="002060"/>
                </a:solidFill>
              </a:rPr>
              <a:t> - 3-5 </a:t>
            </a:r>
            <a:r>
              <a:rPr lang="ru-RU" dirty="0" err="1">
                <a:solidFill>
                  <a:srgbClr val="002060"/>
                </a:solidFill>
              </a:rPr>
              <a:t>днів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З'являється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свербіж</a:t>
            </a:r>
            <a:r>
              <a:rPr lang="ru-RU" dirty="0">
                <a:solidFill>
                  <a:srgbClr val="002060"/>
                </a:solidFill>
              </a:rPr>
              <a:t> та жар у </a:t>
            </a:r>
            <a:r>
              <a:rPr lang="ru-RU" dirty="0" err="1">
                <a:solidFill>
                  <a:srgbClr val="002060"/>
                </a:solidFill>
              </a:rPr>
              <a:t>передньому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відділі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сечовивідного</a:t>
            </a:r>
            <a:r>
              <a:rPr lang="ru-RU" dirty="0">
                <a:solidFill>
                  <a:srgbClr val="002060"/>
                </a:solidFill>
              </a:rPr>
              <a:t> каналу, через 3-4 </a:t>
            </a:r>
            <a:r>
              <a:rPr lang="ru-RU" dirty="0" err="1">
                <a:solidFill>
                  <a:srgbClr val="002060"/>
                </a:solidFill>
              </a:rPr>
              <a:t>дні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процес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набуває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найбільшої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гостроти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сечовиділення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стає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болісним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гній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із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уретри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виділяється</a:t>
            </a:r>
            <a:r>
              <a:rPr lang="ru-RU" dirty="0">
                <a:solidFill>
                  <a:srgbClr val="002060"/>
                </a:solidFill>
              </a:rPr>
              <a:t> у </a:t>
            </a:r>
            <a:r>
              <a:rPr lang="ru-RU" dirty="0" err="1">
                <a:solidFill>
                  <a:srgbClr val="002060"/>
                </a:solidFill>
              </a:rPr>
              <a:t>великій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кількості</a:t>
            </a:r>
            <a:r>
              <a:rPr lang="ru-RU" dirty="0">
                <a:solidFill>
                  <a:srgbClr val="002060"/>
                </a:solidFill>
              </a:rPr>
              <a:t>. При </a:t>
            </a:r>
            <a:r>
              <a:rPr lang="ru-RU" dirty="0" err="1">
                <a:solidFill>
                  <a:srgbClr val="002060"/>
                </a:solidFill>
              </a:rPr>
              <a:t>поширенні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процесу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приєднуються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часті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позиви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сечо­виділення</a:t>
            </a:r>
            <a:r>
              <a:rPr lang="ru-RU" dirty="0">
                <a:solidFill>
                  <a:srgbClr val="002060"/>
                </a:solidFill>
              </a:rPr>
              <a:t>» </a:t>
            </a:r>
            <a:r>
              <a:rPr lang="ru-RU" dirty="0" err="1">
                <a:solidFill>
                  <a:srgbClr val="002060"/>
                </a:solidFill>
              </a:rPr>
              <a:t>підсилення</a:t>
            </a:r>
            <a:r>
              <a:rPr lang="ru-RU" dirty="0">
                <a:solidFill>
                  <a:srgbClr val="002060"/>
                </a:solidFill>
              </a:rPr>
              <a:t> болю в </a:t>
            </a:r>
            <a:r>
              <a:rPr lang="ru-RU" dirty="0" err="1">
                <a:solidFill>
                  <a:srgbClr val="002060"/>
                </a:solidFill>
              </a:rPr>
              <a:t>кінці</a:t>
            </a:r>
            <a:r>
              <a:rPr lang="ru-RU" dirty="0">
                <a:solidFill>
                  <a:srgbClr val="002060"/>
                </a:solidFill>
              </a:rPr>
              <a:t> акту </a:t>
            </a:r>
            <a:r>
              <a:rPr lang="ru-RU" dirty="0" err="1">
                <a:solidFill>
                  <a:srgbClr val="002060"/>
                </a:solidFill>
              </a:rPr>
              <a:t>сечовиділення</a:t>
            </a:r>
            <a:r>
              <a:rPr lang="ru-RU" dirty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1581626" cy="164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278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2" name="suction.wav"/>
          </p:stSnd>
        </p:sndAc>
      </p:transition>
    </mc:Choice>
    <mc:Fallback>
      <p:transition spd="slow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Гонорея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832648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rgbClr val="002060"/>
                </a:solidFill>
              </a:rPr>
              <a:t>При </a:t>
            </a:r>
            <a:r>
              <a:rPr lang="ru-RU" sz="2200" dirty="0" err="1">
                <a:solidFill>
                  <a:srgbClr val="002060"/>
                </a:solidFill>
              </a:rPr>
              <a:t>несвоєчасному</a:t>
            </a:r>
            <a:r>
              <a:rPr lang="ru-RU" sz="2200" dirty="0">
                <a:solidFill>
                  <a:srgbClr val="002060"/>
                </a:solidFill>
              </a:rPr>
              <a:t> та </a:t>
            </a:r>
            <a:r>
              <a:rPr lang="ru-RU" sz="2200" dirty="0" err="1">
                <a:solidFill>
                  <a:srgbClr val="002060"/>
                </a:solidFill>
              </a:rPr>
              <a:t>неналежному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endParaRPr lang="ru-RU" sz="2200" dirty="0" smtClean="0">
              <a:solidFill>
                <a:srgbClr val="002060"/>
              </a:solidFill>
            </a:endParaRPr>
          </a:p>
          <a:p>
            <a:pPr marL="137160" indent="0">
              <a:buNone/>
            </a:pPr>
            <a:r>
              <a:rPr lang="ru-RU" sz="2200" dirty="0" err="1" smtClean="0">
                <a:solidFill>
                  <a:srgbClr val="002060"/>
                </a:solidFill>
              </a:rPr>
              <a:t>лікуванні</a:t>
            </a:r>
            <a:r>
              <a:rPr lang="ru-RU" sz="2200" dirty="0">
                <a:solidFill>
                  <a:srgbClr val="002060"/>
                </a:solidFill>
              </a:rPr>
              <a:t>, при </a:t>
            </a:r>
            <a:r>
              <a:rPr lang="ru-RU" sz="2200" dirty="0" err="1">
                <a:solidFill>
                  <a:srgbClr val="002060"/>
                </a:solidFill>
              </a:rPr>
              <a:t>ос­лабленні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організму</a:t>
            </a:r>
            <a:r>
              <a:rPr lang="ru-RU" sz="2200" dirty="0">
                <a:solidFill>
                  <a:srgbClr val="002060"/>
                </a:solidFill>
              </a:rPr>
              <a:t> та </a:t>
            </a:r>
            <a:endParaRPr lang="ru-RU" sz="2200" dirty="0" smtClean="0">
              <a:solidFill>
                <a:srgbClr val="002060"/>
              </a:solidFill>
            </a:endParaRPr>
          </a:p>
          <a:p>
            <a:pPr marL="137160" indent="0">
              <a:buNone/>
            </a:pPr>
            <a:r>
              <a:rPr lang="ru-RU" sz="2200" dirty="0" err="1" smtClean="0">
                <a:solidFill>
                  <a:srgbClr val="002060"/>
                </a:solidFill>
              </a:rPr>
              <a:t>порушенні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хворим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раціонального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</a:rPr>
              <a:t>ре­жи</a:t>
            </a:r>
            <a:r>
              <a:rPr lang="ru-RU" sz="2200" dirty="0" smtClean="0">
                <a:solidFill>
                  <a:srgbClr val="002060"/>
                </a:solidFill>
              </a:rPr>
              <a:t>-</a:t>
            </a:r>
          </a:p>
          <a:p>
            <a:pPr marL="137160" indent="0">
              <a:buNone/>
            </a:pPr>
            <a:r>
              <a:rPr lang="ru-RU" sz="2200" dirty="0" err="1" smtClean="0">
                <a:solidFill>
                  <a:srgbClr val="002060"/>
                </a:solidFill>
              </a:rPr>
              <a:t>му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розвивається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хронічна</a:t>
            </a:r>
            <a:r>
              <a:rPr lang="ru-RU" sz="2200" dirty="0">
                <a:solidFill>
                  <a:srgbClr val="002060"/>
                </a:solidFill>
              </a:rPr>
              <a:t> гонорея. </a:t>
            </a:r>
            <a:r>
              <a:rPr lang="ru-RU" sz="2200" dirty="0" err="1">
                <a:solidFill>
                  <a:srgbClr val="002060"/>
                </a:solidFill>
              </a:rPr>
              <a:t>Виникають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різні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ус­кладнення</a:t>
            </a:r>
            <a:r>
              <a:rPr lang="ru-RU" sz="2200" dirty="0">
                <a:solidFill>
                  <a:srgbClr val="002060"/>
                </a:solidFill>
              </a:rPr>
              <a:t>, </a:t>
            </a:r>
            <a:r>
              <a:rPr lang="ru-RU" sz="2200" dirty="0" err="1">
                <a:solidFill>
                  <a:srgbClr val="002060"/>
                </a:solidFill>
              </a:rPr>
              <a:t>такі</a:t>
            </a:r>
            <a:r>
              <a:rPr lang="ru-RU" sz="2200" dirty="0">
                <a:solidFill>
                  <a:srgbClr val="002060"/>
                </a:solidFill>
              </a:rPr>
              <a:t> як </a:t>
            </a:r>
            <a:r>
              <a:rPr lang="ru-RU" sz="2200" dirty="0" err="1">
                <a:solidFill>
                  <a:srgbClr val="002060"/>
                </a:solidFill>
              </a:rPr>
              <a:t>запалення</a:t>
            </a:r>
            <a:r>
              <a:rPr lang="ru-RU" sz="2200" dirty="0">
                <a:solidFill>
                  <a:srgbClr val="002060"/>
                </a:solidFill>
              </a:rPr>
              <a:t> придатку </a:t>
            </a:r>
            <a:r>
              <a:rPr lang="ru-RU" sz="2200" dirty="0" err="1">
                <a:solidFill>
                  <a:srgbClr val="002060"/>
                </a:solidFill>
              </a:rPr>
              <a:t>яєчка</a:t>
            </a:r>
            <a:r>
              <a:rPr lang="ru-RU" sz="2200" dirty="0">
                <a:solidFill>
                  <a:srgbClr val="002060"/>
                </a:solidFill>
              </a:rPr>
              <a:t>, </a:t>
            </a:r>
            <a:r>
              <a:rPr lang="ru-RU" sz="2200" dirty="0" err="1">
                <a:solidFill>
                  <a:srgbClr val="002060"/>
                </a:solidFill>
              </a:rPr>
              <a:t>запалення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пе­редміхурової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залози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тощо</a:t>
            </a:r>
            <a:r>
              <a:rPr lang="ru-RU" sz="2200" dirty="0">
                <a:solidFill>
                  <a:srgbClr val="002060"/>
                </a:solidFill>
              </a:rPr>
              <a:t>. </a:t>
            </a:r>
            <a:r>
              <a:rPr lang="ru-RU" sz="2200" dirty="0" err="1">
                <a:solidFill>
                  <a:srgbClr val="002060"/>
                </a:solidFill>
              </a:rPr>
              <a:t>Сприяють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розвитку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ускладнень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часті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статеві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збудження</a:t>
            </a:r>
            <a:r>
              <a:rPr lang="ru-RU" sz="2200" dirty="0">
                <a:solidFill>
                  <a:srgbClr val="002060"/>
                </a:solidFill>
              </a:rPr>
              <a:t>, </a:t>
            </a:r>
            <a:r>
              <a:rPr lang="ru-RU" sz="2200" dirty="0" err="1">
                <a:solidFill>
                  <a:srgbClr val="002060"/>
                </a:solidFill>
              </a:rPr>
              <a:t>затягнутий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чи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перерваний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статевий</a:t>
            </a:r>
            <a:r>
              <a:rPr lang="ru-RU" sz="2200" dirty="0">
                <a:solidFill>
                  <a:srgbClr val="002060"/>
                </a:solidFill>
              </a:rPr>
              <a:t> акт, </a:t>
            </a:r>
            <a:r>
              <a:rPr lang="ru-RU" sz="2200" dirty="0" err="1">
                <a:solidFill>
                  <a:srgbClr val="002060"/>
                </a:solidFill>
              </a:rPr>
              <a:t>гостра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їжа</a:t>
            </a:r>
            <a:r>
              <a:rPr lang="ru-RU" sz="2200" dirty="0">
                <a:solidFill>
                  <a:srgbClr val="002060"/>
                </a:solidFill>
              </a:rPr>
              <a:t>, </a:t>
            </a:r>
            <a:r>
              <a:rPr lang="ru-RU" sz="2200" dirty="0" err="1">
                <a:solidFill>
                  <a:srgbClr val="002060"/>
                </a:solidFill>
              </a:rPr>
              <a:t>фізичне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перевантаження</a:t>
            </a:r>
            <a:r>
              <a:rPr lang="ru-RU" sz="2200" dirty="0">
                <a:solidFill>
                  <a:srgbClr val="002060"/>
                </a:solidFill>
              </a:rPr>
              <a:t>, </a:t>
            </a:r>
            <a:r>
              <a:rPr lang="ru-RU" sz="2200" dirty="0" err="1">
                <a:solidFill>
                  <a:srgbClr val="002060"/>
                </a:solidFill>
              </a:rPr>
              <a:t>алкоголізм</a:t>
            </a:r>
            <a:r>
              <a:rPr lang="ru-RU" sz="2200" dirty="0">
                <a:solidFill>
                  <a:srgbClr val="002060"/>
                </a:solidFill>
              </a:rPr>
              <a:t>.</a:t>
            </a:r>
            <a:br>
              <a:rPr lang="ru-RU" sz="2200" dirty="0">
                <a:solidFill>
                  <a:srgbClr val="002060"/>
                </a:solidFill>
              </a:rPr>
            </a:br>
            <a:r>
              <a:rPr lang="ru-RU" sz="2200" dirty="0">
                <a:solidFill>
                  <a:srgbClr val="002060"/>
                </a:solidFill>
              </a:rPr>
              <a:t>У </a:t>
            </a:r>
            <a:r>
              <a:rPr lang="ru-RU" sz="2200" dirty="0" err="1">
                <a:solidFill>
                  <a:srgbClr val="002060"/>
                </a:solidFill>
              </a:rPr>
              <a:t>жінок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гонокок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може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вражати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слизову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оболонку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сечо­вивідного</a:t>
            </a:r>
            <a:r>
              <a:rPr lang="ru-RU" sz="2200" dirty="0">
                <a:solidFill>
                  <a:srgbClr val="002060"/>
                </a:solidFill>
              </a:rPr>
              <a:t> каналу, матку, </a:t>
            </a:r>
            <a:r>
              <a:rPr lang="ru-RU" sz="2200" dirty="0" err="1">
                <a:solidFill>
                  <a:srgbClr val="002060"/>
                </a:solidFill>
              </a:rPr>
              <a:t>маткову</a:t>
            </a:r>
            <a:r>
              <a:rPr lang="ru-RU" sz="2200" dirty="0">
                <a:solidFill>
                  <a:srgbClr val="002060"/>
                </a:solidFill>
              </a:rPr>
              <a:t> трубу. </a:t>
            </a:r>
            <a:r>
              <a:rPr lang="ru-RU" sz="2200" dirty="0" err="1">
                <a:solidFill>
                  <a:srgbClr val="002060"/>
                </a:solidFill>
              </a:rPr>
              <a:t>Нерідко</a:t>
            </a:r>
            <a:r>
              <a:rPr lang="ru-RU" sz="2200" dirty="0">
                <a:solidFill>
                  <a:srgbClr val="002060"/>
                </a:solidFill>
              </a:rPr>
              <a:t> в </a:t>
            </a:r>
            <a:r>
              <a:rPr lang="ru-RU" sz="2200" dirty="0" err="1">
                <a:solidFill>
                  <a:srgbClr val="002060"/>
                </a:solidFill>
              </a:rPr>
              <a:t>процес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втя­гуються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яєчники</a:t>
            </a:r>
            <a:r>
              <a:rPr lang="ru-RU" sz="2200" dirty="0">
                <a:solidFill>
                  <a:srgbClr val="002060"/>
                </a:solidFill>
              </a:rPr>
              <a:t> і пряма кишка. </a:t>
            </a:r>
            <a:r>
              <a:rPr lang="ru-RU" sz="2200" dirty="0" err="1">
                <a:solidFill>
                  <a:srgbClr val="002060"/>
                </a:solidFill>
              </a:rPr>
              <a:t>Гостре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захворювання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триває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   5-10 </a:t>
            </a:r>
            <a:r>
              <a:rPr lang="ru-RU" sz="2200" dirty="0" err="1">
                <a:solidFill>
                  <a:srgbClr val="002060"/>
                </a:solidFill>
              </a:rPr>
              <a:t>днів</a:t>
            </a:r>
            <a:r>
              <a:rPr lang="ru-RU" sz="2200" dirty="0">
                <a:solidFill>
                  <a:srgbClr val="002060"/>
                </a:solidFill>
              </a:rPr>
              <a:t>, </a:t>
            </a:r>
            <a:r>
              <a:rPr lang="ru-RU" sz="2200" dirty="0" err="1">
                <a:solidFill>
                  <a:srgbClr val="002060"/>
                </a:solidFill>
              </a:rPr>
              <a:t>хронічне</a:t>
            </a:r>
            <a:r>
              <a:rPr lang="ru-RU" sz="2200" dirty="0">
                <a:solidFill>
                  <a:srgbClr val="002060"/>
                </a:solidFill>
              </a:rPr>
              <a:t> - </a:t>
            </a:r>
            <a:r>
              <a:rPr lang="ru-RU" sz="2200" dirty="0" err="1">
                <a:solidFill>
                  <a:srgbClr val="002060"/>
                </a:solidFill>
              </a:rPr>
              <a:t>тягнеться</a:t>
            </a:r>
            <a:r>
              <a:rPr lang="ru-RU" sz="2200" dirty="0">
                <a:solidFill>
                  <a:srgbClr val="002060"/>
                </a:solidFill>
              </a:rPr>
              <a:t> роками. </a:t>
            </a:r>
            <a:r>
              <a:rPr lang="ru-RU" sz="2200" dirty="0" err="1">
                <a:solidFill>
                  <a:srgbClr val="002060"/>
                </a:solidFill>
              </a:rPr>
              <a:t>Ознаками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хвороби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можуть</a:t>
            </a:r>
            <a:r>
              <a:rPr lang="ru-RU" sz="2200" dirty="0">
                <a:solidFill>
                  <a:srgbClr val="002060"/>
                </a:solidFill>
              </a:rPr>
              <a:t> бути </a:t>
            </a:r>
            <a:r>
              <a:rPr lang="ru-RU" sz="2200" dirty="0" err="1">
                <a:solidFill>
                  <a:srgbClr val="002060"/>
                </a:solidFill>
              </a:rPr>
              <a:t>болі</a:t>
            </a:r>
            <a:r>
              <a:rPr lang="ru-RU" sz="2200" dirty="0">
                <a:solidFill>
                  <a:srgbClr val="002060"/>
                </a:solidFill>
              </a:rPr>
              <a:t> внизу живота, </a:t>
            </a:r>
            <a:r>
              <a:rPr lang="ru-RU" sz="2200" dirty="0" err="1">
                <a:solidFill>
                  <a:srgbClr val="002060"/>
                </a:solidFill>
              </a:rPr>
              <a:t>гнійні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виділення</a:t>
            </a:r>
            <a:r>
              <a:rPr lang="ru-RU" sz="2200" dirty="0">
                <a:solidFill>
                  <a:srgbClr val="002060"/>
                </a:solidFill>
              </a:rPr>
              <a:t>, </a:t>
            </a:r>
            <a:r>
              <a:rPr lang="ru-RU" sz="2200" dirty="0" err="1">
                <a:solidFill>
                  <a:srgbClr val="002060"/>
                </a:solidFill>
              </a:rPr>
              <a:t>часті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позиви</a:t>
            </a:r>
            <a:r>
              <a:rPr lang="ru-RU" sz="2200" dirty="0">
                <a:solidFill>
                  <a:srgbClr val="002060"/>
                </a:solidFill>
              </a:rPr>
              <a:t> на </a:t>
            </a:r>
            <a:r>
              <a:rPr lang="ru-RU" sz="2200" dirty="0" err="1">
                <a:solidFill>
                  <a:srgbClr val="002060"/>
                </a:solidFill>
              </a:rPr>
              <a:t>сечовиділення</a:t>
            </a:r>
            <a:r>
              <a:rPr lang="ru-RU" sz="2200" dirty="0">
                <a:solidFill>
                  <a:srgbClr val="002060"/>
                </a:solidFill>
              </a:rPr>
              <a:t>, </a:t>
            </a:r>
            <a:r>
              <a:rPr lang="ru-RU" sz="2200" dirty="0" err="1">
                <a:solidFill>
                  <a:srgbClr val="002060"/>
                </a:solidFill>
              </a:rPr>
              <a:t>різі</a:t>
            </a:r>
            <a:r>
              <a:rPr lang="ru-RU" sz="2200" dirty="0">
                <a:solidFill>
                  <a:srgbClr val="002060"/>
                </a:solidFill>
              </a:rPr>
              <a:t>. Часто </a:t>
            </a:r>
            <a:r>
              <a:rPr lang="ru-RU" sz="2200" dirty="0" err="1">
                <a:solidFill>
                  <a:srgbClr val="002060"/>
                </a:solidFill>
              </a:rPr>
              <a:t>ускладнюється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безпліддям</a:t>
            </a:r>
            <a:r>
              <a:rPr lang="ru-RU" sz="2200" dirty="0">
                <a:solidFill>
                  <a:srgbClr val="002060"/>
                </a:solidFill>
              </a:rPr>
              <a:t>.</a:t>
            </a:r>
            <a:br>
              <a:rPr lang="ru-RU" sz="2200" dirty="0">
                <a:solidFill>
                  <a:srgbClr val="002060"/>
                </a:solidFill>
              </a:rPr>
            </a:br>
            <a:r>
              <a:rPr lang="ru-RU" sz="2200" dirty="0" err="1">
                <a:solidFill>
                  <a:srgbClr val="002060"/>
                </a:solidFill>
              </a:rPr>
              <a:t>Іноді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гонокок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інфікує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очі</a:t>
            </a:r>
            <a:r>
              <a:rPr lang="ru-RU" sz="2200" dirty="0">
                <a:solidFill>
                  <a:srgbClr val="002060"/>
                </a:solidFill>
              </a:rPr>
              <a:t>. </a:t>
            </a:r>
            <a:r>
              <a:rPr lang="ru-RU" sz="2200" dirty="0" err="1">
                <a:solidFill>
                  <a:srgbClr val="002060"/>
                </a:solidFill>
              </a:rPr>
              <a:t>Частіше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це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відбувається</a:t>
            </a:r>
            <a:r>
              <a:rPr lang="ru-RU" sz="2200" dirty="0">
                <a:solidFill>
                  <a:srgbClr val="002060"/>
                </a:solidFill>
              </a:rPr>
              <a:t>, коли </a:t>
            </a:r>
            <a:r>
              <a:rPr lang="ru-RU" sz="2200" dirty="0" err="1">
                <a:solidFill>
                  <a:srgbClr val="002060"/>
                </a:solidFill>
              </a:rPr>
              <a:t>їх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труть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брудними</a:t>
            </a:r>
            <a:r>
              <a:rPr lang="ru-RU" sz="2200" dirty="0">
                <a:solidFill>
                  <a:srgbClr val="002060"/>
                </a:solidFill>
              </a:rPr>
              <a:t> руками, не </a:t>
            </a:r>
            <a:r>
              <a:rPr lang="ru-RU" sz="2200" dirty="0" err="1">
                <a:solidFill>
                  <a:srgbClr val="002060"/>
                </a:solidFill>
              </a:rPr>
              <a:t>вимитими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err="1">
                <a:solidFill>
                  <a:srgbClr val="002060"/>
                </a:solidFill>
              </a:rPr>
              <a:t>після</a:t>
            </a:r>
            <a:r>
              <a:rPr lang="ru-RU" sz="2200" dirty="0">
                <a:solidFill>
                  <a:srgbClr val="002060"/>
                </a:solidFill>
              </a:rPr>
              <a:t> туалету.</a:t>
            </a:r>
            <a:br>
              <a:rPr lang="ru-RU" sz="2200" dirty="0">
                <a:solidFill>
                  <a:srgbClr val="002060"/>
                </a:solidFill>
              </a:rPr>
            </a:b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129" y="692696"/>
            <a:ext cx="28098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70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2" name="suction.wav"/>
          </p:stSnd>
        </p:sndAc>
      </p:transition>
    </mc:Choice>
    <mc:Fallback>
      <p:transition spd="slow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Гонорея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>
                <a:solidFill>
                  <a:srgbClr val="002060"/>
                </a:solidFill>
              </a:rPr>
              <a:t>Немовлята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заражаються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хворих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матерів</a:t>
            </a:r>
            <a:r>
              <a:rPr lang="ru-RU" dirty="0" smtClean="0">
                <a:solidFill>
                  <a:srgbClr val="002060"/>
                </a:solidFill>
              </a:rPr>
              <a:t> при </a:t>
            </a:r>
            <a:r>
              <a:rPr lang="ru-RU" dirty="0" err="1">
                <a:solidFill>
                  <a:srgbClr val="002060"/>
                </a:solidFill>
              </a:rPr>
              <a:t>проход­женні</a:t>
            </a:r>
            <a:r>
              <a:rPr lang="ru-RU" dirty="0">
                <a:solidFill>
                  <a:srgbClr val="002060"/>
                </a:solidFill>
              </a:rPr>
              <a:t> через </a:t>
            </a:r>
            <a:r>
              <a:rPr lang="ru-RU" dirty="0" err="1">
                <a:solidFill>
                  <a:srgbClr val="002060"/>
                </a:solidFill>
              </a:rPr>
              <a:t>пологові</a:t>
            </a:r>
            <a:r>
              <a:rPr lang="ru-RU" dirty="0">
                <a:solidFill>
                  <a:srgbClr val="002060"/>
                </a:solidFill>
              </a:rPr>
              <a:t> шляхи. </a:t>
            </a:r>
            <a:r>
              <a:rPr lang="ru-RU" dirty="0" smtClean="0">
                <a:solidFill>
                  <a:srgbClr val="002060"/>
                </a:solidFill>
              </a:rPr>
              <a:t>Тому </a:t>
            </a:r>
            <a:r>
              <a:rPr lang="ru-RU" dirty="0" err="1">
                <a:solidFill>
                  <a:srgbClr val="002060"/>
                </a:solidFill>
              </a:rPr>
              <a:t>очі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всіх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малюків</a:t>
            </a:r>
            <a:r>
              <a:rPr lang="ru-RU" dirty="0">
                <a:solidFill>
                  <a:srgbClr val="002060"/>
                </a:solidFill>
              </a:rPr>
              <a:t> у </a:t>
            </a:r>
            <a:r>
              <a:rPr lang="ru-RU" dirty="0" err="1">
                <a:solidFill>
                  <a:srgbClr val="002060"/>
                </a:solidFill>
              </a:rPr>
              <a:t>полого­вому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будинку</a:t>
            </a:r>
            <a:r>
              <a:rPr lang="ru-RU" dirty="0">
                <a:solidFill>
                  <a:srgbClr val="002060"/>
                </a:solidFill>
              </a:rPr>
              <a:t> з </a:t>
            </a:r>
            <a:r>
              <a:rPr lang="ru-RU" dirty="0" err="1">
                <a:solidFill>
                  <a:srgbClr val="002060"/>
                </a:solidFill>
              </a:rPr>
              <a:t>профілактичною</a:t>
            </a:r>
            <a:r>
              <a:rPr lang="ru-RU" dirty="0">
                <a:solidFill>
                  <a:srgbClr val="002060"/>
                </a:solidFill>
              </a:rPr>
              <a:t> метою </a:t>
            </a:r>
            <a:r>
              <a:rPr lang="ru-RU" dirty="0" err="1">
                <a:solidFill>
                  <a:srgbClr val="002060"/>
                </a:solidFill>
              </a:rPr>
              <a:t>обов'язково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оброб­ляють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спеціальним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розчином</a:t>
            </a:r>
            <a:r>
              <a:rPr lang="ru-RU" dirty="0">
                <a:solidFill>
                  <a:srgbClr val="002060"/>
                </a:solidFill>
              </a:rPr>
              <a:t>, а </a:t>
            </a:r>
            <a:r>
              <a:rPr lang="ru-RU" dirty="0" err="1">
                <a:solidFill>
                  <a:srgbClr val="002060"/>
                </a:solidFill>
              </a:rPr>
              <a:t>дівчаткам</a:t>
            </a:r>
            <a:r>
              <a:rPr lang="ru-RU" dirty="0">
                <a:solidFill>
                  <a:srgbClr val="002060"/>
                </a:solidFill>
              </a:rPr>
              <a:t> - і </a:t>
            </a:r>
            <a:r>
              <a:rPr lang="ru-RU" dirty="0" err="1">
                <a:solidFill>
                  <a:srgbClr val="002060"/>
                </a:solidFill>
              </a:rPr>
              <a:t>статеві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органи</a:t>
            </a:r>
            <a:r>
              <a:rPr lang="ru-RU" dirty="0">
                <a:solidFill>
                  <a:srgbClr val="002060"/>
                </a:solidFill>
              </a:rPr>
              <a:t>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При </a:t>
            </a:r>
            <a:r>
              <a:rPr lang="ru-RU" dirty="0" err="1">
                <a:solidFill>
                  <a:srgbClr val="002060"/>
                </a:solidFill>
              </a:rPr>
              <a:t>появі</a:t>
            </a:r>
            <a:r>
              <a:rPr lang="ru-RU" dirty="0">
                <a:solidFill>
                  <a:srgbClr val="002060"/>
                </a:solidFill>
              </a:rPr>
              <a:t> перших </a:t>
            </a:r>
            <a:r>
              <a:rPr lang="ru-RU" dirty="0" err="1">
                <a:solidFill>
                  <a:srgbClr val="002060"/>
                </a:solidFill>
              </a:rPr>
              <a:t>ознак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гонореї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необхідно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негайно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звернутися</a:t>
            </a:r>
            <a:r>
              <a:rPr lang="ru-RU" dirty="0">
                <a:solidFill>
                  <a:srgbClr val="002060"/>
                </a:solidFill>
              </a:rPr>
              <a:t> до </a:t>
            </a:r>
            <a:r>
              <a:rPr lang="ru-RU" dirty="0" err="1">
                <a:solidFill>
                  <a:srgbClr val="002060"/>
                </a:solidFill>
              </a:rPr>
              <a:t>лікаря</a:t>
            </a:r>
            <a:r>
              <a:rPr lang="ru-RU" dirty="0">
                <a:solidFill>
                  <a:srgbClr val="002060"/>
                </a:solidFill>
              </a:rPr>
              <a:t>. Для </a:t>
            </a:r>
            <a:r>
              <a:rPr lang="ru-RU" dirty="0" err="1">
                <a:solidFill>
                  <a:srgbClr val="002060"/>
                </a:solidFill>
              </a:rPr>
              <a:t>лікування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гонореї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лікарню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ля­гати</a:t>
            </a:r>
            <a:r>
              <a:rPr lang="ru-RU" dirty="0">
                <a:solidFill>
                  <a:srgbClr val="002060"/>
                </a:solidFill>
              </a:rPr>
              <a:t> не </a:t>
            </a:r>
            <a:r>
              <a:rPr lang="ru-RU" dirty="0" err="1">
                <a:solidFill>
                  <a:srgbClr val="002060"/>
                </a:solidFill>
              </a:rPr>
              <a:t>обов'язково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зазвичай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її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лікують</a:t>
            </a:r>
            <a:r>
              <a:rPr lang="ru-RU" dirty="0">
                <a:solidFill>
                  <a:srgbClr val="002060"/>
                </a:solidFill>
              </a:rPr>
              <a:t> амбулаторно.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err="1">
                <a:solidFill>
                  <a:srgbClr val="002060"/>
                </a:solidFill>
              </a:rPr>
              <a:t>Під</a:t>
            </a:r>
            <a:r>
              <a:rPr lang="ru-RU" dirty="0">
                <a:solidFill>
                  <a:srgbClr val="002060"/>
                </a:solidFill>
              </a:rPr>
              <a:t> час </a:t>
            </a:r>
            <a:r>
              <a:rPr lang="ru-RU" dirty="0" err="1">
                <a:solidFill>
                  <a:srgbClr val="002060"/>
                </a:solidFill>
              </a:rPr>
              <a:t>лікування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забороняються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статеві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endParaRPr lang="ru-RU" dirty="0" smtClean="0">
              <a:solidFill>
                <a:srgbClr val="002060"/>
              </a:solidFill>
            </a:endParaRPr>
          </a:p>
          <a:p>
            <a:pPr marL="137160" indent="0"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стосунки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навіть</a:t>
            </a:r>
            <a:r>
              <a:rPr lang="ru-RU" dirty="0">
                <a:solidFill>
                  <a:srgbClr val="002060"/>
                </a:solidFill>
              </a:rPr>
              <a:t> з </a:t>
            </a:r>
            <a:r>
              <a:rPr lang="ru-RU" dirty="0" err="1">
                <a:solidFill>
                  <a:srgbClr val="002060"/>
                </a:solidFill>
              </a:rPr>
              <a:t>використанням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uk-UA" dirty="0" err="1">
                <a:solidFill>
                  <a:srgbClr val="002060"/>
                </a:solidFill>
              </a:rPr>
              <a:t>п</a:t>
            </a:r>
            <a:r>
              <a:rPr lang="ru-RU" dirty="0" err="1" smtClean="0">
                <a:solidFill>
                  <a:srgbClr val="002060"/>
                </a:solidFill>
              </a:rPr>
              <a:t>резервативів</a:t>
            </a:r>
            <a:r>
              <a:rPr lang="ru-RU" dirty="0" smtClean="0">
                <a:solidFill>
                  <a:srgbClr val="002060"/>
                </a:solidFill>
              </a:rPr>
              <a:t>, не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варто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купатися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басейні</a:t>
            </a:r>
            <a:r>
              <a:rPr lang="ru-RU" dirty="0">
                <a:solidFill>
                  <a:srgbClr val="002060"/>
                </a:solidFill>
              </a:rPr>
              <a:t>, ставку, </a:t>
            </a:r>
            <a:r>
              <a:rPr lang="ru-RU" dirty="0" err="1">
                <a:solidFill>
                  <a:srgbClr val="002060"/>
                </a:solidFill>
              </a:rPr>
              <a:t>річці</a:t>
            </a:r>
            <a:r>
              <a:rPr lang="ru-RU" dirty="0">
                <a:solidFill>
                  <a:srgbClr val="002060"/>
                </a:solidFill>
              </a:rPr>
              <a:t>. </a:t>
            </a:r>
            <a:endParaRPr lang="ru-RU" dirty="0" smtClean="0">
              <a:solidFill>
                <a:srgbClr val="002060"/>
              </a:solidFill>
            </a:endParaRPr>
          </a:p>
          <a:p>
            <a:pPr marL="137160" indent="0"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Доведеться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відмовитися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катання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велоси­педі</a:t>
            </a:r>
            <a:r>
              <a:rPr lang="ru-RU" dirty="0" smtClean="0">
                <a:solidFill>
                  <a:srgbClr val="002060"/>
                </a:solidFill>
              </a:rPr>
              <a:t>,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не </a:t>
            </a:r>
            <a:r>
              <a:rPr lang="ru-RU" dirty="0" err="1">
                <a:solidFill>
                  <a:srgbClr val="002060"/>
                </a:solidFill>
              </a:rPr>
              <a:t>варто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багато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ходити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пішки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або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бігати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піднімати</a:t>
            </a:r>
            <a:endParaRPr lang="ru-RU" dirty="0" smtClean="0">
              <a:solidFill>
                <a:srgbClr val="002060"/>
              </a:solidFill>
            </a:endParaRPr>
          </a:p>
          <a:p>
            <a:pPr marL="13716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важке</a:t>
            </a:r>
            <a:r>
              <a:rPr lang="ru-RU" dirty="0">
                <a:solidFill>
                  <a:srgbClr val="002060"/>
                </a:solidFill>
              </a:rPr>
              <a:t>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Для </a:t>
            </a:r>
            <a:r>
              <a:rPr lang="ru-RU" dirty="0" err="1">
                <a:solidFill>
                  <a:srgbClr val="002060"/>
                </a:solidFill>
              </a:rPr>
              <a:t>профілактики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гонореї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користуйтеся</a:t>
            </a:r>
            <a:r>
              <a:rPr lang="ru-RU" dirty="0">
                <a:solidFill>
                  <a:srgbClr val="002060"/>
                </a:solidFill>
              </a:rPr>
              <a:t> презерватива­ми, </a:t>
            </a:r>
            <a:endParaRPr lang="ru-RU" dirty="0" smtClean="0">
              <a:solidFill>
                <a:srgbClr val="002060"/>
              </a:solidFill>
            </a:endParaRPr>
          </a:p>
          <a:p>
            <a:pPr marL="13716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а </a:t>
            </a:r>
            <a:r>
              <a:rPr lang="ru-RU" dirty="0" err="1">
                <a:solidFill>
                  <a:srgbClr val="002060"/>
                </a:solidFill>
              </a:rPr>
              <a:t>ще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краще</a:t>
            </a:r>
            <a:r>
              <a:rPr lang="ru-RU" dirty="0">
                <a:solidFill>
                  <a:srgbClr val="002060"/>
                </a:solidFill>
              </a:rPr>
              <a:t> - </a:t>
            </a:r>
            <a:r>
              <a:rPr lang="ru-RU" dirty="0" err="1">
                <a:solidFill>
                  <a:srgbClr val="002060"/>
                </a:solidFill>
              </a:rPr>
              <a:t>уникайте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випадкових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статевих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контактів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673" y="3429000"/>
            <a:ext cx="1250633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231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2" name="suction.wav"/>
          </p:stSnd>
        </p:sndAc>
      </p:transition>
    </mc:Choice>
    <mc:Fallback>
      <p:transition spd="slow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009900"/>
                </a:solidFill>
              </a:rPr>
              <a:t>Сифіліс</a:t>
            </a:r>
            <a:r>
              <a:rPr lang="ru-RU" dirty="0">
                <a:solidFill>
                  <a:srgbClr val="009900"/>
                </a:solidFill>
              </a:rPr>
              <a:t> (</a:t>
            </a:r>
            <a:r>
              <a:rPr lang="ru-RU" dirty="0" err="1">
                <a:solidFill>
                  <a:srgbClr val="009900"/>
                </a:solidFill>
              </a:rPr>
              <a:t>пранці</a:t>
            </a:r>
            <a:r>
              <a:rPr lang="ru-RU" dirty="0">
                <a:solidFill>
                  <a:srgbClr val="009900"/>
                </a:solidFill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Сифіліс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пранці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) -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це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дуже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важке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хронічне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захворюван­ня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здатне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вражати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всі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органи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системи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організму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людини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має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рецидивуючий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перебіг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передається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переважно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стате­вим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шляхом.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Проте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заразитися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сифілісом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можна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і при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поцілунках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при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користуванні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спільним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хворим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посудом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білизною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одним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ліжком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тощо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 При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вродженому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сифілісі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за­раження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відбувається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ще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утробі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матері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через плаценту.</a:t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Джерело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зараження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- хвора 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3716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 на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сифіліс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людина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особ­ли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pPr marL="13716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 во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періоди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коли є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активні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3716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 прояви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свіжого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сифілісу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на 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3716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шкірі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та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слизових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оболонках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Головне -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розпізнати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сифіліс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на 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3716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початку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захворювання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коли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хво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pPr marL="137160" indent="0">
              <a:buNone/>
            </a:pP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рий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ще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дуже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небезпечний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7032"/>
            <a:ext cx="38100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283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2" name="suction.wav"/>
          </p:stSnd>
        </p:sndAc>
      </p:transition>
    </mc:Choice>
    <mc:Fallback>
      <p:transition spd="slow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9900"/>
                </a:solidFill>
              </a:rPr>
              <a:t>Сифіліс</a:t>
            </a:r>
            <a:r>
              <a:rPr lang="ru-RU" dirty="0" smtClean="0">
                <a:solidFill>
                  <a:srgbClr val="009900"/>
                </a:solidFill>
              </a:rPr>
              <a:t> </a:t>
            </a:r>
            <a:r>
              <a:rPr lang="ru-RU" dirty="0">
                <a:solidFill>
                  <a:srgbClr val="009900"/>
                </a:solidFill>
              </a:rPr>
              <a:t>(</a:t>
            </a:r>
            <a:r>
              <a:rPr lang="ru-RU" dirty="0" err="1">
                <a:solidFill>
                  <a:srgbClr val="009900"/>
                </a:solidFill>
              </a:rPr>
              <a:t>пранці</a:t>
            </a:r>
            <a:r>
              <a:rPr lang="ru-RU" dirty="0">
                <a:solidFill>
                  <a:srgbClr val="009900"/>
                </a:solidFill>
              </a:rPr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Період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заражен­ня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появи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першого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симптому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триває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середньому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20-40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днів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хоча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може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бути як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коротшим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(7 - 15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днів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), так і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довшим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(до 3-5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місяців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).</a:t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Зазвичай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через 2-3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тижні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на тому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місці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,</a:t>
            </a:r>
          </a:p>
          <a:p>
            <a:pPr marL="13716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куди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потрапила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інфекція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з'являється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3716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характерний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прищик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який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через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деякий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13716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час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перетворюється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тверду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наче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хрящ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,</a:t>
            </a:r>
          </a:p>
          <a:p>
            <a:pPr marL="13716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виразку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Ніякого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болю при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цьому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немає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3716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</a:t>
            </a:r>
          </a:p>
          <a:p>
            <a:pPr marL="13716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Через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6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тижнів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виразка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гоїться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зали­шаю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pPr marL="137160" indent="0">
              <a:buNone/>
            </a:pP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чи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після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себе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жовтий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рубчик. При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виявленні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такої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виразки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треба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негайно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звернутися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лікаря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оскільки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через 6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тижнів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починається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вторинний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період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найзаразніший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при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якому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пе­реважно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з'являється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висип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шкірі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слизових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оболонках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18176"/>
            <a:ext cx="21431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903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2" name="suction.wav"/>
          </p:stSnd>
        </p:sndAc>
      </p:transition>
    </mc:Choice>
    <mc:Fallback>
      <p:transition spd="slow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009900"/>
                </a:solidFill>
              </a:rPr>
              <a:t>Сифіліс</a:t>
            </a:r>
            <a:r>
              <a:rPr lang="ru-RU" dirty="0">
                <a:solidFill>
                  <a:srgbClr val="009900"/>
                </a:solidFill>
              </a:rPr>
              <a:t> (</a:t>
            </a:r>
            <a:r>
              <a:rPr lang="ru-RU" dirty="0" err="1">
                <a:solidFill>
                  <a:srgbClr val="009900"/>
                </a:solidFill>
              </a:rPr>
              <a:t>пранці</a:t>
            </a:r>
            <a:r>
              <a:rPr lang="ru-RU" dirty="0">
                <a:solidFill>
                  <a:srgbClr val="009900"/>
                </a:solidFill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Третинний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період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починається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.на 3-4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році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хвороби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і за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відсутності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лікування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триває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все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життя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хворого. В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цьому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періоді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може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вражатися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будь-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який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орган,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проте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най­частіше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це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шкіра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слизові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оболонки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кістки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 У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цьому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періоді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хворі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вже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становлять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небезпеки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інших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про­те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самі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можуть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перетворитися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ідіотів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паралітиків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за­хворюють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прогресивний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параліч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Зараження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сифілісом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плоду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найчастіше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3716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відбувається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перші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три роки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хвороби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3716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матері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Перебіг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Вагітності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може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порушу-</a:t>
            </a:r>
          </a:p>
          <a:p>
            <a:pPr marL="13716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ватись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трапляються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пізні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викидні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мертвонародження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та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передчасні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пологи.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357" y="4149080"/>
            <a:ext cx="2139881" cy="187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319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2" name="suction.wav"/>
          </p:stSnd>
        </p:sndAc>
      </p:transition>
    </mc:Choice>
    <mc:Fallback>
      <p:transition spd="slow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161</TotalTime>
  <Words>959</Words>
  <Application>Microsoft Office PowerPoint</Application>
  <PresentationFormat>Экран (4:3)</PresentationFormat>
  <Paragraphs>123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Венеричні хвороби</vt:lpstr>
      <vt:lpstr>Групи венеричних хвороб </vt:lpstr>
      <vt:lpstr>Гонорея</vt:lpstr>
      <vt:lpstr>Гонорея</vt:lpstr>
      <vt:lpstr>Гонорея</vt:lpstr>
      <vt:lpstr>Гонорея</vt:lpstr>
      <vt:lpstr>Сифіліс (пранці)</vt:lpstr>
      <vt:lpstr>Сифіліс (пранці)</vt:lpstr>
      <vt:lpstr>Сифіліс (пранці)</vt:lpstr>
      <vt:lpstr>Сифіліс (пранці)</vt:lpstr>
      <vt:lpstr>Генітальні бородавки</vt:lpstr>
      <vt:lpstr>Простий та генітальний герпес</vt:lpstr>
      <vt:lpstr>Хламідіоз</vt:lpstr>
      <vt:lpstr>Трихомоніаз</vt:lpstr>
      <vt:lpstr>СНІД</vt:lpstr>
      <vt:lpstr>СНІД</vt:lpstr>
      <vt:lpstr>СНІД</vt:lpstr>
      <vt:lpstr>СНІД</vt:lpstr>
      <vt:lpstr>Памятайте!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Венеричні хвороби</dc:title>
  <dc:creator>Денис</dc:creator>
  <cp:lastModifiedBy>Денис</cp:lastModifiedBy>
  <cp:revision>12</cp:revision>
  <dcterms:created xsi:type="dcterms:W3CDTF">2010-10-03T16:11:51Z</dcterms:created>
  <dcterms:modified xsi:type="dcterms:W3CDTF">2010-10-04T15:56:00Z</dcterms:modified>
</cp:coreProperties>
</file>