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848872" cy="6120679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dirty="0" smtClean="0"/>
              <a:t>Екологічні проблеми, </a:t>
            </a:r>
            <a:r>
              <a:rPr lang="uk-UA" sz="7200" dirty="0" err="1" smtClean="0"/>
              <a:t>пов</a:t>
            </a:r>
            <a:r>
              <a:rPr lang="en-US" sz="7200" dirty="0" smtClean="0"/>
              <a:t>’</a:t>
            </a:r>
            <a:r>
              <a:rPr lang="uk-UA" sz="7200" dirty="0" err="1" smtClean="0"/>
              <a:t>язані</a:t>
            </a:r>
            <a:r>
              <a:rPr lang="uk-UA" sz="7200" dirty="0" smtClean="0"/>
              <a:t> з використанням теплових машин і двигунів</a:t>
            </a:r>
            <a:endParaRPr lang="uk-UA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75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2362274"/>
          </a:xfrm>
        </p:spPr>
        <p:txBody>
          <a:bodyPr>
            <a:noAutofit/>
          </a:bodyPr>
          <a:lstStyle/>
          <a:p>
            <a:r>
              <a:rPr lang="ru-RU" sz="3600" dirty="0"/>
              <a:t>Але </a:t>
            </a:r>
            <a:r>
              <a:rPr lang="ru-RU" sz="3600" dirty="0" err="1"/>
              <a:t>головна</a:t>
            </a:r>
            <a:r>
              <a:rPr lang="ru-RU" sz="3600" dirty="0"/>
              <a:t> </a:t>
            </a:r>
            <a:r>
              <a:rPr lang="ru-RU" sz="3600" dirty="0" err="1"/>
              <a:t>загроза</a:t>
            </a:r>
            <a:r>
              <a:rPr lang="ru-RU" sz="3600" dirty="0"/>
              <a:t> </a:t>
            </a:r>
            <a:r>
              <a:rPr lang="ru-RU" sz="3600" dirty="0" err="1"/>
              <a:t>забруднення</a:t>
            </a:r>
            <a:r>
              <a:rPr lang="ru-RU" sz="3600" dirty="0"/>
              <a:t> </a:t>
            </a:r>
            <a:r>
              <a:rPr lang="ru-RU" sz="3600" dirty="0" err="1"/>
              <a:t>морських</a:t>
            </a:r>
            <a:r>
              <a:rPr lang="ru-RU" sz="3600" dirty="0"/>
              <a:t> вод </a:t>
            </a:r>
            <a:r>
              <a:rPr lang="ru-RU" sz="3600" dirty="0" err="1"/>
              <a:t>нафтою</a:t>
            </a:r>
            <a:r>
              <a:rPr lang="ru-RU" sz="3600" dirty="0"/>
              <a:t> </a:t>
            </a:r>
            <a:r>
              <a:rPr lang="ru-RU" sz="3600" dirty="0" err="1"/>
              <a:t>полягає</a:t>
            </a:r>
            <a:r>
              <a:rPr lang="ru-RU" sz="3600" dirty="0"/>
              <a:t> в </a:t>
            </a:r>
            <a:r>
              <a:rPr lang="ru-RU" sz="3600" dirty="0" err="1"/>
              <a:t>загибелі</a:t>
            </a:r>
            <a:r>
              <a:rPr lang="ru-RU" sz="3600" dirty="0"/>
              <a:t> </a:t>
            </a:r>
            <a:r>
              <a:rPr lang="ru-RU" sz="3600" dirty="0" err="1"/>
              <a:t>фітопланктону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є </a:t>
            </a:r>
            <a:r>
              <a:rPr lang="ru-RU" sz="3600" dirty="0" err="1"/>
              <a:t>першою</a:t>
            </a:r>
            <a:r>
              <a:rPr lang="ru-RU" sz="3600" dirty="0"/>
              <a:t> </a:t>
            </a:r>
            <a:r>
              <a:rPr lang="ru-RU" sz="3600" dirty="0" err="1"/>
              <a:t>ланкою</a:t>
            </a:r>
            <a:r>
              <a:rPr lang="ru-RU" sz="3600" dirty="0"/>
              <a:t> </a:t>
            </a:r>
            <a:r>
              <a:rPr lang="ru-RU" sz="3600" dirty="0" err="1"/>
              <a:t>харчового</a:t>
            </a:r>
            <a:r>
              <a:rPr lang="ru-RU" sz="3600" dirty="0"/>
              <a:t> </a:t>
            </a:r>
            <a:r>
              <a:rPr lang="ru-RU" sz="3600" dirty="0" err="1"/>
              <a:t>ланцюга</a:t>
            </a:r>
            <a:r>
              <a:rPr lang="ru-RU" sz="3600" dirty="0"/>
              <a:t> </a:t>
            </a:r>
            <a:r>
              <a:rPr lang="ru-RU" sz="3600" dirty="0" err="1"/>
              <a:t>мешканців</a:t>
            </a:r>
            <a:r>
              <a:rPr lang="ru-RU" sz="3600" dirty="0"/>
              <a:t> моря. 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5000625" cy="3238500"/>
          </a:xfrm>
        </p:spPr>
      </p:pic>
    </p:spTree>
    <p:extLst>
      <p:ext uri="{BB962C8B-B14F-4D97-AF65-F5344CB8AC3E}">
        <p14:creationId xmlns:p14="http://schemas.microsoft.com/office/powerpoint/2010/main" val="2054740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9" r="17149"/>
          <a:stretch>
            <a:fillRect/>
          </a:stretch>
        </p:blipFill>
        <p:spPr>
          <a:xfrm>
            <a:off x="107504" y="836712"/>
            <a:ext cx="5256584" cy="51453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332656"/>
            <a:ext cx="3479762" cy="6264696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Фітопланк­тон</a:t>
            </a:r>
            <a:r>
              <a:rPr lang="ru-RU" sz="3600" dirty="0"/>
              <a:t> є </a:t>
            </a:r>
            <a:r>
              <a:rPr lang="ru-RU" sz="3600" dirty="0" err="1"/>
              <a:t>основним</a:t>
            </a:r>
            <a:r>
              <a:rPr lang="ru-RU" sz="3600" dirty="0"/>
              <a:t> </a:t>
            </a:r>
            <a:r>
              <a:rPr lang="ru-RU" sz="3600" dirty="0" err="1"/>
              <a:t>виробником</a:t>
            </a:r>
            <a:r>
              <a:rPr lang="ru-RU" sz="3600" dirty="0"/>
              <a:t> </a:t>
            </a:r>
            <a:r>
              <a:rPr lang="ru-RU" sz="3600" dirty="0" err="1"/>
              <a:t>кисню</a:t>
            </a:r>
            <a:r>
              <a:rPr lang="ru-RU" sz="3600" dirty="0"/>
              <a:t> на </a:t>
            </a:r>
            <a:r>
              <a:rPr lang="ru-RU" sz="3600" dirty="0" err="1"/>
              <a:t>земній</a:t>
            </a:r>
            <a:r>
              <a:rPr lang="ru-RU" sz="3600" dirty="0"/>
              <a:t> </a:t>
            </a:r>
            <a:r>
              <a:rPr lang="ru-RU" sz="3600" dirty="0" err="1"/>
              <a:t>кулі</a:t>
            </a:r>
            <a:r>
              <a:rPr lang="ru-RU" sz="3600" dirty="0"/>
              <a:t>, </a:t>
            </a:r>
            <a:r>
              <a:rPr lang="ru-RU" sz="3600" dirty="0" err="1"/>
              <a:t>виробляючи</a:t>
            </a:r>
            <a:r>
              <a:rPr lang="ru-RU" sz="3600" dirty="0"/>
              <a:t> за </a:t>
            </a:r>
            <a:r>
              <a:rPr lang="ru-RU" sz="3600" dirty="0" err="1"/>
              <a:t>рахунок</a:t>
            </a:r>
            <a:r>
              <a:rPr lang="ru-RU" sz="3600" dirty="0"/>
              <a:t> фотосинтезу </a:t>
            </a:r>
            <a:r>
              <a:rPr lang="ru-RU" sz="3600" dirty="0" err="1"/>
              <a:t>близько</a:t>
            </a:r>
            <a:r>
              <a:rPr lang="ru-RU" sz="3600" dirty="0"/>
              <a:t> 70 </a:t>
            </a:r>
            <a:r>
              <a:rPr lang="ru-RU" sz="3600" i="1" dirty="0"/>
              <a:t>% </a:t>
            </a:r>
            <a:r>
              <a:rPr lang="ru-RU" sz="3600" dirty="0" err="1"/>
              <a:t>усього</a:t>
            </a:r>
            <a:r>
              <a:rPr lang="ru-RU" sz="3600" dirty="0"/>
              <a:t> </a:t>
            </a:r>
            <a:r>
              <a:rPr lang="ru-RU" sz="3600" dirty="0" err="1"/>
              <a:t>кисню</a:t>
            </a:r>
            <a:r>
              <a:rPr lang="ru-RU" sz="3600" dirty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6803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176464" cy="6336704"/>
          </a:xfrm>
        </p:spPr>
        <p:txBody>
          <a:bodyPr>
            <a:noAutofit/>
          </a:bodyPr>
          <a:lstStyle/>
          <a:p>
            <a:r>
              <a:rPr lang="uk-UA" sz="2400" dirty="0"/>
              <a:t>Катастрофічні розливи нафти в море приводять до знищення безлічі морських птахів. Водоплавні птахи дзьобом змащують свої пір'я жиром, який виділяють особливою залозою. У результаті пір'я не змочуються  водою, пух під пір'ям залишається </a:t>
            </a:r>
            <a:r>
              <a:rPr lang="uk-UA" sz="2400" dirty="0" smtClean="0"/>
              <a:t>сухим. Завдяки </a:t>
            </a:r>
            <a:r>
              <a:rPr lang="uk-UA" sz="2400" dirty="0"/>
              <a:t>цьому птах тримається на волі й не мерзне навіть у холодній воді. Коли ж пір'я змочує нафта, вода проникає в шар пуху, птах замерзає й тоне.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57400"/>
            <a:ext cx="5112567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910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4716016" cy="6741368"/>
          </a:xfrm>
        </p:spPr>
      </p:pic>
    </p:spTree>
    <p:extLst>
      <p:ext uri="{BB962C8B-B14F-4D97-AF65-F5344CB8AC3E}">
        <p14:creationId xmlns:p14="http://schemas.microsoft.com/office/powerpoint/2010/main" val="3082862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506290"/>
          </a:xfrm>
        </p:spPr>
        <p:txBody>
          <a:bodyPr>
            <a:noAutofit/>
          </a:bodyPr>
          <a:lstStyle/>
          <a:p>
            <a:r>
              <a:rPr lang="uk-UA" sz="2800" dirty="0"/>
              <a:t>Шкідливі викиди, що утворюються в результаті роботи теплових двигунів, впливають на організм людини. </a:t>
            </a:r>
            <a:r>
              <a:rPr lang="uk-UA" sz="2800" dirty="0" err="1"/>
              <a:t>Діоксид</a:t>
            </a:r>
            <a:r>
              <a:rPr lang="uk-UA" sz="2800" dirty="0"/>
              <a:t> вуглецю діє на шкіру й слизові оболонки. Оксид вуглецю при вдиханні зв'язується з гемоглобі­ном крові, витісняючи з неї кисень, у результаті настає кисневе </a:t>
            </a:r>
            <a:r>
              <a:rPr lang="uk-UA" sz="2800" dirty="0" smtClean="0"/>
              <a:t>голодування</a:t>
            </a:r>
            <a:r>
              <a:rPr lang="uk-UA" sz="2800" dirty="0"/>
              <a:t>.</a:t>
            </a:r>
            <a:r>
              <a:rPr lang="uk-UA" sz="2800" dirty="0"/>
              <a:t> 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50" y="2836937"/>
            <a:ext cx="6929611" cy="4021063"/>
          </a:xfrm>
        </p:spPr>
      </p:pic>
    </p:spTree>
    <p:extLst>
      <p:ext uri="{BB962C8B-B14F-4D97-AF65-F5344CB8AC3E}">
        <p14:creationId xmlns:p14="http://schemas.microsoft.com/office/powerpoint/2010/main" val="355841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70186"/>
          </a:xfrm>
        </p:spPr>
        <p:txBody>
          <a:bodyPr>
            <a:normAutofit fontScale="90000"/>
          </a:bodyPr>
          <a:lstStyle/>
          <a:p>
            <a:r>
              <a:rPr lang="ru-RU" dirty="0"/>
              <a:t>Оксид </a:t>
            </a:r>
            <a:r>
              <a:rPr lang="ru-RU" dirty="0" err="1"/>
              <a:t>вуглецю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зумовити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— </a:t>
            </a:r>
            <a:r>
              <a:rPr lang="ru-RU" dirty="0" err="1"/>
              <a:t>стенокардії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6300192" cy="4485247"/>
          </a:xfrm>
        </p:spPr>
      </p:pic>
    </p:spTree>
    <p:extLst>
      <p:ext uri="{BB962C8B-B14F-4D97-AF65-F5344CB8AC3E}">
        <p14:creationId xmlns:p14="http://schemas.microsoft.com/office/powerpoint/2010/main" val="22072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57018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Діоксид</a:t>
            </a:r>
            <a:r>
              <a:rPr lang="ru-RU" dirty="0"/>
              <a:t> азоту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роздратування</a:t>
            </a:r>
            <a:r>
              <a:rPr lang="ru-RU" dirty="0"/>
              <a:t> </a:t>
            </a:r>
            <a:r>
              <a:rPr lang="ru-RU" dirty="0" err="1"/>
              <a:t>слизових</a:t>
            </a:r>
            <a:r>
              <a:rPr lang="ru-RU" dirty="0"/>
              <a:t> </a:t>
            </a:r>
            <a:r>
              <a:rPr lang="ru-RU" dirty="0" err="1"/>
              <a:t>обо­лонок</a:t>
            </a:r>
            <a:r>
              <a:rPr lang="ru-RU" dirty="0"/>
              <a:t> очей.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43" y="2060848"/>
            <a:ext cx="7353957" cy="4525963"/>
          </a:xfrm>
        </p:spPr>
      </p:pic>
    </p:spTree>
    <p:extLst>
      <p:ext uri="{BB962C8B-B14F-4D97-AF65-F5344CB8AC3E}">
        <p14:creationId xmlns:p14="http://schemas.microsoft.com/office/powerpoint/2010/main" val="60429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94522"/>
          </a:xfrm>
        </p:spPr>
        <p:txBody>
          <a:bodyPr>
            <a:normAutofit fontScale="90000"/>
          </a:bodyPr>
          <a:lstStyle/>
          <a:p>
            <a:r>
              <a:rPr lang="uk-UA" dirty="0"/>
              <a:t>У разі фотохімічного смогу запалюються очі, слизові оболонки носа і горла, відзначаються симптоми ядухи, загострення легеневих і нервових захворювань.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73016"/>
            <a:ext cx="2762250" cy="2762250"/>
          </a:xfrm>
        </p:spPr>
      </p:pic>
    </p:spTree>
    <p:extLst>
      <p:ext uri="{BB962C8B-B14F-4D97-AF65-F5344CB8AC3E}">
        <p14:creationId xmlns:p14="http://schemas.microsoft.com/office/powerpoint/2010/main" val="329692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06290"/>
          </a:xfrm>
        </p:spPr>
        <p:txBody>
          <a:bodyPr>
            <a:normAutofit fontScale="90000"/>
          </a:bodyPr>
          <a:lstStyle/>
          <a:p>
            <a:r>
              <a:rPr lang="ru-RU" sz="6000" dirty="0" err="1"/>
              <a:t>Сірчистий</a:t>
            </a:r>
            <a:r>
              <a:rPr lang="ru-RU" sz="6000" dirty="0"/>
              <a:t> газ </a:t>
            </a:r>
            <a:r>
              <a:rPr lang="ru-RU" sz="6000" dirty="0" err="1"/>
              <a:t>призводить</a:t>
            </a:r>
            <a:r>
              <a:rPr lang="ru-RU" sz="6000" dirty="0"/>
              <a:t> до росту </a:t>
            </a:r>
            <a:r>
              <a:rPr lang="ru-RU" sz="6000" dirty="0" err="1"/>
              <a:t>онкозахворювань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5249167" cy="3389684"/>
          </a:xfrm>
        </p:spPr>
      </p:pic>
    </p:spTree>
    <p:extLst>
      <p:ext uri="{BB962C8B-B14F-4D97-AF65-F5344CB8AC3E}">
        <p14:creationId xmlns:p14="http://schemas.microsoft.com/office/powerpoint/2010/main" val="523359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19256" cy="6179016"/>
          </a:xfrm>
        </p:spPr>
        <p:txBody>
          <a:bodyPr>
            <a:noAutofit/>
          </a:bodyPr>
          <a:lstStyle/>
          <a:p>
            <a:r>
              <a:rPr lang="ru-RU" sz="8000" dirty="0"/>
              <a:t>Шляхи </a:t>
            </a:r>
            <a:r>
              <a:rPr lang="ru-RU" sz="8000" dirty="0" err="1"/>
              <a:t>зниження</a:t>
            </a:r>
            <a:r>
              <a:rPr lang="ru-RU" sz="8000" dirty="0"/>
              <a:t> </a:t>
            </a:r>
            <a:r>
              <a:rPr lang="ru-RU" sz="8000" dirty="0" err="1"/>
              <a:t>забруднення</a:t>
            </a:r>
            <a:r>
              <a:rPr lang="ru-RU" sz="8000" dirty="0"/>
              <a:t> </a:t>
            </a:r>
            <a:r>
              <a:rPr lang="ru-RU" sz="8000" dirty="0" err="1"/>
              <a:t>навколишнього</a:t>
            </a:r>
            <a:r>
              <a:rPr lang="ru-RU" sz="8000" dirty="0"/>
              <a:t> </a:t>
            </a:r>
            <a:r>
              <a:rPr lang="ru-RU" sz="8000" dirty="0" err="1"/>
              <a:t>середо­вища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307714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3960440"/>
          </a:xfrm>
        </p:spPr>
        <p:txBody>
          <a:bodyPr>
            <a:noAutofit/>
          </a:bodyPr>
          <a:lstStyle/>
          <a:p>
            <a:r>
              <a:rPr lang="uk-UA" sz="2500" dirty="0" smtClean="0"/>
              <a:t>Більша </a:t>
            </a:r>
            <a:r>
              <a:rPr lang="uk-UA" sz="2500" dirty="0"/>
              <a:t>частина двигунів на Землі є тепловими дви­гунами. Саме вони дають нам дешеву електроенергію, є серцем майже всіх видів швидкісного транспорту. Сучасна людина не може обходитися без них. Але ши­роке застосування теплових двигунів впливає на стан навколишнього середовища.</a:t>
            </a:r>
            <a:endParaRPr lang="uk-UA" sz="2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12976"/>
            <a:ext cx="4468357" cy="3063059"/>
          </a:xfrm>
        </p:spPr>
      </p:pic>
    </p:spTree>
    <p:extLst>
      <p:ext uri="{BB962C8B-B14F-4D97-AF65-F5344CB8AC3E}">
        <p14:creationId xmlns:p14="http://schemas.microsoft.com/office/powerpoint/2010/main" val="8498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930226"/>
          </a:xfrm>
        </p:spPr>
        <p:txBody>
          <a:bodyPr>
            <a:noAutofit/>
          </a:bodyPr>
          <a:lstStyle/>
          <a:p>
            <a:r>
              <a:rPr lang="ru-RU" sz="3600" dirty="0" err="1"/>
              <a:t>використання</a:t>
            </a:r>
            <a:r>
              <a:rPr lang="ru-RU" sz="3600" dirty="0"/>
              <a:t> в </a:t>
            </a:r>
            <a:r>
              <a:rPr lang="ru-RU" sz="3600" dirty="0" err="1"/>
              <a:t>автомобілях</a:t>
            </a:r>
            <a:r>
              <a:rPr lang="ru-RU" sz="3600" dirty="0"/>
              <a:t> </a:t>
            </a:r>
            <a:r>
              <a:rPr lang="ru-RU" sz="3600" dirty="0" err="1"/>
              <a:t>замість</a:t>
            </a:r>
            <a:r>
              <a:rPr lang="ru-RU" sz="3600" dirty="0"/>
              <a:t> </a:t>
            </a:r>
            <a:r>
              <a:rPr lang="ru-RU" sz="3600" dirty="0" err="1"/>
              <a:t>карбюраторних</a:t>
            </a:r>
            <a:r>
              <a:rPr lang="ru-RU" sz="3600" dirty="0"/>
              <a:t> </a:t>
            </a:r>
            <a:r>
              <a:rPr lang="ru-RU" sz="3600" dirty="0" err="1"/>
              <a:t>бензинових</a:t>
            </a:r>
            <a:r>
              <a:rPr lang="ru-RU" sz="3600" dirty="0"/>
              <a:t> </a:t>
            </a:r>
            <a:r>
              <a:rPr lang="ru-RU" sz="3600" dirty="0" err="1"/>
              <a:t>двигунів</a:t>
            </a:r>
            <a:r>
              <a:rPr lang="ru-RU" sz="3600" dirty="0"/>
              <a:t> </a:t>
            </a:r>
            <a:r>
              <a:rPr lang="ru-RU" sz="3600" dirty="0" err="1"/>
              <a:t>дизелів</a:t>
            </a:r>
            <a:r>
              <a:rPr lang="ru-RU" sz="3600" dirty="0"/>
              <a:t>, у </a:t>
            </a:r>
            <a:r>
              <a:rPr lang="ru-RU" sz="3600" dirty="0" err="1"/>
              <a:t>паливо</a:t>
            </a:r>
            <a:r>
              <a:rPr lang="ru-RU" sz="3600" dirty="0"/>
              <a:t> </a:t>
            </a:r>
            <a:r>
              <a:rPr lang="ru-RU" sz="3600" dirty="0" err="1"/>
              <a:t>яких</a:t>
            </a:r>
            <a:r>
              <a:rPr lang="ru-RU" sz="3600" dirty="0"/>
              <a:t> не </a:t>
            </a:r>
            <a:r>
              <a:rPr lang="ru-RU" sz="3600" dirty="0" err="1"/>
              <a:t>до­дають</a:t>
            </a:r>
            <a:r>
              <a:rPr lang="ru-RU" sz="3600" dirty="0"/>
              <a:t> </a:t>
            </a:r>
            <a:r>
              <a:rPr lang="ru-RU" sz="3600" dirty="0" err="1" smtClean="0"/>
              <a:t>свинцю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7467600" cy="4480560"/>
          </a:xfrm>
        </p:spPr>
      </p:pic>
    </p:spTree>
    <p:extLst>
      <p:ext uri="{BB962C8B-B14F-4D97-AF65-F5344CB8AC3E}">
        <p14:creationId xmlns:p14="http://schemas.microsoft.com/office/powerpoint/2010/main" val="138700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Autofit/>
          </a:bodyPr>
          <a:lstStyle/>
          <a:p>
            <a:r>
              <a:rPr lang="ru-RU" sz="3600" dirty="0" err="1"/>
              <a:t>випробування</a:t>
            </a:r>
            <a:r>
              <a:rPr lang="ru-RU" sz="3600" dirty="0"/>
              <a:t> </a:t>
            </a:r>
            <a:r>
              <a:rPr lang="ru-RU" sz="3600" dirty="0" err="1"/>
              <a:t>автомобі­лів</a:t>
            </a:r>
            <a:r>
              <a:rPr lang="ru-RU" sz="3600" dirty="0"/>
              <a:t>, у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замість</a:t>
            </a:r>
            <a:r>
              <a:rPr lang="ru-RU" sz="3600" dirty="0"/>
              <a:t> </a:t>
            </a:r>
            <a:r>
              <a:rPr lang="ru-RU" sz="3600" dirty="0" err="1"/>
              <a:t>бензинових</a:t>
            </a:r>
            <a:r>
              <a:rPr lang="ru-RU" sz="3600" dirty="0"/>
              <a:t> </a:t>
            </a:r>
            <a:r>
              <a:rPr lang="ru-RU" sz="3600" dirty="0" err="1"/>
              <a:t>двигунів</a:t>
            </a:r>
            <a:r>
              <a:rPr lang="ru-RU" sz="3600" dirty="0"/>
              <a:t> </a:t>
            </a:r>
            <a:r>
              <a:rPr lang="ru-RU" sz="3600" dirty="0" err="1"/>
              <a:t>застосовують</a:t>
            </a:r>
            <a:r>
              <a:rPr lang="ru-RU" sz="3600" dirty="0"/>
              <a:t> </a:t>
            </a:r>
            <a:r>
              <a:rPr lang="ru-RU" sz="3600" dirty="0" err="1"/>
              <a:t>електродвигуни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працюють</a:t>
            </a:r>
            <a:r>
              <a:rPr lang="ru-RU" sz="3600" dirty="0"/>
              <a:t> на </a:t>
            </a:r>
            <a:r>
              <a:rPr lang="ru-RU" sz="3600" dirty="0" err="1"/>
              <a:t>акумуляторах</a:t>
            </a:r>
            <a:r>
              <a:rPr lang="ru-RU" sz="3600" dirty="0"/>
              <a:t>,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двигуни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використовують</a:t>
            </a:r>
            <a:r>
              <a:rPr lang="ru-RU" sz="3600" dirty="0"/>
              <a:t> як </a:t>
            </a:r>
            <a:r>
              <a:rPr lang="ru-RU" sz="3600" dirty="0" err="1"/>
              <a:t>паливо</a:t>
            </a:r>
            <a:r>
              <a:rPr lang="ru-RU" sz="3600" dirty="0"/>
              <a:t> </a:t>
            </a:r>
            <a:r>
              <a:rPr lang="ru-RU" sz="3600" dirty="0" err="1"/>
              <a:t>водень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1936520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86800" cy="1930226"/>
          </a:xfrm>
        </p:spPr>
        <p:txBody>
          <a:bodyPr>
            <a:noAutofit/>
          </a:bodyPr>
          <a:lstStyle/>
          <a:p>
            <a:r>
              <a:rPr lang="uk-UA" sz="2800" dirty="0"/>
              <a:t>Н</a:t>
            </a:r>
            <a:r>
              <a:rPr lang="uk-UA" sz="2800" dirty="0" smtClean="0"/>
              <a:t>а </a:t>
            </a:r>
            <a:r>
              <a:rPr lang="uk-UA" sz="2800" dirty="0"/>
              <a:t>теплових електростанціях, що працюють на </a:t>
            </a:r>
            <a:r>
              <a:rPr lang="uk-UA" sz="2800" dirty="0" smtClean="0"/>
              <a:t>вугіллі  </a:t>
            </a:r>
            <a:r>
              <a:rPr lang="uk-UA" sz="2800" dirty="0"/>
              <a:t>і викидають велику кількість оксидів сірки в газах, слід пропускати ці гази через спеціальні пристрої — скрубери, в яких сірка зв'язується вапном, тоді концентрація оксиду сірки істотно зменшується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1963978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96" y="2564904"/>
            <a:ext cx="4690616" cy="4525963"/>
          </a:xfrm>
        </p:spPr>
      </p:pic>
    </p:spTree>
    <p:extLst>
      <p:ext uri="{BB962C8B-B14F-4D97-AF65-F5344CB8AC3E}">
        <p14:creationId xmlns:p14="http://schemas.microsoft.com/office/powerpoint/2010/main" val="43661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6178698"/>
          </a:xfrm>
        </p:spPr>
        <p:txBody>
          <a:bodyPr>
            <a:noAutofit/>
          </a:bodyPr>
          <a:lstStyle/>
          <a:p>
            <a:r>
              <a:rPr lang="uk-UA" sz="3200" dirty="0"/>
              <a:t>Під час роботи теплових двигунів найбільшому забруд­ненню піддається повітряний басейн планети. Тверді частинки пилу й сажі, що утворюються під час роботи теплових двигунів, запилюють повітря.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18" y="1268760"/>
            <a:ext cx="4716015" cy="3887677"/>
          </a:xfrm>
        </p:spPr>
      </p:pic>
    </p:spTree>
    <p:extLst>
      <p:ext uri="{BB962C8B-B14F-4D97-AF65-F5344CB8AC3E}">
        <p14:creationId xmlns:p14="http://schemas.microsoft.com/office/powerpoint/2010/main" val="268799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02234"/>
          </a:xfrm>
        </p:spPr>
        <p:txBody>
          <a:bodyPr>
            <a:noAutofit/>
          </a:bodyPr>
          <a:lstStyle/>
          <a:p>
            <a:r>
              <a:rPr lang="uk-UA" sz="2800" dirty="0"/>
              <a:t>Викиди сірчистого газу й оксидів азоту є при­чиною утворення кислотних опадів, які приводять до загибелі сільськогосподарських культур, лісів, негативно впливають на прісні водойми і їхніх мешканців. </a:t>
            </a:r>
            <a:endParaRPr lang="uk-UA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320480" cy="36737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03" y="2420888"/>
            <a:ext cx="4429125" cy="3648571"/>
          </a:xfrm>
        </p:spPr>
      </p:pic>
    </p:spTree>
    <p:extLst>
      <p:ext uri="{BB962C8B-B14F-4D97-AF65-F5344CB8AC3E}">
        <p14:creationId xmlns:p14="http://schemas.microsoft.com/office/powerpoint/2010/main" val="2240850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226370"/>
          </a:xfrm>
        </p:spPr>
        <p:txBody>
          <a:bodyPr>
            <a:noAutofit/>
          </a:bodyPr>
          <a:lstStyle/>
          <a:p>
            <a:r>
              <a:rPr lang="ru-RU" sz="3600" dirty="0" err="1"/>
              <a:t>Під</a:t>
            </a:r>
            <a:r>
              <a:rPr lang="ru-RU" sz="3600" dirty="0"/>
              <a:t> час </a:t>
            </a:r>
            <a:r>
              <a:rPr lang="ru-RU" sz="3600" dirty="0" err="1"/>
              <a:t>роботи</a:t>
            </a:r>
            <a:r>
              <a:rPr lang="ru-RU" sz="3600" dirty="0"/>
              <a:t> </a:t>
            </a:r>
            <a:r>
              <a:rPr lang="ru-RU" sz="3600" dirty="0" err="1"/>
              <a:t>теплових</a:t>
            </a:r>
            <a:r>
              <a:rPr lang="ru-RU" sz="3600" dirty="0"/>
              <a:t> </a:t>
            </a:r>
            <a:r>
              <a:rPr lang="ru-RU" sz="3600" dirty="0" err="1"/>
              <a:t>двигунів</a:t>
            </a:r>
            <a:r>
              <a:rPr lang="ru-RU" sz="3600" dirty="0"/>
              <a:t> </a:t>
            </a:r>
            <a:r>
              <a:rPr lang="ru-RU" sz="3600" dirty="0" err="1"/>
              <a:t>виділяється</a:t>
            </a:r>
            <a:r>
              <a:rPr lang="ru-RU" sz="3600" dirty="0"/>
              <a:t> </a:t>
            </a:r>
            <a:r>
              <a:rPr lang="ru-RU" sz="3600" dirty="0" err="1"/>
              <a:t>вуглекислий</a:t>
            </a:r>
            <a:r>
              <a:rPr lang="ru-RU" sz="3600" dirty="0"/>
              <a:t> газ. </a:t>
            </a:r>
            <a:r>
              <a:rPr lang="ru-RU" sz="3600" dirty="0" err="1"/>
              <a:t>Наявність</a:t>
            </a:r>
            <a:r>
              <a:rPr lang="ru-RU" sz="3600" dirty="0"/>
              <a:t> </a:t>
            </a:r>
            <a:r>
              <a:rPr lang="ru-RU" sz="3600" dirty="0" err="1"/>
              <a:t>цього</a:t>
            </a:r>
            <a:r>
              <a:rPr lang="ru-RU" sz="3600" dirty="0"/>
              <a:t> газу в </a:t>
            </a:r>
            <a:r>
              <a:rPr lang="ru-RU" sz="3600" dirty="0" err="1"/>
              <a:t>атмосфері</a:t>
            </a:r>
            <a:r>
              <a:rPr lang="ru-RU" sz="3600" dirty="0"/>
              <a:t> разом з парами води приводить до парникового </a:t>
            </a:r>
            <a:r>
              <a:rPr lang="ru-RU" sz="3600" dirty="0" err="1"/>
              <a:t>ефекту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7992888" cy="3888431"/>
          </a:xfrm>
        </p:spPr>
      </p:pic>
    </p:spTree>
    <p:extLst>
      <p:ext uri="{BB962C8B-B14F-4D97-AF65-F5344CB8AC3E}">
        <p14:creationId xmlns:p14="http://schemas.microsoft.com/office/powerpoint/2010/main" val="16875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 </a:t>
            </a:r>
            <a:r>
              <a:rPr lang="ru-RU" dirty="0" err="1"/>
              <a:t>результаті</a:t>
            </a:r>
            <a:r>
              <a:rPr lang="ru-RU" dirty="0"/>
              <a:t> температура на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8208911" cy="5141168"/>
          </a:xfrm>
        </p:spPr>
      </p:pic>
    </p:spTree>
    <p:extLst>
      <p:ext uri="{BB962C8B-B14F-4D97-AF65-F5344CB8AC3E}">
        <p14:creationId xmlns:p14="http://schemas.microsoft.com/office/powerpoint/2010/main" val="64054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Як </a:t>
            </a:r>
            <a:r>
              <a:rPr lang="ru-RU" sz="3600" dirty="0" err="1"/>
              <a:t>паливо</a:t>
            </a:r>
            <a:r>
              <a:rPr lang="ru-RU" sz="3600" dirty="0"/>
              <a:t> зараз </a:t>
            </a:r>
            <a:r>
              <a:rPr lang="ru-RU" sz="3600" dirty="0" err="1"/>
              <a:t>використовуються</a:t>
            </a:r>
            <a:r>
              <a:rPr lang="ru-RU" sz="3600" dirty="0"/>
              <a:t> </a:t>
            </a:r>
            <a:r>
              <a:rPr lang="ru-RU" sz="3600" dirty="0" err="1"/>
              <a:t>нафтопродукти</a:t>
            </a:r>
            <a:r>
              <a:rPr lang="ru-RU" sz="3600" dirty="0"/>
              <a:t>.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3"/>
          </a:xfrm>
        </p:spPr>
      </p:pic>
    </p:spTree>
    <p:extLst>
      <p:ext uri="{BB962C8B-B14F-4D97-AF65-F5344CB8AC3E}">
        <p14:creationId xmlns:p14="http://schemas.microsoft.com/office/powerpoint/2010/main" val="3070930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Autofit/>
          </a:bodyPr>
          <a:lstStyle/>
          <a:p>
            <a:r>
              <a:rPr lang="ru-RU" sz="3200" dirty="0"/>
              <a:t>У </a:t>
            </a:r>
            <a:r>
              <a:rPr lang="ru-RU" sz="3200" dirty="0" err="1"/>
              <a:t>результаті</a:t>
            </a:r>
            <a:r>
              <a:rPr lang="ru-RU" sz="3200" dirty="0"/>
              <a:t> </a:t>
            </a:r>
            <a:r>
              <a:rPr lang="ru-RU" sz="3200" dirty="0" err="1"/>
              <a:t>аварій</a:t>
            </a:r>
            <a:r>
              <a:rPr lang="ru-RU" sz="3200" dirty="0"/>
              <a:t>, </a:t>
            </a:r>
            <a:r>
              <a:rPr lang="ru-RU" sz="3200" dirty="0" err="1"/>
              <a:t>витоків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</a:t>
            </a:r>
            <a:r>
              <a:rPr lang="ru-RU" sz="3200" dirty="0" err="1"/>
              <a:t>заправлення</a:t>
            </a:r>
            <a:r>
              <a:rPr lang="ru-RU" sz="3200" dirty="0"/>
              <a:t> </a:t>
            </a:r>
            <a:r>
              <a:rPr lang="ru-RU" sz="3200" dirty="0" err="1"/>
              <a:t>танкерів</a:t>
            </a:r>
            <a:r>
              <a:rPr lang="ru-RU" sz="3200" dirty="0"/>
              <a:t> і </a:t>
            </a:r>
            <a:r>
              <a:rPr lang="ru-RU" sz="3200" dirty="0" err="1"/>
              <a:t>перекачування</a:t>
            </a:r>
            <a:r>
              <a:rPr lang="ru-RU" sz="3200" dirty="0"/>
              <a:t> </a:t>
            </a:r>
            <a:r>
              <a:rPr lang="ru-RU" sz="3200" dirty="0" err="1"/>
              <a:t>нафти</a:t>
            </a:r>
            <a:r>
              <a:rPr lang="ru-RU" sz="3200" dirty="0"/>
              <a:t> в </a:t>
            </a:r>
            <a:r>
              <a:rPr lang="ru-RU" sz="3200" dirty="0" err="1"/>
              <a:t>берегові</a:t>
            </a:r>
            <a:r>
              <a:rPr lang="ru-RU" sz="3200" dirty="0"/>
              <a:t> </a:t>
            </a:r>
            <a:r>
              <a:rPr lang="ru-RU" sz="3200" dirty="0" err="1"/>
              <a:t>сховища</a:t>
            </a:r>
            <a:r>
              <a:rPr lang="ru-RU" sz="3200" dirty="0"/>
              <a:t> </a:t>
            </a:r>
            <a:r>
              <a:rPr lang="ru-RU" sz="3200" dirty="0" err="1"/>
              <a:t>величезна</a:t>
            </a:r>
            <a:r>
              <a:rPr lang="ru-RU" sz="3200" dirty="0"/>
              <a:t> </a:t>
            </a:r>
            <a:r>
              <a:rPr lang="ru-RU" sz="3200" dirty="0" err="1"/>
              <a:t>кількість</a:t>
            </a:r>
            <a:r>
              <a:rPr lang="ru-RU" sz="3200" dirty="0"/>
              <a:t> </a:t>
            </a:r>
            <a:r>
              <a:rPr lang="ru-RU" sz="3200" dirty="0" err="1"/>
              <a:t>нафти</a:t>
            </a:r>
            <a:r>
              <a:rPr lang="ru-RU" sz="3200" dirty="0"/>
              <a:t> </a:t>
            </a:r>
            <a:r>
              <a:rPr lang="ru-RU" sz="3200" dirty="0" err="1"/>
              <a:t>потрапляє</a:t>
            </a:r>
            <a:r>
              <a:rPr lang="ru-RU" sz="3200" dirty="0"/>
              <a:t> в море.</a:t>
            </a:r>
            <a:endParaRPr lang="uk-UA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580"/>
            <a:ext cx="4572000" cy="43664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492897"/>
            <a:ext cx="4476750" cy="4365104"/>
          </a:xfrm>
        </p:spPr>
      </p:pic>
    </p:spTree>
    <p:extLst>
      <p:ext uri="{BB962C8B-B14F-4D97-AF65-F5344CB8AC3E}">
        <p14:creationId xmlns:p14="http://schemas.microsoft.com/office/powerpoint/2010/main" val="39371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/>
              <a:t>Навіть</a:t>
            </a:r>
            <a:r>
              <a:rPr lang="ru-RU" sz="3600" dirty="0"/>
              <a:t> </a:t>
            </a:r>
            <a:r>
              <a:rPr lang="ru-RU" sz="3600" dirty="0" err="1"/>
              <a:t>незначна</a:t>
            </a:r>
            <a:r>
              <a:rPr lang="ru-RU" sz="3600" dirty="0"/>
              <a:t> </a:t>
            </a:r>
            <a:r>
              <a:rPr lang="ru-RU" sz="3600" dirty="0" err="1"/>
              <a:t>домішка</a:t>
            </a:r>
            <a:r>
              <a:rPr lang="ru-RU" sz="3600" dirty="0"/>
              <a:t> </a:t>
            </a:r>
            <a:r>
              <a:rPr lang="ru-RU" sz="3600" dirty="0" err="1"/>
              <a:t>нафти</a:t>
            </a:r>
            <a:r>
              <a:rPr lang="ru-RU" sz="3600" dirty="0"/>
              <a:t> до </a:t>
            </a:r>
            <a:r>
              <a:rPr lang="ru-RU" sz="3600" dirty="0" err="1"/>
              <a:t>морської</a:t>
            </a:r>
            <a:r>
              <a:rPr lang="ru-RU" sz="3600" dirty="0"/>
              <a:t>  води </a:t>
            </a:r>
            <a:r>
              <a:rPr lang="ru-RU" sz="3600" dirty="0" err="1"/>
              <a:t>викликає</a:t>
            </a:r>
            <a:r>
              <a:rPr lang="ru-RU" sz="3600" dirty="0"/>
              <a:t> </a:t>
            </a:r>
            <a:r>
              <a:rPr lang="ru-RU" sz="3600" dirty="0" err="1"/>
              <a:t>загибель</a:t>
            </a:r>
            <a:r>
              <a:rPr lang="ru-RU" sz="3600" dirty="0"/>
              <a:t> </a:t>
            </a:r>
            <a:r>
              <a:rPr lang="ru-RU" sz="3600" dirty="0" err="1"/>
              <a:t>ікри</a:t>
            </a:r>
            <a:r>
              <a:rPr lang="ru-RU" sz="3600" dirty="0"/>
              <a:t> й </a:t>
            </a:r>
            <a:r>
              <a:rPr lang="ru-RU" sz="3600" dirty="0" err="1"/>
              <a:t>мальків</a:t>
            </a:r>
            <a:r>
              <a:rPr lang="ru-RU" sz="3600" dirty="0"/>
              <a:t> </a:t>
            </a:r>
            <a:r>
              <a:rPr lang="ru-RU" sz="3600" dirty="0" err="1"/>
              <a:t>багатьох</a:t>
            </a:r>
            <a:r>
              <a:rPr lang="ru-RU" sz="3600" dirty="0"/>
              <a:t> </a:t>
            </a:r>
            <a:r>
              <a:rPr lang="ru-RU" sz="3600" dirty="0" err="1"/>
              <a:t>видів</a:t>
            </a:r>
            <a:r>
              <a:rPr lang="ru-RU" sz="3600" dirty="0"/>
              <a:t> </a:t>
            </a:r>
            <a:r>
              <a:rPr lang="ru-RU" sz="3600" dirty="0" err="1"/>
              <a:t>риб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91754"/>
            <a:ext cx="8136904" cy="4836724"/>
          </a:xfrm>
        </p:spPr>
      </p:pic>
    </p:spTree>
    <p:extLst>
      <p:ext uri="{BB962C8B-B14F-4D97-AF65-F5344CB8AC3E}">
        <p14:creationId xmlns:p14="http://schemas.microsoft.com/office/powerpoint/2010/main" val="4126664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102</TotalTime>
  <Words>395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Екологічні проблеми, пов’язані з використанням теплових машин і двигунів</vt:lpstr>
      <vt:lpstr>Більша частина двигунів на Землі є тепловими дви­гунами. Саме вони дають нам дешеву електроенергію, є серцем майже всіх видів швидкісного транспорту. Сучасна людина не може обходитися без них. Але ши­роке застосування теплових двигунів впливає на стан навколишнього середовища.</vt:lpstr>
      <vt:lpstr>Під час роботи теплових двигунів найбільшому забруд­ненню піддається повітряний басейн планети. Тверді частинки пилу й сажі, що утворюються під час роботи теплових двигунів, запилюють повітря.</vt:lpstr>
      <vt:lpstr>Викиди сірчистого газу й оксидів азоту є при­чиною утворення кислотних опадів, які приводять до загибелі сільськогосподарських культур, лісів, негативно впливають на прісні водойми і їхніх мешканців. </vt:lpstr>
      <vt:lpstr>Під час роботи теплових двигунів виділяється вуглекислий газ. Наявність цього газу в атмосфері разом з парами води приводить до парникового ефекту.</vt:lpstr>
      <vt:lpstr>У результаті температура на поверхні землі підвищується.</vt:lpstr>
      <vt:lpstr>Як паливо зараз використовуються нафтопродукти.</vt:lpstr>
      <vt:lpstr>У результаті аварій, витоків під час заправлення танкерів і перекачування нафти в берегові сховища величезна кількість нафти потрапляє в море.</vt:lpstr>
      <vt:lpstr>Навіть незначна домішка нафти до морської  води викликає загибель ікри й мальків багатьох видів риб</vt:lpstr>
      <vt:lpstr>Але головна загроза забруднення морських вод нафтою полягає в загибелі фітопланктону, що є першою ланкою харчового ланцюга мешканців моря. </vt:lpstr>
      <vt:lpstr>Презентация PowerPoint</vt:lpstr>
      <vt:lpstr>Катастрофічні розливи нафти в море приводять до знищення безлічі морських птахів. Водоплавні птахи дзьобом змащують свої пір'я жиром, який виділяють особливою залозою. У результаті пір'я не змочуються  водою, пух під пір'ям залишається сухим. Завдяки цьому птах тримається на волі й не мерзне навіть у холодній воді. Коли ж пір'я змочує нафта, вода проникає в шар пуху, птах замерзає й тоне.</vt:lpstr>
      <vt:lpstr>Презентация PowerPoint</vt:lpstr>
      <vt:lpstr>Шкідливі викиди, що утворюються в результаті роботи теплових двигунів, впливають на організм людини. Діоксид вуглецю діє на шкіру й слизові оболонки. Оксид вуглецю при вдиханні зв'язується з гемоглобі­ном крові, витісняючи з неї кисень, у результаті настає кисневе голодування. </vt:lpstr>
      <vt:lpstr>Оксид вуглецю може зумовити появу хвороби серця — стенокардії.</vt:lpstr>
      <vt:lpstr>Діоксид азоту викликає сильне роздратування слизових обо­лонок очей.</vt:lpstr>
      <vt:lpstr>У разі фотохімічного смогу запалюються очі, слизові оболонки носа і горла, відзначаються симптоми ядухи, загострення легеневих і нервових захворювань.</vt:lpstr>
      <vt:lpstr>Сірчистий газ призводить до росту онкозахворювань.</vt:lpstr>
      <vt:lpstr>Шляхи зниження забруднення навколишнього середо­вища</vt:lpstr>
      <vt:lpstr>використання в автомобілях замість карбюраторних бензинових двигунів дизелів, у паливо яких не до­дають свинцю</vt:lpstr>
      <vt:lpstr>випробування автомобі­лів, у яких замість бензинових двигунів застосовують електродвигуни, що працюють на акумуляторах, або двигуни, що використовують як паливо водень</vt:lpstr>
      <vt:lpstr>На теплових електростанціях, що працюють на вугіллі  і викидають велику кількість оксидів сірки в газах, слід пропускати ці гази через спеціальні пристрої — скрубери, в яких сірка зв'язується вапном, тоді концентрація оксиду сірки істотно зменшується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Екологічні проблеми, пов’язані з використанням теплових машин і двигунів</dc:title>
  <dc:creator>user</dc:creator>
  <cp:lastModifiedBy>user</cp:lastModifiedBy>
  <cp:revision>9</cp:revision>
  <dcterms:created xsi:type="dcterms:W3CDTF">2014-04-24T18:39:08Z</dcterms:created>
  <dcterms:modified xsi:type="dcterms:W3CDTF">2014-04-24T20:22:43Z</dcterms:modified>
</cp:coreProperties>
</file>