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89" r:id="rId2"/>
    <p:sldId id="292" r:id="rId3"/>
    <p:sldId id="288" r:id="rId4"/>
    <p:sldId id="256" r:id="rId5"/>
    <p:sldId id="257" r:id="rId6"/>
    <p:sldId id="258" r:id="rId7"/>
    <p:sldId id="260" r:id="rId8"/>
    <p:sldId id="261" r:id="rId9"/>
    <p:sldId id="287" r:id="rId10"/>
    <p:sldId id="286" r:id="rId11"/>
    <p:sldId id="262" r:id="rId12"/>
    <p:sldId id="263" r:id="rId13"/>
    <p:sldId id="264" r:id="rId14"/>
    <p:sldId id="265" r:id="rId15"/>
    <p:sldId id="266" r:id="rId16"/>
    <p:sldId id="267" r:id="rId17"/>
    <p:sldId id="285" r:id="rId18"/>
    <p:sldId id="268" r:id="rId19"/>
    <p:sldId id="269" r:id="rId20"/>
    <p:sldId id="270" r:id="rId21"/>
    <p:sldId id="271" r:id="rId22"/>
    <p:sldId id="275" r:id="rId23"/>
    <p:sldId id="294" r:id="rId24"/>
    <p:sldId id="276" r:id="rId25"/>
    <p:sldId id="277" r:id="rId26"/>
    <p:sldId id="278" r:id="rId27"/>
    <p:sldId id="279" r:id="rId28"/>
    <p:sldId id="281" r:id="rId29"/>
    <p:sldId id="283" r:id="rId30"/>
    <p:sldId id="282" r:id="rId31"/>
    <p:sldId id="280" r:id="rId32"/>
    <p:sldId id="293" r:id="rId33"/>
    <p:sldId id="296" r:id="rId34"/>
    <p:sldId id="295" r:id="rId35"/>
    <p:sldId id="298" r:id="rId36"/>
    <p:sldId id="297" r:id="rId37"/>
    <p:sldId id="290" r:id="rId38"/>
    <p:sldId id="291"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D4D"/>
    <a:srgbClr val="8BC3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65419-5A0E-4D74-B121-004944FA9152}" type="datetimeFigureOut">
              <a:rPr lang="ru-RU" smtClean="0"/>
              <a:pPr/>
              <a:t>30.03.2011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DA62D-CC8D-4559-90D5-71B472409D6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FDA62D-CC8D-4559-90D5-71B472409D63}"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58AA3CF-D6FA-459D-838B-2A12F85F7FC7}" type="datetimeFigureOut">
              <a:rPr lang="ru-RU" smtClean="0"/>
              <a:pPr/>
              <a:t>30.03.2011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26EAAD-BD8A-45F9-8F10-14CF7798EE7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8AA3CF-D6FA-459D-838B-2A12F85F7FC7}" type="datetimeFigureOut">
              <a:rPr lang="ru-RU" smtClean="0"/>
              <a:pPr/>
              <a:t>30.03.2011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26EAAD-BD8A-45F9-8F10-14CF7798EE7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8AA3CF-D6FA-459D-838B-2A12F85F7FC7}" type="datetimeFigureOut">
              <a:rPr lang="ru-RU" smtClean="0"/>
              <a:pPr/>
              <a:t>30.03.2011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26EAAD-BD8A-45F9-8F10-14CF7798EE7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8AA3CF-D6FA-459D-838B-2A12F85F7FC7}" type="datetimeFigureOut">
              <a:rPr lang="ru-RU" smtClean="0"/>
              <a:pPr/>
              <a:t>30.03.2011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26EAAD-BD8A-45F9-8F10-14CF7798EE7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8AA3CF-D6FA-459D-838B-2A12F85F7FC7}" type="datetimeFigureOut">
              <a:rPr lang="ru-RU" smtClean="0"/>
              <a:pPr/>
              <a:t>30.03.2011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26EAAD-BD8A-45F9-8F10-14CF7798EE7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58AA3CF-D6FA-459D-838B-2A12F85F7FC7}" type="datetimeFigureOut">
              <a:rPr lang="ru-RU" smtClean="0"/>
              <a:pPr/>
              <a:t>30.03.2011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26EAAD-BD8A-45F9-8F10-14CF7798EE7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8AA3CF-D6FA-459D-838B-2A12F85F7FC7}" type="datetimeFigureOut">
              <a:rPr lang="ru-RU" smtClean="0"/>
              <a:pPr/>
              <a:t>30.03.2011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C26EAAD-BD8A-45F9-8F10-14CF7798EE7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8AA3CF-D6FA-459D-838B-2A12F85F7FC7}" type="datetimeFigureOut">
              <a:rPr lang="ru-RU" smtClean="0"/>
              <a:pPr/>
              <a:t>30.03.2011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C26EAAD-BD8A-45F9-8F10-14CF7798EE7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8AA3CF-D6FA-459D-838B-2A12F85F7FC7}" type="datetimeFigureOut">
              <a:rPr lang="ru-RU" smtClean="0"/>
              <a:pPr/>
              <a:t>30.03.2011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C26EAAD-BD8A-45F9-8F10-14CF7798EE7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8AA3CF-D6FA-459D-838B-2A12F85F7FC7}" type="datetimeFigureOut">
              <a:rPr lang="ru-RU" smtClean="0"/>
              <a:pPr/>
              <a:t>30.03.2011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26EAAD-BD8A-45F9-8F10-14CF7798EE7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8AA3CF-D6FA-459D-838B-2A12F85F7FC7}" type="datetimeFigureOut">
              <a:rPr lang="ru-RU" smtClean="0"/>
              <a:pPr/>
              <a:t>30.03.2011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26EAAD-BD8A-45F9-8F10-14CF7798EE7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2D4D"/>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AA3CF-D6FA-459D-838B-2A12F85F7FC7}" type="datetimeFigureOut">
              <a:rPr lang="ru-RU" smtClean="0"/>
              <a:pPr/>
              <a:t>30.03.2011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6EAAD-BD8A-45F9-8F10-14CF7798EE7F}" type="slidenum">
              <a:rPr lang="ru-RU" smtClean="0"/>
              <a:pPr/>
              <a:t>‹#›</a:t>
            </a:fld>
            <a:endParaRPr lang="ru-RU"/>
          </a:p>
        </p:txBody>
      </p:sp>
      <p:pic>
        <p:nvPicPr>
          <p:cNvPr id="7" name="Рисунок 6" descr="back.jpg"/>
          <p:cNvPicPr>
            <a:picLocks noChangeAspect="1"/>
          </p:cNvPicPr>
          <p:nvPr/>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24.02.2010%2022-01-20.avi"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2.xml"/><Relationship Id="rId3" Type="http://schemas.openxmlformats.org/officeDocument/2006/relationships/slide" Target="slide18.xml"/><Relationship Id="rId7" Type="http://schemas.openxmlformats.org/officeDocument/2006/relationships/slide" Target="slide28.xml"/><Relationship Id="rId12" Type="http://schemas.openxmlformats.org/officeDocument/2006/relationships/slide" Target="slide2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31.xml"/><Relationship Id="rId5" Type="http://schemas.openxmlformats.org/officeDocument/2006/relationships/slide" Target="slide21.xml"/><Relationship Id="rId10" Type="http://schemas.openxmlformats.org/officeDocument/2006/relationships/slide" Target="slide30.xml"/><Relationship Id="rId4" Type="http://schemas.openxmlformats.org/officeDocument/2006/relationships/slide" Target="slide19.xml"/><Relationship Id="rId9" Type="http://schemas.openxmlformats.org/officeDocument/2006/relationships/slide" Target="slide29.xml"/><Relationship Id="rId14" Type="http://schemas.openxmlformats.org/officeDocument/2006/relationships/slide" Target="slide2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24.02.2010%2023-02-38.avi" TargetMode="External"/><Relationship Id="rId5" Type="http://schemas.openxmlformats.org/officeDocument/2006/relationships/image" Target="../media/image28.pn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24.02.2010%2023-16-35.avi" TargetMode="External"/><Relationship Id="rId5" Type="http://schemas.openxmlformats.org/officeDocument/2006/relationships/slide" Target="slide1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24.02.2010%2021-52-14.avi" TargetMode="External"/><Relationship Id="rId5" Type="http://schemas.openxmlformats.org/officeDocument/2006/relationships/slide" Target="slide1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24.02.2010%2023-10-41.avi" TargetMode="External"/><Relationship Id="rId5" Type="http://schemas.openxmlformats.org/officeDocument/2006/relationships/slide" Target="slide1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24.02.2010%2022-42-11.avi" TargetMode="External"/><Relationship Id="rId5" Type="http://schemas.openxmlformats.org/officeDocument/2006/relationships/slide" Target="slide1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24.02.2010%2022-47-50.avi" TargetMode="Externa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1053;&#1072;&#1088;&#1091;&#1096;&#1077;&#1085;&#1080;&#1103;%20&#1076;&#1077;&#1103;&#1090;&#1077;&#1083;&#1100;&#1085;&#1086;&#1089;&#1090;&#1080;%20&#1084;&#1086;&#1079;&#1078;&#1077;&#1095;&#1082;&#1072;.wmv" TargetMode="External"/><Relationship Id="rId4" Type="http://schemas.openxmlformats.org/officeDocument/2006/relationships/image" Target="../media/image41.gif"/></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24.02.2010%2023-27-04.avi" TargetMode="External"/><Relationship Id="rId5" Type="http://schemas.openxmlformats.org/officeDocument/2006/relationships/image" Target="../media/image43.png"/><Relationship Id="rId4" Type="http://schemas.openxmlformats.org/officeDocument/2006/relationships/slide" Target="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24.02.2010%2023-37-32.avi" TargetMode="External"/><Relationship Id="rId5" Type="http://schemas.openxmlformats.org/officeDocument/2006/relationships/image" Target="../media/image45.png"/><Relationship Id="rId4" Type="http://schemas.openxmlformats.org/officeDocument/2006/relationships/slide" Target="slide17.xml"/></Relationships>
</file>

<file path=ppt/slides/_rels/slide2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24.02.2010%2023-42-47.avi" TargetMode="External"/><Relationship Id="rId5" Type="http://schemas.openxmlformats.org/officeDocument/2006/relationships/slide" Target="slide1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gif"/><Relationship Id="rId4" Type="http://schemas.openxmlformats.org/officeDocument/2006/relationships/image" Target="../media/image53.gif"/></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video" Target="file:///G:\&#1064;&#1050;&#1054;&#1051;&#1040;%20&#1048;&#1056;&#1040;\9%20%20%20-12-&#1088;&#1110;&#1095;&#1082;&#1072;\&#1075;&#1086;&#1083;&#1086;&#1074;&#1085;&#1086;&#1081;%20&#1084;&#1086;&#1079;&#1075;\&#1084;&#1086;&#1079;&#1086;&#1083;&#1080;&#1089;&#1090;&#1077;%20&#1090;&#1110;&#1083;&#1086;.avi" TargetMode="Externa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285992"/>
            <a:ext cx="7929618" cy="1571636"/>
          </a:xfrm>
          <a:solidFill>
            <a:schemeClr val="bg2">
              <a:lumMod val="75000"/>
            </a:schemeClr>
          </a:solidFill>
          <a:scene3d>
            <a:camera prst="orthographicFront"/>
            <a:lightRig rig="threePt" dir="t"/>
          </a:scene3d>
          <a:sp3d>
            <a:bevelT/>
          </a:sp3d>
        </p:spPr>
        <p:txBody>
          <a:bodyPr>
            <a:noAutofit/>
          </a:bodyPr>
          <a:lstStyle/>
          <a:p>
            <a:r>
              <a:rPr lang="uk-UA" sz="4000" b="1" i="1" dirty="0" smtClean="0"/>
              <a:t>Будова і функції головного мозку. </a:t>
            </a:r>
            <a:br>
              <a:rPr lang="uk-UA" sz="4000" b="1" i="1" dirty="0" smtClean="0"/>
            </a:br>
            <a:r>
              <a:rPr lang="uk-UA" sz="4000" b="1" i="1" dirty="0" smtClean="0"/>
              <a:t>Загальна характеристика.</a:t>
            </a:r>
            <a:endParaRPr lang="ru-RU" sz="4000" b="1" i="1" dirty="0"/>
          </a:p>
        </p:txBody>
      </p:sp>
      <p:pic>
        <p:nvPicPr>
          <p:cNvPr id="4" name="Рисунок 3" descr="18.gif"/>
          <p:cNvPicPr>
            <a:picLocks noChangeAspect="1"/>
          </p:cNvPicPr>
          <p:nvPr/>
        </p:nvPicPr>
        <p:blipFill>
          <a:blip r:embed="rId2"/>
          <a:stretch>
            <a:fillRect/>
          </a:stretch>
        </p:blipFill>
        <p:spPr>
          <a:xfrm rot="21192378">
            <a:off x="1523862" y="4216048"/>
            <a:ext cx="1328746" cy="1687286"/>
          </a:xfrm>
          <a:prstGeom prst="rect">
            <a:avLst/>
          </a:prstGeom>
        </p:spPr>
      </p:pic>
      <p:pic>
        <p:nvPicPr>
          <p:cNvPr id="6" name="Рисунок 5" descr="85.gif"/>
          <p:cNvPicPr>
            <a:picLocks noChangeAspect="1"/>
          </p:cNvPicPr>
          <p:nvPr/>
        </p:nvPicPr>
        <p:blipFill>
          <a:blip r:embed="rId3"/>
          <a:stretch>
            <a:fillRect/>
          </a:stretch>
        </p:blipFill>
        <p:spPr>
          <a:xfrm rot="318911">
            <a:off x="3356812" y="625966"/>
            <a:ext cx="2795602" cy="1656117"/>
          </a:xfrm>
          <a:prstGeom prst="rect">
            <a:avLst/>
          </a:prstGeom>
        </p:spPr>
      </p:pic>
      <p:sp>
        <p:nvSpPr>
          <p:cNvPr id="7" name="Rectangle 3"/>
          <p:cNvSpPr>
            <a:spLocks noChangeArrowheads="1"/>
          </p:cNvSpPr>
          <p:nvPr/>
        </p:nvSpPr>
        <p:spPr bwMode="auto">
          <a:xfrm>
            <a:off x="3857620" y="4286256"/>
            <a:ext cx="4214799" cy="646331"/>
          </a:xfrm>
          <a:prstGeom prst="rect">
            <a:avLst/>
          </a:prstGeom>
          <a:solidFill>
            <a:schemeClr val="bg2">
              <a:lumMod val="75000"/>
            </a:schemeClr>
          </a:solidFill>
          <a:ln w="9525">
            <a:noFill/>
            <a:miter lim="800000"/>
            <a:headEnd/>
            <a:tailEnd/>
          </a:ln>
          <a:scene3d>
            <a:camera prst="orthographicFront"/>
            <a:lightRig rig="threePt" dir="t"/>
          </a:scene3d>
          <a:sp3d>
            <a:bevelT/>
          </a:sp3d>
        </p:spPr>
        <p:style>
          <a:lnRef idx="0">
            <a:scrgbClr r="0" g="0" b="0"/>
          </a:lnRef>
          <a:fillRef idx="1001">
            <a:schemeClr val="lt1"/>
          </a:fillRef>
          <a:effectRef idx="0">
            <a:scrgbClr r="0" g="0" b="0"/>
          </a:effectRef>
          <a:fontRef idx="major"/>
        </p:style>
        <p:txBody>
          <a:bodyPr wrap="square" anchor="ctr">
            <a:spAutoFit/>
          </a:bodyPr>
          <a:lstStyle/>
          <a:p>
            <a:r>
              <a:rPr lang="en-US" b="1" i="1" dirty="0" smtClean="0">
                <a:latin typeface="Comic Sans MS" pitchFamily="66" charset="0"/>
                <a:ea typeface="Calibri" pitchFamily="34" charset="0"/>
                <a:cs typeface="Times New Roman" pitchFamily="18" charset="0"/>
              </a:rPr>
              <a:t>   </a:t>
            </a:r>
            <a:endParaRPr lang="en-US" b="1" i="1" dirty="0" smtClean="0">
              <a:latin typeface="Comic Sans MS" pitchFamily="66" charset="0"/>
              <a:ea typeface="Calibri" pitchFamily="34" charset="0"/>
              <a:cs typeface="Times New Roman" pitchFamily="18" charset="0"/>
            </a:endParaRPr>
          </a:p>
          <a:p>
            <a:pPr eaLnBrk="0" hangingPunct="0"/>
            <a:r>
              <a:rPr lang="en-US" b="1" i="1" dirty="0" smtClean="0">
                <a:latin typeface="Comic Sans MS" pitchFamily="66" charset="0"/>
                <a:ea typeface="Calibri" pitchFamily="34" charset="0"/>
                <a:cs typeface="Times New Roman" pitchFamily="18" charset="0"/>
              </a:rPr>
              <a:t>  </a:t>
            </a:r>
            <a:endParaRPr lang="uk-UA" b="1"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500042"/>
            <a:ext cx="8643998" cy="830997"/>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2400" dirty="0" smtClean="0"/>
              <a:t>А ось у </a:t>
            </a:r>
            <a:r>
              <a:rPr lang="ru-RU" sz="2400" dirty="0" err="1" smtClean="0"/>
              <a:t>афроамериканців</a:t>
            </a:r>
            <a:r>
              <a:rPr lang="ru-RU" sz="2400" dirty="0" smtClean="0"/>
              <a:t> </a:t>
            </a:r>
            <a:r>
              <a:rPr lang="ru-RU" sz="2400" dirty="0" err="1" smtClean="0"/>
              <a:t>середня</a:t>
            </a:r>
            <a:r>
              <a:rPr lang="ru-RU" sz="2400" dirty="0" smtClean="0"/>
              <a:t> вага </a:t>
            </a:r>
            <a:r>
              <a:rPr lang="ru-RU" sz="2400" dirty="0" err="1" smtClean="0"/>
              <a:t>мозку</a:t>
            </a:r>
            <a:r>
              <a:rPr lang="ru-RU" sz="2400" dirty="0" smtClean="0"/>
              <a:t> </a:t>
            </a:r>
            <a:r>
              <a:rPr lang="ru-RU" sz="2400" dirty="0" err="1" smtClean="0"/>
              <a:t>складає</a:t>
            </a:r>
            <a:r>
              <a:rPr lang="ru-RU" sz="2400" dirty="0" smtClean="0"/>
              <a:t> 1223 гр., </a:t>
            </a:r>
            <a:r>
              <a:rPr lang="ru-RU" sz="2400" dirty="0" err="1" smtClean="0"/>
              <a:t>Що</a:t>
            </a:r>
            <a:r>
              <a:rPr lang="ru-RU" sz="2400" dirty="0" smtClean="0"/>
              <a:t> на 100 гр. </a:t>
            </a:r>
            <a:r>
              <a:rPr lang="ru-RU" sz="2400" dirty="0" err="1" smtClean="0"/>
              <a:t>менше</a:t>
            </a:r>
            <a:r>
              <a:rPr lang="ru-RU" sz="2400" dirty="0" smtClean="0"/>
              <a:t> </a:t>
            </a:r>
            <a:r>
              <a:rPr lang="ru-RU" sz="2400" dirty="0" err="1" smtClean="0"/>
              <a:t>ніж</a:t>
            </a:r>
            <a:r>
              <a:rPr lang="ru-RU" sz="2400" dirty="0" smtClean="0"/>
              <a:t> у </a:t>
            </a:r>
            <a:r>
              <a:rPr lang="ru-RU" sz="2400" dirty="0" err="1" smtClean="0"/>
              <a:t>білошкірого</a:t>
            </a:r>
            <a:r>
              <a:rPr lang="ru-RU" sz="2400" dirty="0" smtClean="0"/>
              <a:t> </a:t>
            </a:r>
            <a:r>
              <a:rPr lang="ru-RU" sz="2400" dirty="0" err="1" smtClean="0"/>
              <a:t>населення</a:t>
            </a:r>
            <a:r>
              <a:rPr lang="ru-RU" sz="2400" dirty="0" smtClean="0"/>
              <a:t> Америки.</a:t>
            </a:r>
          </a:p>
        </p:txBody>
      </p:sp>
      <p:pic>
        <p:nvPicPr>
          <p:cNvPr id="5" name="Рисунок 4" descr="57a79f996da0.jpg"/>
          <p:cNvPicPr>
            <a:picLocks noChangeAspect="1"/>
          </p:cNvPicPr>
          <p:nvPr/>
        </p:nvPicPr>
        <p:blipFill>
          <a:blip r:embed="rId2"/>
          <a:stretch>
            <a:fillRect/>
          </a:stretch>
        </p:blipFill>
        <p:spPr>
          <a:xfrm>
            <a:off x="214282" y="1643050"/>
            <a:ext cx="4282365" cy="3882364"/>
          </a:xfrm>
          <a:prstGeom prst="rect">
            <a:avLst/>
          </a:prstGeom>
        </p:spPr>
      </p:pic>
      <p:pic>
        <p:nvPicPr>
          <p:cNvPr id="6" name="Рисунок 5" descr="fcb2d51645e3.jpg"/>
          <p:cNvPicPr>
            <a:picLocks noChangeAspect="1"/>
          </p:cNvPicPr>
          <p:nvPr/>
        </p:nvPicPr>
        <p:blipFill>
          <a:blip r:embed="rId3"/>
          <a:stretch>
            <a:fillRect/>
          </a:stretch>
        </p:blipFill>
        <p:spPr>
          <a:xfrm flipH="1">
            <a:off x="4643437" y="1643050"/>
            <a:ext cx="4307881" cy="3857652"/>
          </a:xfrm>
          <a:prstGeom prst="rect">
            <a:avLst/>
          </a:prstGeom>
        </p:spPr>
      </p:pic>
      <p:sp>
        <p:nvSpPr>
          <p:cNvPr id="7" name="Прямоугольник 6"/>
          <p:cNvSpPr/>
          <p:nvPr/>
        </p:nvSpPr>
        <p:spPr>
          <a:xfrm>
            <a:off x="2643174" y="6000768"/>
            <a:ext cx="4266681" cy="461665"/>
          </a:xfrm>
          <a:prstGeom prst="rect">
            <a:avLst/>
          </a:prstGeom>
          <a:solidFill>
            <a:schemeClr val="bg2">
              <a:lumMod val="75000"/>
            </a:schemeClr>
          </a:solidFill>
          <a:scene3d>
            <a:camera prst="orthographicFront"/>
            <a:lightRig rig="threePt" dir="t"/>
          </a:scene3d>
          <a:sp3d>
            <a:bevelT/>
          </a:sp3d>
        </p:spPr>
        <p:txBody>
          <a:bodyPr wrap="none">
            <a:spAutoFit/>
          </a:bodyPr>
          <a:lstStyle/>
          <a:p>
            <a:r>
              <a:rPr lang="ru-RU" b="1" dirty="0" smtClean="0"/>
              <a:t> </a:t>
            </a:r>
            <a:r>
              <a:rPr lang="ru-RU" sz="2400" b="1" dirty="0" smtClean="0"/>
              <a:t>Ось </a:t>
            </a:r>
            <a:r>
              <a:rPr lang="ru-RU" sz="2400" b="1" dirty="0" err="1" smtClean="0"/>
              <a:t>така</a:t>
            </a:r>
            <a:r>
              <a:rPr lang="ru-RU" sz="2400" b="1" dirty="0" smtClean="0"/>
              <a:t> статистика, </a:t>
            </a:r>
            <a:r>
              <a:rPr lang="ru-RU" sz="2400" b="1" dirty="0" err="1" smtClean="0"/>
              <a:t>шановні</a:t>
            </a:r>
            <a:r>
              <a:rPr lang="ru-RU" sz="2400" b="1" dirty="0" smtClean="0"/>
              <a:t>. </a:t>
            </a:r>
            <a:endParaRPr lang="ru-RU" sz="2400" dirty="0"/>
          </a:p>
        </p:txBody>
      </p:sp>
      <p:sp>
        <p:nvSpPr>
          <p:cNvPr id="8" name="Половина рамки 7"/>
          <p:cNvSpPr/>
          <p:nvPr/>
        </p:nvSpPr>
        <p:spPr>
          <a:xfrm rot="8063790">
            <a:off x="3809483" y="2833121"/>
            <a:ext cx="985424" cy="1079376"/>
          </a:xfrm>
          <a:prstGeom prst="halfFrame">
            <a:avLst>
              <a:gd name="adj1" fmla="val 16687"/>
              <a:gd name="adj2" fmla="val 16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428604"/>
            <a:ext cx="6786610" cy="511156"/>
          </a:xfrm>
          <a:solidFill>
            <a:schemeClr val="bg2">
              <a:lumMod val="75000"/>
            </a:schemeClr>
          </a:solidFill>
          <a:scene3d>
            <a:camera prst="orthographicFront"/>
            <a:lightRig rig="threePt" dir="t"/>
          </a:scene3d>
          <a:sp3d>
            <a:bevelT/>
          </a:sp3d>
        </p:spPr>
        <p:txBody>
          <a:bodyPr>
            <a:normAutofit fontScale="90000"/>
          </a:bodyPr>
          <a:lstStyle/>
          <a:p>
            <a:r>
              <a:rPr lang="ru-RU" sz="2800" b="1" i="1" dirty="0"/>
              <a:t>Але, </a:t>
            </a:r>
            <a:r>
              <a:rPr lang="ru-RU" sz="2800" b="1" i="1" dirty="0" err="1"/>
              <a:t>повірте</a:t>
            </a:r>
            <a:r>
              <a:rPr lang="ru-RU" sz="2800" b="1" i="1" dirty="0"/>
              <a:t>, вага </a:t>
            </a:r>
            <a:r>
              <a:rPr lang="ru-RU" sz="2800" b="1" i="1" dirty="0" err="1"/>
              <a:t>мозку</a:t>
            </a:r>
            <a:r>
              <a:rPr lang="ru-RU" sz="2800" b="1" i="1" dirty="0"/>
              <a:t> не </a:t>
            </a:r>
            <a:r>
              <a:rPr lang="ru-RU" sz="2800" b="1" i="1" dirty="0" err="1" smtClean="0"/>
              <a:t>найголовніше</a:t>
            </a:r>
            <a:r>
              <a:rPr lang="ru-RU" sz="2800" b="1" i="1" dirty="0" smtClean="0"/>
              <a:t>!</a:t>
            </a:r>
            <a:endParaRPr lang="ru-RU" sz="2800" b="1" i="1" dirty="0"/>
          </a:p>
        </p:txBody>
      </p:sp>
      <p:sp>
        <p:nvSpPr>
          <p:cNvPr id="3" name="Содержимое 2"/>
          <p:cNvSpPr>
            <a:spLocks noGrp="1"/>
          </p:cNvSpPr>
          <p:nvPr>
            <p:ph idx="1"/>
          </p:nvPr>
        </p:nvSpPr>
        <p:spPr>
          <a:xfrm>
            <a:off x="1071538" y="1428736"/>
            <a:ext cx="7000924" cy="3786214"/>
          </a:xfrm>
          <a:solidFill>
            <a:schemeClr val="bg2">
              <a:lumMod val="75000"/>
            </a:schemeClr>
          </a:solidFill>
          <a:scene3d>
            <a:camera prst="orthographicFront"/>
            <a:lightRig rig="threePt" dir="t"/>
          </a:scene3d>
          <a:sp3d>
            <a:bevelT/>
          </a:sp3d>
        </p:spPr>
        <p:txBody>
          <a:bodyPr/>
          <a:lstStyle/>
          <a:p>
            <a:pPr>
              <a:buNone/>
            </a:pPr>
            <a:r>
              <a:rPr lang="ru-RU" dirty="0" smtClean="0"/>
              <a:t>    </a:t>
            </a:r>
            <a:r>
              <a:rPr lang="ru-RU" i="1" dirty="0" smtClean="0"/>
              <a:t>РІВЕНЬ ИНТЕЛЕКТУ </a:t>
            </a:r>
            <a:r>
              <a:rPr lang="ru-RU" i="1" dirty="0"/>
              <a:t>НЕ ЗАЛЕЖИТЬ ВІД РОЗМІРІВ І </a:t>
            </a:r>
            <a:r>
              <a:rPr lang="ru-RU" i="1" dirty="0" smtClean="0"/>
              <a:t>ВЕЛИЧИНИ </a:t>
            </a:r>
            <a:r>
              <a:rPr lang="ru-RU" i="1" dirty="0"/>
              <a:t>МОЗКУ, А </a:t>
            </a:r>
            <a:r>
              <a:rPr lang="ru-RU" i="1" dirty="0" smtClean="0"/>
              <a:t> </a:t>
            </a:r>
            <a:r>
              <a:rPr lang="ru-RU" i="1" dirty="0"/>
              <a:t>ЗАЛЕЖИТЬ ВІД ОКРЕМИХ ЙОГО ДІЛЯНОК </a:t>
            </a:r>
            <a:r>
              <a:rPr lang="ru-RU" i="1" dirty="0" smtClean="0"/>
              <a:t>,–А САМЕ СІРОЇ РЕЧОВИНИ, </a:t>
            </a:r>
            <a:r>
              <a:rPr lang="ru-RU" i="1" dirty="0"/>
              <a:t>ДЕ </a:t>
            </a:r>
            <a:r>
              <a:rPr lang="ru-RU" i="1" dirty="0" smtClean="0"/>
              <a:t>ОСОБЛИВО ГУСТО ЗОСЕРЕДЖЕНІ НЕЙРОНИ, ТА, </a:t>
            </a:r>
            <a:r>
              <a:rPr lang="ru-RU" i="1" dirty="0"/>
              <a:t>ВІД КІЛЬКОСТІ ЗВ'ЯЗКІВ МІЖ ЦИМИ </a:t>
            </a:r>
            <a:r>
              <a:rPr lang="ru-RU" i="1" dirty="0" smtClean="0"/>
              <a:t>НЕЙРОНАМИ. </a:t>
            </a:r>
            <a:endParaRPr lang="ru-RU" i="1" dirty="0"/>
          </a:p>
          <a:p>
            <a:endParaRPr lang="ru-RU" dirty="0"/>
          </a:p>
        </p:txBody>
      </p:sp>
      <p:pic>
        <p:nvPicPr>
          <p:cNvPr id="4" name="Рисунок 3" descr="ы2.gif"/>
          <p:cNvPicPr>
            <a:picLocks noChangeAspect="1"/>
          </p:cNvPicPr>
          <p:nvPr/>
        </p:nvPicPr>
        <p:blipFill>
          <a:blip r:embed="rId2"/>
          <a:stretch>
            <a:fillRect/>
          </a:stretch>
        </p:blipFill>
        <p:spPr>
          <a:xfrm>
            <a:off x="5786446" y="5000636"/>
            <a:ext cx="1738322" cy="164683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57554" y="4714884"/>
            <a:ext cx="5429288" cy="1857388"/>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2800" b="1" i="1" dirty="0" err="1" smtClean="0"/>
              <a:t>Самий</a:t>
            </a:r>
            <a:r>
              <a:rPr lang="ru-RU" sz="2800" b="1" i="1" dirty="0" smtClean="0"/>
              <a:t>  </a:t>
            </a:r>
            <a:r>
              <a:rPr lang="ru-RU" sz="2800" b="1" i="1" dirty="0"/>
              <a:t>великий </a:t>
            </a:r>
            <a:r>
              <a:rPr lang="ru-RU" sz="2800" b="1" i="1" dirty="0" err="1"/>
              <a:t>мозок</a:t>
            </a:r>
            <a:r>
              <a:rPr lang="ru-RU" sz="2800" b="1" i="1" dirty="0"/>
              <a:t>, вагою в 2850 гр</a:t>
            </a:r>
            <a:r>
              <a:rPr lang="ru-RU" sz="2800" b="1" i="1" dirty="0" smtClean="0"/>
              <a:t>.,</a:t>
            </a:r>
            <a:r>
              <a:rPr lang="en-US" sz="2800" b="1" i="1" dirty="0" smtClean="0"/>
              <a:t> </a:t>
            </a:r>
            <a:r>
              <a:rPr lang="ru-RU" sz="2800" b="1" i="1" dirty="0" smtClean="0"/>
              <a:t>належав </a:t>
            </a:r>
            <a:r>
              <a:rPr lang="ru-RU" sz="2800" b="1" i="1" dirty="0" err="1"/>
              <a:t>пацієнту</a:t>
            </a:r>
            <a:r>
              <a:rPr lang="ru-RU" sz="2800" b="1" i="1" dirty="0"/>
              <a:t> </a:t>
            </a:r>
            <a:r>
              <a:rPr lang="ru-RU" sz="2800" b="1" i="1" dirty="0" err="1"/>
              <a:t>психіатричної</a:t>
            </a:r>
            <a:r>
              <a:rPr lang="ru-RU" sz="2800" b="1" i="1" dirty="0"/>
              <a:t> </a:t>
            </a:r>
            <a:r>
              <a:rPr lang="ru-RU" sz="2800" b="1" i="1" dirty="0" err="1"/>
              <a:t>лікарні</a:t>
            </a:r>
            <a:r>
              <a:rPr lang="ru-RU" sz="2800" b="1" i="1" dirty="0"/>
              <a:t> </a:t>
            </a:r>
            <a:r>
              <a:rPr lang="ru-RU" sz="2800" b="1" i="1" dirty="0" smtClean="0"/>
              <a:t> </a:t>
            </a:r>
            <a:r>
              <a:rPr lang="ru-RU" sz="2800" b="1" i="1" dirty="0" err="1" smtClean="0"/>
              <a:t>ідіотові-епілептику</a:t>
            </a:r>
            <a:r>
              <a:rPr lang="ru-RU" sz="2800" b="1" i="1" dirty="0" smtClean="0"/>
              <a:t>. </a:t>
            </a:r>
            <a:endParaRPr lang="ru-RU" sz="2800" b="1" i="1" dirty="0"/>
          </a:p>
        </p:txBody>
      </p:sp>
      <p:pic>
        <p:nvPicPr>
          <p:cNvPr id="5" name="Рисунок 4" descr="069.jpg"/>
          <p:cNvPicPr>
            <a:picLocks noChangeAspect="1"/>
          </p:cNvPicPr>
          <p:nvPr/>
        </p:nvPicPr>
        <p:blipFill>
          <a:blip r:embed="rId2"/>
          <a:stretch>
            <a:fillRect/>
          </a:stretch>
        </p:blipFill>
        <p:spPr>
          <a:xfrm>
            <a:off x="0" y="0"/>
            <a:ext cx="2643173" cy="3267028"/>
          </a:xfrm>
          <a:prstGeom prst="rect">
            <a:avLst/>
          </a:prstGeom>
        </p:spPr>
      </p:pic>
      <p:sp>
        <p:nvSpPr>
          <p:cNvPr id="6" name="Прямоугольник 5"/>
          <p:cNvSpPr/>
          <p:nvPr/>
        </p:nvSpPr>
        <p:spPr>
          <a:xfrm>
            <a:off x="3428992" y="0"/>
            <a:ext cx="2292615" cy="584775"/>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3200" b="1" i="1" dirty="0" smtClean="0"/>
              <a:t>Не </a:t>
            </a:r>
            <a:r>
              <a:rPr lang="ru-RU" sz="3200" b="1" i="1" dirty="0" err="1" smtClean="0"/>
              <a:t>вірите</a:t>
            </a:r>
            <a:r>
              <a:rPr lang="ru-RU" sz="3200" b="1" i="1" dirty="0" smtClean="0"/>
              <a:t>? </a:t>
            </a:r>
            <a:endParaRPr lang="ru-RU" sz="3200" b="1" i="1" dirty="0"/>
          </a:p>
        </p:txBody>
      </p:sp>
      <p:pic>
        <p:nvPicPr>
          <p:cNvPr id="7" name="Рисунок 6" descr="Liebig.jpg"/>
          <p:cNvPicPr>
            <a:picLocks noChangeAspect="1"/>
          </p:cNvPicPr>
          <p:nvPr/>
        </p:nvPicPr>
        <p:blipFill>
          <a:blip r:embed="rId3"/>
          <a:stretch>
            <a:fillRect/>
          </a:stretch>
        </p:blipFill>
        <p:spPr>
          <a:xfrm>
            <a:off x="3071802" y="714356"/>
            <a:ext cx="2643174" cy="3749184"/>
          </a:xfrm>
          <a:prstGeom prst="rect">
            <a:avLst/>
          </a:prstGeom>
        </p:spPr>
      </p:pic>
      <p:sp>
        <p:nvSpPr>
          <p:cNvPr id="10" name="Прямоугольник 9"/>
          <p:cNvSpPr/>
          <p:nvPr/>
        </p:nvSpPr>
        <p:spPr>
          <a:xfrm>
            <a:off x="3286116" y="3571876"/>
            <a:ext cx="2143140" cy="707886"/>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2000" b="1" i="1" dirty="0" err="1" smtClean="0"/>
              <a:t>Хімік</a:t>
            </a:r>
            <a:r>
              <a:rPr lang="ru-RU" sz="2000" b="1" i="1" dirty="0" smtClean="0"/>
              <a:t> Ю. </a:t>
            </a:r>
            <a:r>
              <a:rPr lang="ru-RU" sz="2000" b="1" i="1" dirty="0" err="1" smtClean="0"/>
              <a:t>Лібіх</a:t>
            </a:r>
            <a:r>
              <a:rPr lang="ru-RU" sz="2000" b="1" i="1" dirty="0" smtClean="0"/>
              <a:t> -1362 гр.</a:t>
            </a:r>
            <a:endParaRPr lang="ru-RU" sz="2000" b="1" i="1" dirty="0"/>
          </a:p>
        </p:txBody>
      </p:sp>
      <p:pic>
        <p:nvPicPr>
          <p:cNvPr id="11" name="Рисунок 10" descr="stol.jpg"/>
          <p:cNvPicPr>
            <a:picLocks noChangeAspect="1"/>
          </p:cNvPicPr>
          <p:nvPr/>
        </p:nvPicPr>
        <p:blipFill>
          <a:blip r:embed="rId4"/>
          <a:stretch>
            <a:fillRect/>
          </a:stretch>
        </p:blipFill>
        <p:spPr>
          <a:xfrm>
            <a:off x="6072198" y="357166"/>
            <a:ext cx="2786082" cy="3045742"/>
          </a:xfrm>
          <a:prstGeom prst="rect">
            <a:avLst/>
          </a:prstGeom>
        </p:spPr>
      </p:pic>
      <p:sp>
        <p:nvSpPr>
          <p:cNvPr id="12" name="Прямоугольник 11"/>
          <p:cNvSpPr/>
          <p:nvPr/>
        </p:nvSpPr>
        <p:spPr>
          <a:xfrm>
            <a:off x="6286512" y="2500306"/>
            <a:ext cx="2428860" cy="707886"/>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2000" b="1" i="1" dirty="0" err="1" smtClean="0"/>
              <a:t>Мозок</a:t>
            </a:r>
            <a:r>
              <a:rPr lang="ru-RU" sz="2000" b="1" i="1" dirty="0" smtClean="0"/>
              <a:t> «</a:t>
            </a:r>
            <a:r>
              <a:rPr lang="ru-RU" sz="2000" b="1" i="1" dirty="0" err="1" smtClean="0"/>
              <a:t>дідуся</a:t>
            </a:r>
            <a:r>
              <a:rPr lang="ru-RU" sz="2000" b="1" i="1" dirty="0" smtClean="0"/>
              <a:t>» </a:t>
            </a:r>
            <a:r>
              <a:rPr lang="ru-RU" sz="2000" b="1" i="1" dirty="0" err="1" smtClean="0"/>
              <a:t>Леніна</a:t>
            </a:r>
            <a:r>
              <a:rPr lang="ru-RU" sz="2000" b="1" i="1" dirty="0" smtClean="0"/>
              <a:t> 1340 гр</a:t>
            </a:r>
            <a:r>
              <a:rPr lang="ru-RU" sz="2000" b="1" dirty="0" smtClean="0"/>
              <a:t>.</a:t>
            </a:r>
            <a:endParaRPr lang="ru-RU" sz="2000" b="1" dirty="0"/>
          </a:p>
        </p:txBody>
      </p:sp>
      <p:pic>
        <p:nvPicPr>
          <p:cNvPr id="13" name="Рисунок 12" descr="200px-Anatole_France,_par_T.A._Steinlein.jpg"/>
          <p:cNvPicPr>
            <a:picLocks noChangeAspect="1"/>
          </p:cNvPicPr>
          <p:nvPr/>
        </p:nvPicPr>
        <p:blipFill>
          <a:blip r:embed="rId5"/>
          <a:stretch>
            <a:fillRect/>
          </a:stretch>
        </p:blipFill>
        <p:spPr>
          <a:xfrm>
            <a:off x="285720" y="3428999"/>
            <a:ext cx="2214578" cy="3292117"/>
          </a:xfrm>
          <a:prstGeom prst="rect">
            <a:avLst/>
          </a:prstGeom>
        </p:spPr>
      </p:pic>
      <p:sp>
        <p:nvSpPr>
          <p:cNvPr id="14" name="Прямоугольник 13"/>
          <p:cNvSpPr/>
          <p:nvPr/>
        </p:nvSpPr>
        <p:spPr>
          <a:xfrm>
            <a:off x="214282" y="5929331"/>
            <a:ext cx="2357454" cy="707886"/>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2000" b="1" i="1" dirty="0" err="1" smtClean="0"/>
              <a:t>Письменник</a:t>
            </a:r>
            <a:r>
              <a:rPr lang="ru-RU" sz="2000" b="1" i="1" dirty="0" smtClean="0"/>
              <a:t> </a:t>
            </a:r>
          </a:p>
          <a:p>
            <a:r>
              <a:rPr lang="ru-RU" sz="2000" b="1" i="1" dirty="0" smtClean="0"/>
              <a:t>А. Франс -  1017 г</a:t>
            </a:r>
            <a:endParaRPr lang="ru-RU" sz="2000" b="1" i="1" dirty="0"/>
          </a:p>
        </p:txBody>
      </p:sp>
      <p:pic>
        <p:nvPicPr>
          <p:cNvPr id="15" name="Рисунок 14" descr="85.gif"/>
          <p:cNvPicPr>
            <a:picLocks noChangeAspect="1"/>
          </p:cNvPicPr>
          <p:nvPr/>
        </p:nvPicPr>
        <p:blipFill>
          <a:blip r:embed="rId6"/>
          <a:stretch>
            <a:fillRect/>
          </a:stretch>
        </p:blipFill>
        <p:spPr>
          <a:xfrm>
            <a:off x="5929322" y="3214686"/>
            <a:ext cx="2795602" cy="1657273"/>
          </a:xfrm>
          <a:prstGeom prst="rect">
            <a:avLst/>
          </a:prstGeom>
        </p:spPr>
      </p:pic>
      <p:sp>
        <p:nvSpPr>
          <p:cNvPr id="17" name="Прямоугольник 16"/>
          <p:cNvSpPr/>
          <p:nvPr/>
        </p:nvSpPr>
        <p:spPr>
          <a:xfrm>
            <a:off x="214282" y="2357430"/>
            <a:ext cx="2357454" cy="646331"/>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b="1" i="1" dirty="0" smtClean="0"/>
              <a:t>І.С. </a:t>
            </a:r>
            <a:r>
              <a:rPr lang="ru-RU" b="1" i="1" dirty="0" err="1" smtClean="0"/>
              <a:t>Тургенєв</a:t>
            </a:r>
            <a:r>
              <a:rPr lang="ru-RU" b="1" i="1" dirty="0" smtClean="0"/>
              <a:t> – вага </a:t>
            </a:r>
            <a:r>
              <a:rPr lang="ru-RU" b="1" i="1" dirty="0" err="1" smtClean="0"/>
              <a:t>мозку</a:t>
            </a:r>
            <a:r>
              <a:rPr lang="ru-RU" b="1" i="1" dirty="0" smtClean="0"/>
              <a:t>  2012 г.</a:t>
            </a:r>
            <a:endParaRPr lang="ru-RU"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0100" y="642919"/>
            <a:ext cx="7286676" cy="2739211"/>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dirty="0" smtClean="0"/>
              <a:t>«</a:t>
            </a:r>
            <a:r>
              <a:rPr lang="ru-RU" sz="2800" dirty="0" err="1" smtClean="0"/>
              <a:t>В</a:t>
            </a:r>
            <a:r>
              <a:rPr lang="ru-RU" sz="2400" dirty="0" err="1" smtClean="0"/>
              <a:t>ідпочиваючи</a:t>
            </a:r>
            <a:r>
              <a:rPr lang="ru-RU" sz="2400" dirty="0" smtClean="0"/>
              <a:t>» </a:t>
            </a:r>
            <a:r>
              <a:rPr lang="ru-RU" sz="2400" dirty="0" err="1"/>
              <a:t>мозок</a:t>
            </a:r>
            <a:r>
              <a:rPr lang="ru-RU" sz="2400" dirty="0"/>
              <a:t> </a:t>
            </a:r>
            <a:r>
              <a:rPr lang="ru-RU" sz="2400" dirty="0" err="1"/>
              <a:t>споживає</a:t>
            </a:r>
            <a:r>
              <a:rPr lang="ru-RU" sz="2400" dirty="0"/>
              <a:t> 9% </a:t>
            </a:r>
            <a:r>
              <a:rPr lang="ru-RU" sz="2400" dirty="0" err="1"/>
              <a:t>всієї</a:t>
            </a:r>
            <a:r>
              <a:rPr lang="ru-RU" sz="2400" dirty="0"/>
              <a:t> </a:t>
            </a:r>
            <a:r>
              <a:rPr lang="ru-RU" sz="2400" dirty="0" err="1"/>
              <a:t>енергії</a:t>
            </a:r>
            <a:r>
              <a:rPr lang="ru-RU" sz="2400" dirty="0"/>
              <a:t> </a:t>
            </a:r>
            <a:r>
              <a:rPr lang="ru-RU" sz="2400" dirty="0" err="1"/>
              <a:t>організму</a:t>
            </a:r>
            <a:r>
              <a:rPr lang="ru-RU" sz="2400" dirty="0"/>
              <a:t> </a:t>
            </a:r>
            <a:r>
              <a:rPr lang="ru-RU" sz="2400" dirty="0" err="1"/>
              <a:t>і</a:t>
            </a:r>
            <a:r>
              <a:rPr lang="ru-RU" sz="2400" dirty="0"/>
              <a:t> 20% </a:t>
            </a:r>
            <a:r>
              <a:rPr lang="ru-RU" sz="2400" dirty="0" err="1"/>
              <a:t>кисню</a:t>
            </a:r>
            <a:r>
              <a:rPr lang="ru-RU" sz="2400" dirty="0"/>
              <a:t>, а «</a:t>
            </a:r>
            <a:r>
              <a:rPr lang="ru-RU" sz="2400" dirty="0" err="1" smtClean="0"/>
              <a:t>працюючий</a:t>
            </a:r>
            <a:r>
              <a:rPr lang="ru-RU" sz="2400" dirty="0" smtClean="0"/>
              <a:t>», </a:t>
            </a:r>
            <a:r>
              <a:rPr lang="ru-RU" sz="2400" dirty="0" err="1"/>
              <a:t>тобто</a:t>
            </a:r>
            <a:r>
              <a:rPr lang="ru-RU" sz="2400" dirty="0"/>
              <a:t> </a:t>
            </a:r>
            <a:r>
              <a:rPr lang="ru-RU" sz="2400" dirty="0" err="1"/>
              <a:t>думаючий</a:t>
            </a:r>
            <a:r>
              <a:rPr lang="ru-RU" sz="2400" dirty="0"/>
              <a:t> </a:t>
            </a:r>
            <a:r>
              <a:rPr lang="ru-RU" sz="2400" dirty="0" err="1"/>
              <a:t>мозок</a:t>
            </a:r>
            <a:r>
              <a:rPr lang="ru-RU" sz="2400" dirty="0"/>
              <a:t>, </a:t>
            </a:r>
            <a:r>
              <a:rPr lang="ru-RU" sz="2400" dirty="0" err="1"/>
              <a:t>витрачає</a:t>
            </a:r>
            <a:r>
              <a:rPr lang="ru-RU" sz="2400" dirty="0"/>
              <a:t> </a:t>
            </a:r>
            <a:r>
              <a:rPr lang="ru-RU" sz="2400" dirty="0" err="1"/>
              <a:t>близько</a:t>
            </a:r>
            <a:r>
              <a:rPr lang="ru-RU" sz="2400" dirty="0"/>
              <a:t> 25% </a:t>
            </a:r>
            <a:r>
              <a:rPr lang="ru-RU" sz="2400" dirty="0" err="1"/>
              <a:t>від</a:t>
            </a:r>
            <a:r>
              <a:rPr lang="ru-RU" sz="2400" dirty="0"/>
              <a:t> </a:t>
            </a:r>
            <a:r>
              <a:rPr lang="ru-RU" sz="2400" dirty="0" err="1"/>
              <a:t>усіх</a:t>
            </a:r>
            <a:r>
              <a:rPr lang="ru-RU" sz="2400" dirty="0"/>
              <a:t> </a:t>
            </a:r>
            <a:r>
              <a:rPr lang="ru-RU" sz="2400" dirty="0" err="1"/>
              <a:t>що</a:t>
            </a:r>
            <a:r>
              <a:rPr lang="ru-RU" sz="2400" dirty="0"/>
              <a:t> </a:t>
            </a:r>
            <a:r>
              <a:rPr lang="ru-RU" sz="2400" dirty="0" err="1"/>
              <a:t>надходять</a:t>
            </a:r>
            <a:r>
              <a:rPr lang="ru-RU" sz="2400" dirty="0"/>
              <a:t> в </a:t>
            </a:r>
            <a:r>
              <a:rPr lang="ru-RU" sz="2400" dirty="0" err="1"/>
              <a:t>організм</a:t>
            </a:r>
            <a:r>
              <a:rPr lang="ru-RU" sz="2400" dirty="0"/>
              <a:t> </a:t>
            </a:r>
            <a:r>
              <a:rPr lang="ru-RU" sz="2400" dirty="0" err="1"/>
              <a:t>поживних</a:t>
            </a:r>
            <a:r>
              <a:rPr lang="ru-RU" sz="2400" dirty="0"/>
              <a:t> </a:t>
            </a:r>
            <a:r>
              <a:rPr lang="ru-RU" sz="2400" dirty="0" err="1"/>
              <a:t>речовин</a:t>
            </a:r>
            <a:r>
              <a:rPr lang="ru-RU" sz="2400" dirty="0"/>
              <a:t> </a:t>
            </a:r>
            <a:r>
              <a:rPr lang="ru-RU" sz="2400" dirty="0" err="1"/>
              <a:t>і</a:t>
            </a:r>
            <a:r>
              <a:rPr lang="ru-RU" sz="2400" dirty="0"/>
              <a:t> </a:t>
            </a:r>
            <a:r>
              <a:rPr lang="ru-RU" sz="2400" dirty="0" err="1"/>
              <a:t>приблизно</a:t>
            </a:r>
            <a:r>
              <a:rPr lang="ru-RU" sz="2400" dirty="0"/>
              <a:t> 33% так </a:t>
            </a:r>
            <a:r>
              <a:rPr lang="ru-RU" sz="2400" dirty="0" err="1"/>
              <a:t>необхідного</a:t>
            </a:r>
            <a:r>
              <a:rPr lang="ru-RU" sz="2400" dirty="0"/>
              <a:t> </a:t>
            </a:r>
            <a:r>
              <a:rPr lang="ru-RU" sz="2400" dirty="0" err="1"/>
              <a:t>організму</a:t>
            </a:r>
            <a:r>
              <a:rPr lang="ru-RU" sz="2400" dirty="0"/>
              <a:t> </a:t>
            </a:r>
            <a:r>
              <a:rPr lang="ru-RU" sz="2400" dirty="0" err="1"/>
              <a:t>кисню</a:t>
            </a:r>
            <a:r>
              <a:rPr lang="ru-RU" sz="2400" dirty="0"/>
              <a:t>. </a:t>
            </a:r>
            <a:r>
              <a:rPr lang="ru-RU" sz="2400" dirty="0" err="1"/>
              <a:t>Загалом</a:t>
            </a:r>
            <a:r>
              <a:rPr lang="ru-RU" sz="2400" dirty="0"/>
              <a:t>, </a:t>
            </a:r>
            <a:r>
              <a:rPr lang="ru-RU" sz="2400" dirty="0" err="1"/>
              <a:t>виходить</a:t>
            </a:r>
            <a:r>
              <a:rPr lang="ru-RU" sz="2400" dirty="0"/>
              <a:t>, </a:t>
            </a:r>
            <a:r>
              <a:rPr lang="ru-RU" sz="2400" dirty="0" err="1"/>
              <a:t>що</a:t>
            </a:r>
            <a:r>
              <a:rPr lang="ru-RU" sz="2400" dirty="0"/>
              <a:t> </a:t>
            </a:r>
            <a:r>
              <a:rPr lang="ru-RU" sz="2400" dirty="0" err="1"/>
              <a:t>думати</a:t>
            </a:r>
            <a:r>
              <a:rPr lang="ru-RU" sz="2400" dirty="0"/>
              <a:t> то </a:t>
            </a:r>
            <a:r>
              <a:rPr lang="ru-RU" sz="2400" dirty="0" err="1"/>
              <a:t>і</a:t>
            </a:r>
            <a:r>
              <a:rPr lang="ru-RU" sz="2400" dirty="0"/>
              <a:t> не </a:t>
            </a:r>
            <a:r>
              <a:rPr lang="ru-RU" sz="2400" dirty="0" err="1"/>
              <a:t>дуже</a:t>
            </a:r>
            <a:r>
              <a:rPr lang="ru-RU" sz="2400" dirty="0"/>
              <a:t> то </a:t>
            </a:r>
            <a:r>
              <a:rPr lang="ru-RU" sz="2400" dirty="0" err="1"/>
              <a:t>й</a:t>
            </a:r>
            <a:r>
              <a:rPr lang="ru-RU" sz="2400" dirty="0"/>
              <a:t> </a:t>
            </a:r>
            <a:r>
              <a:rPr lang="ru-RU" sz="2400" dirty="0" err="1"/>
              <a:t>вигідно</a:t>
            </a:r>
            <a:r>
              <a:rPr lang="ru-RU" sz="2400" dirty="0"/>
              <a:t>! </a:t>
            </a:r>
            <a:endParaRPr lang="ru-RU" sz="2400" dirty="0" smtClean="0"/>
          </a:p>
          <a:p>
            <a:r>
              <a:rPr lang="ru-RU" sz="2400" b="1" i="1" dirty="0" smtClean="0"/>
              <a:t>      </a:t>
            </a:r>
            <a:endParaRPr lang="ru-RU" b="1" i="1" dirty="0"/>
          </a:p>
        </p:txBody>
      </p:sp>
      <p:sp>
        <p:nvSpPr>
          <p:cNvPr id="3" name="Прямоугольник 2"/>
          <p:cNvSpPr/>
          <p:nvPr/>
        </p:nvSpPr>
        <p:spPr>
          <a:xfrm>
            <a:off x="1071538" y="4500570"/>
            <a:ext cx="7072362" cy="1384995"/>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2400" b="1" i="1" dirty="0" smtClean="0"/>
              <a:t> </a:t>
            </a:r>
            <a:r>
              <a:rPr lang="ru-RU" sz="2800" b="1" i="1" dirty="0" smtClean="0"/>
              <a:t>І </a:t>
            </a:r>
            <a:r>
              <a:rPr lang="ru-RU" sz="2800" b="1" i="1" dirty="0" err="1" smtClean="0"/>
              <a:t>навіть</a:t>
            </a:r>
            <a:r>
              <a:rPr lang="ru-RU" sz="2800" b="1" i="1" dirty="0" smtClean="0"/>
              <a:t>, </a:t>
            </a:r>
            <a:r>
              <a:rPr lang="ru-RU" sz="2800" b="1" i="1" dirty="0" err="1" smtClean="0"/>
              <a:t>виникає</a:t>
            </a:r>
            <a:r>
              <a:rPr lang="ru-RU" sz="2800" b="1" i="1" dirty="0" smtClean="0"/>
              <a:t> </a:t>
            </a:r>
            <a:r>
              <a:rPr lang="ru-RU" sz="2800" b="1" i="1" dirty="0" err="1" smtClean="0"/>
              <a:t>питання</a:t>
            </a:r>
            <a:r>
              <a:rPr lang="ru-RU" sz="2800" b="1" i="1" dirty="0" smtClean="0"/>
              <a:t>: а </a:t>
            </a:r>
            <a:r>
              <a:rPr lang="ru-RU" sz="2800" b="1" i="1" dirty="0" err="1" smtClean="0"/>
              <a:t>навіщо</a:t>
            </a:r>
            <a:r>
              <a:rPr lang="ru-RU" sz="2800" b="1" i="1" dirty="0" smtClean="0"/>
              <a:t> нам </a:t>
            </a:r>
            <a:r>
              <a:rPr lang="ru-RU" sz="2800" b="1" i="1" dirty="0" err="1" smtClean="0"/>
              <a:t>тоді</a:t>
            </a:r>
            <a:r>
              <a:rPr lang="ru-RU" sz="2800" b="1" i="1" dirty="0" smtClean="0"/>
              <a:t> </a:t>
            </a:r>
            <a:r>
              <a:rPr lang="ru-RU" sz="2800" b="1" i="1" dirty="0" err="1" smtClean="0"/>
              <a:t>такий</a:t>
            </a:r>
            <a:r>
              <a:rPr lang="ru-RU" sz="2800" b="1" i="1" dirty="0" smtClean="0"/>
              <a:t> великий </a:t>
            </a:r>
            <a:r>
              <a:rPr lang="ru-RU" sz="2800" b="1" i="1" dirty="0" err="1" smtClean="0"/>
              <a:t>і</a:t>
            </a:r>
            <a:r>
              <a:rPr lang="ru-RU" sz="2800" b="1" i="1" dirty="0" smtClean="0"/>
              <a:t> «</a:t>
            </a:r>
            <a:r>
              <a:rPr lang="ru-RU" sz="2800" b="1" i="1" dirty="0" err="1" smtClean="0"/>
              <a:t>ненажерливий</a:t>
            </a:r>
            <a:r>
              <a:rPr lang="ru-RU" sz="2800" b="1" i="1" dirty="0" smtClean="0"/>
              <a:t>» </a:t>
            </a:r>
            <a:r>
              <a:rPr lang="ru-RU" sz="2800" b="1" i="1" dirty="0" err="1" smtClean="0"/>
              <a:t>мозок</a:t>
            </a:r>
            <a:r>
              <a:rPr lang="ru-RU" sz="2800" b="1" i="1" dirty="0" smtClean="0"/>
              <a:t>? </a:t>
            </a:r>
            <a:endParaRPr lang="ru-RU" sz="2800" dirty="0"/>
          </a:p>
        </p:txBody>
      </p:sp>
      <p:pic>
        <p:nvPicPr>
          <p:cNvPr id="6" name="Рисунок 5" descr="2.gif"/>
          <p:cNvPicPr>
            <a:picLocks noChangeAspect="1"/>
          </p:cNvPicPr>
          <p:nvPr/>
        </p:nvPicPr>
        <p:blipFill>
          <a:blip r:embed="rId2"/>
          <a:stretch>
            <a:fillRect/>
          </a:stretch>
        </p:blipFill>
        <p:spPr>
          <a:xfrm>
            <a:off x="6572264" y="3071810"/>
            <a:ext cx="1571636" cy="1408542"/>
          </a:xfrm>
          <a:prstGeom prst="rect">
            <a:avLst/>
          </a:prstGeom>
        </p:spPr>
      </p:pic>
      <p:pic>
        <p:nvPicPr>
          <p:cNvPr id="7" name="Рисунок 6" descr="135.gif"/>
          <p:cNvPicPr>
            <a:picLocks noChangeAspect="1"/>
          </p:cNvPicPr>
          <p:nvPr/>
        </p:nvPicPr>
        <p:blipFill>
          <a:blip r:embed="rId3"/>
          <a:stretch>
            <a:fillRect/>
          </a:stretch>
        </p:blipFill>
        <p:spPr>
          <a:xfrm rot="20924790">
            <a:off x="1285777" y="3295684"/>
            <a:ext cx="2389620" cy="966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1000108"/>
            <a:ext cx="7143800" cy="3857652"/>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2400" dirty="0" err="1"/>
              <a:t>Виявляється</a:t>
            </a:r>
            <a:r>
              <a:rPr lang="ru-RU" sz="2400" dirty="0"/>
              <a:t> </a:t>
            </a:r>
            <a:r>
              <a:rPr lang="ru-RU" sz="2400" dirty="0" err="1"/>
              <a:t>що</a:t>
            </a:r>
            <a:r>
              <a:rPr lang="ru-RU" sz="2400" dirty="0"/>
              <a:t>, як у </a:t>
            </a:r>
            <a:r>
              <a:rPr lang="ru-RU" sz="2400" dirty="0" err="1"/>
              <a:t>тваринному</a:t>
            </a:r>
            <a:r>
              <a:rPr lang="ru-RU" sz="2400" dirty="0"/>
              <a:t> </a:t>
            </a:r>
            <a:r>
              <a:rPr lang="ru-RU" sz="2400" dirty="0" err="1"/>
              <a:t>світі</a:t>
            </a:r>
            <a:r>
              <a:rPr lang="ru-RU" sz="2400" dirty="0"/>
              <a:t>, так </a:t>
            </a:r>
            <a:r>
              <a:rPr lang="ru-RU" sz="2400" dirty="0" err="1"/>
              <a:t>і</a:t>
            </a:r>
            <a:r>
              <a:rPr lang="ru-RU" sz="2400" dirty="0"/>
              <a:t> в </a:t>
            </a:r>
            <a:r>
              <a:rPr lang="ru-RU" sz="2400" dirty="0" err="1"/>
              <a:t>людському</a:t>
            </a:r>
            <a:r>
              <a:rPr lang="ru-RU" sz="2400" dirty="0"/>
              <a:t>, для </a:t>
            </a:r>
            <a:r>
              <a:rPr lang="ru-RU" sz="2400" dirty="0" err="1"/>
              <a:t>виживання</a:t>
            </a:r>
            <a:r>
              <a:rPr lang="ru-RU" sz="2400" dirty="0"/>
              <a:t>, </a:t>
            </a:r>
            <a:r>
              <a:rPr lang="ru-RU" sz="2400" dirty="0" err="1"/>
              <a:t>крім</a:t>
            </a:r>
            <a:r>
              <a:rPr lang="ru-RU" sz="2400" dirty="0"/>
              <a:t> </a:t>
            </a:r>
            <a:r>
              <a:rPr lang="ru-RU" sz="2400" dirty="0" err="1"/>
              <a:t>економії</a:t>
            </a:r>
            <a:r>
              <a:rPr lang="ru-RU" sz="2400" dirty="0"/>
              <a:t> </a:t>
            </a:r>
            <a:r>
              <a:rPr lang="ru-RU" sz="2400" dirty="0" err="1"/>
              <a:t>енергії</a:t>
            </a:r>
            <a:r>
              <a:rPr lang="ru-RU" sz="2400" dirty="0"/>
              <a:t>, </a:t>
            </a:r>
            <a:r>
              <a:rPr lang="ru-RU" sz="2400" dirty="0" err="1"/>
              <a:t>дуже</a:t>
            </a:r>
            <a:r>
              <a:rPr lang="ru-RU" sz="2400" dirty="0"/>
              <a:t> </a:t>
            </a:r>
            <a:r>
              <a:rPr lang="ru-RU" sz="2400" dirty="0" err="1"/>
              <a:t>важливий</a:t>
            </a:r>
            <a:r>
              <a:rPr lang="ru-RU" sz="2400" dirty="0"/>
              <a:t> </a:t>
            </a:r>
            <a:r>
              <a:rPr lang="ru-RU" sz="2400" dirty="0" err="1"/>
              <a:t>ще</a:t>
            </a:r>
            <a:r>
              <a:rPr lang="ru-RU" sz="2400" dirty="0"/>
              <a:t> один фактор - час </a:t>
            </a:r>
            <a:r>
              <a:rPr lang="ru-RU" sz="2400" dirty="0" err="1"/>
              <a:t>реакції</a:t>
            </a:r>
            <a:r>
              <a:rPr lang="ru-RU" sz="2400" dirty="0"/>
              <a:t>. І ось тут то наш великий </a:t>
            </a:r>
            <a:r>
              <a:rPr lang="ru-RU" sz="2400" dirty="0" err="1"/>
              <a:t>мозок</a:t>
            </a:r>
            <a:r>
              <a:rPr lang="ru-RU" sz="2400" dirty="0"/>
              <a:t> </a:t>
            </a:r>
            <a:r>
              <a:rPr lang="ru-RU" sz="2400" dirty="0" err="1"/>
              <a:t>дуже</a:t>
            </a:r>
            <a:r>
              <a:rPr lang="ru-RU" sz="2400" dirty="0"/>
              <a:t> </a:t>
            </a:r>
            <a:r>
              <a:rPr lang="ru-RU" sz="2400" dirty="0" err="1"/>
              <a:t>навіть</a:t>
            </a:r>
            <a:r>
              <a:rPr lang="ru-RU" sz="2400" dirty="0"/>
              <a:t> до </a:t>
            </a:r>
            <a:r>
              <a:rPr lang="ru-RU" sz="2400" dirty="0" err="1"/>
              <a:t>речі</a:t>
            </a:r>
            <a:r>
              <a:rPr lang="ru-RU" sz="2400" dirty="0"/>
              <a:t>! Людина </a:t>
            </a:r>
            <a:r>
              <a:rPr lang="ru-RU" sz="2400" dirty="0" err="1"/>
              <a:t>використовує</a:t>
            </a:r>
            <a:r>
              <a:rPr lang="ru-RU" sz="2400" dirty="0"/>
              <a:t> </a:t>
            </a:r>
            <a:r>
              <a:rPr lang="ru-RU" sz="2400" dirty="0" err="1"/>
              <a:t>його</a:t>
            </a:r>
            <a:r>
              <a:rPr lang="ru-RU" sz="2400" dirty="0"/>
              <a:t> по </a:t>
            </a:r>
            <a:r>
              <a:rPr lang="ru-RU" sz="2400" dirty="0" err="1"/>
              <a:t>суті</a:t>
            </a:r>
            <a:r>
              <a:rPr lang="ru-RU" sz="2400" dirty="0"/>
              <a:t> як великий </a:t>
            </a:r>
            <a:r>
              <a:rPr lang="ru-RU" sz="2400" dirty="0" err="1"/>
              <a:t>і</a:t>
            </a:r>
            <a:r>
              <a:rPr lang="ru-RU" sz="2400" dirty="0"/>
              <a:t> </a:t>
            </a:r>
            <a:r>
              <a:rPr lang="ru-RU" sz="2400" dirty="0" err="1"/>
              <a:t>потужний</a:t>
            </a:r>
            <a:r>
              <a:rPr lang="ru-RU" sz="2400" dirty="0"/>
              <a:t> </a:t>
            </a:r>
            <a:r>
              <a:rPr lang="ru-RU" sz="2400" dirty="0" err="1"/>
              <a:t>комп'ютер</a:t>
            </a:r>
            <a:r>
              <a:rPr lang="ru-RU" sz="2400" dirty="0"/>
              <a:t>, </a:t>
            </a:r>
            <a:r>
              <a:rPr lang="ru-RU" sz="2400" dirty="0" err="1"/>
              <a:t>який</a:t>
            </a:r>
            <a:r>
              <a:rPr lang="ru-RU" sz="2400" dirty="0"/>
              <a:t> </a:t>
            </a:r>
            <a:r>
              <a:rPr lang="ru-RU" sz="2400" dirty="0" err="1"/>
              <a:t>включається</a:t>
            </a:r>
            <a:r>
              <a:rPr lang="ru-RU" sz="2400" dirty="0"/>
              <a:t> </a:t>
            </a:r>
            <a:r>
              <a:rPr lang="ru-RU" sz="2400" dirty="0" err="1"/>
              <a:t>тоді</a:t>
            </a:r>
            <a:r>
              <a:rPr lang="ru-RU" sz="2400" dirty="0"/>
              <a:t>, коли </a:t>
            </a:r>
            <a:r>
              <a:rPr lang="ru-RU" sz="2400" dirty="0" err="1"/>
              <a:t>необхідно</a:t>
            </a:r>
            <a:r>
              <a:rPr lang="ru-RU" sz="2400" dirty="0"/>
              <a:t> </a:t>
            </a:r>
            <a:r>
              <a:rPr lang="ru-RU" sz="2400" dirty="0" err="1"/>
              <a:t>різко</a:t>
            </a:r>
            <a:r>
              <a:rPr lang="ru-RU" sz="2400" dirty="0"/>
              <a:t> </a:t>
            </a:r>
            <a:r>
              <a:rPr lang="ru-RU" sz="2400" dirty="0" err="1"/>
              <a:t>прискорити</a:t>
            </a:r>
            <a:r>
              <a:rPr lang="ru-RU" sz="2400" dirty="0"/>
              <a:t> </a:t>
            </a:r>
            <a:r>
              <a:rPr lang="ru-RU" sz="2400" dirty="0" err="1"/>
              <a:t>вирішення</a:t>
            </a:r>
            <a:r>
              <a:rPr lang="ru-RU" sz="2400" dirty="0"/>
              <a:t> </a:t>
            </a:r>
            <a:r>
              <a:rPr lang="ru-RU" sz="2400" dirty="0" err="1"/>
              <a:t>складних</a:t>
            </a:r>
            <a:r>
              <a:rPr lang="ru-RU" sz="2400" dirty="0"/>
              <a:t> </a:t>
            </a:r>
            <a:r>
              <a:rPr lang="ru-RU" sz="2400" dirty="0" err="1"/>
              <a:t>завдань</a:t>
            </a:r>
            <a:r>
              <a:rPr lang="ru-RU" sz="2400" dirty="0"/>
              <a:t>, </a:t>
            </a:r>
            <a:r>
              <a:rPr lang="ru-RU" sz="2400" dirty="0" err="1"/>
              <a:t>що</a:t>
            </a:r>
            <a:r>
              <a:rPr lang="ru-RU" sz="2400" dirty="0"/>
              <a:t> </a:t>
            </a:r>
            <a:r>
              <a:rPr lang="ru-RU" sz="2400" dirty="0" err="1"/>
              <a:t>вимагають</a:t>
            </a:r>
            <a:r>
              <a:rPr lang="ru-RU" sz="2400" dirty="0"/>
              <a:t> </a:t>
            </a:r>
            <a:r>
              <a:rPr lang="ru-RU" sz="2400" dirty="0" err="1"/>
              <a:t>величезної</a:t>
            </a:r>
            <a:r>
              <a:rPr lang="ru-RU" sz="2400" dirty="0"/>
              <a:t> </a:t>
            </a:r>
            <a:r>
              <a:rPr lang="ru-RU" sz="2400" dirty="0" err="1"/>
              <a:t>напруги</a:t>
            </a:r>
            <a:r>
              <a:rPr lang="ru-RU" sz="2400" dirty="0"/>
              <a:t> </a:t>
            </a:r>
            <a:r>
              <a:rPr lang="ru-RU" sz="2400" dirty="0" err="1"/>
              <a:t>і</a:t>
            </a:r>
            <a:r>
              <a:rPr lang="ru-RU" sz="2400" dirty="0"/>
              <a:t> </a:t>
            </a:r>
            <a:r>
              <a:rPr lang="ru-RU" sz="2400" dirty="0" err="1"/>
              <a:t>швидкої</a:t>
            </a:r>
            <a:r>
              <a:rPr lang="ru-RU" sz="2400" dirty="0"/>
              <a:t> </a:t>
            </a:r>
            <a:r>
              <a:rPr lang="ru-RU" sz="2400" dirty="0" err="1"/>
              <a:t>реакції</a:t>
            </a:r>
            <a:r>
              <a:rPr lang="ru-RU" sz="2400" dirty="0"/>
              <a:t>. </a:t>
            </a:r>
            <a:r>
              <a:rPr lang="ru-RU" sz="2400" dirty="0" smtClean="0"/>
              <a:t>Тому, </a:t>
            </a:r>
            <a:r>
              <a:rPr lang="ru-RU" sz="2400" dirty="0" err="1" smtClean="0"/>
              <a:t>хоч</a:t>
            </a:r>
            <a:r>
              <a:rPr lang="ru-RU" sz="2400" dirty="0" smtClean="0"/>
              <a:t> </a:t>
            </a:r>
            <a:r>
              <a:rPr lang="ru-RU" sz="2400" dirty="0"/>
              <a:t>наш </a:t>
            </a:r>
            <a:r>
              <a:rPr lang="ru-RU" sz="2400" dirty="0" err="1"/>
              <a:t>мозок</a:t>
            </a:r>
            <a:r>
              <a:rPr lang="ru-RU" sz="2400" dirty="0"/>
              <a:t> </a:t>
            </a:r>
            <a:r>
              <a:rPr lang="ru-RU" sz="2400" dirty="0" err="1"/>
              <a:t>і</a:t>
            </a:r>
            <a:r>
              <a:rPr lang="ru-RU" sz="2400" dirty="0"/>
              <a:t> </a:t>
            </a:r>
            <a:r>
              <a:rPr lang="ru-RU" sz="2400" dirty="0" err="1"/>
              <a:t>шалено</a:t>
            </a:r>
            <a:r>
              <a:rPr lang="ru-RU" sz="2400" dirty="0"/>
              <a:t> </a:t>
            </a:r>
            <a:r>
              <a:rPr lang="ru-RU" sz="2400" dirty="0" err="1"/>
              <a:t>ненажерливий</a:t>
            </a:r>
            <a:r>
              <a:rPr lang="ru-RU" sz="2400" dirty="0"/>
              <a:t>, </a:t>
            </a:r>
            <a:r>
              <a:rPr lang="ru-RU" sz="2400" dirty="0" err="1"/>
              <a:t>але</a:t>
            </a:r>
            <a:r>
              <a:rPr lang="ru-RU" sz="2400" dirty="0"/>
              <a:t> </a:t>
            </a:r>
            <a:r>
              <a:rPr lang="ru-RU" sz="2400" dirty="0" err="1" smtClean="0"/>
              <a:t>дуже</a:t>
            </a:r>
            <a:r>
              <a:rPr lang="ru-RU" sz="2400" dirty="0" smtClean="0"/>
              <a:t> </a:t>
            </a:r>
            <a:r>
              <a:rPr lang="ru-RU" sz="2400" dirty="0" err="1"/>
              <a:t>потрібний</a:t>
            </a:r>
            <a:r>
              <a:rPr lang="ru-RU" sz="2400" dirty="0"/>
              <a:t> </a:t>
            </a:r>
            <a:r>
              <a:rPr lang="ru-RU" sz="2400" dirty="0" err="1"/>
              <a:t>і</a:t>
            </a:r>
            <a:r>
              <a:rPr lang="ru-RU" sz="2400" dirty="0"/>
              <a:t> </a:t>
            </a:r>
            <a:r>
              <a:rPr lang="ru-RU" sz="2400" dirty="0" err="1"/>
              <a:t>незамінний</a:t>
            </a:r>
            <a:r>
              <a:rPr lang="ru-RU" sz="2400" dirty="0"/>
              <a:t>. </a:t>
            </a:r>
          </a:p>
        </p:txBody>
      </p:sp>
      <p:pic>
        <p:nvPicPr>
          <p:cNvPr id="5" name="Рисунок 4" descr="18.gif"/>
          <p:cNvPicPr>
            <a:picLocks noChangeAspect="1"/>
          </p:cNvPicPr>
          <p:nvPr/>
        </p:nvPicPr>
        <p:blipFill>
          <a:blip r:embed="rId2"/>
          <a:stretch>
            <a:fillRect/>
          </a:stretch>
        </p:blipFill>
        <p:spPr>
          <a:xfrm>
            <a:off x="1785918" y="4929198"/>
            <a:ext cx="1328746" cy="1687286"/>
          </a:xfrm>
          <a:prstGeom prst="rect">
            <a:avLst/>
          </a:prstGeom>
        </p:spPr>
      </p:pic>
      <p:pic>
        <p:nvPicPr>
          <p:cNvPr id="2050" name="Picture 2" descr="G:\ШКОЛА ИРА\анимашки\Новая папка (2)\Новая папка\365.gif"/>
          <p:cNvPicPr>
            <a:picLocks noChangeAspect="1" noChangeArrowheads="1" noCrop="1"/>
          </p:cNvPicPr>
          <p:nvPr/>
        </p:nvPicPr>
        <p:blipFill>
          <a:blip r:embed="rId3"/>
          <a:srcRect/>
          <a:stretch>
            <a:fillRect/>
          </a:stretch>
        </p:blipFill>
        <p:spPr bwMode="auto">
          <a:xfrm>
            <a:off x="4857752" y="4643446"/>
            <a:ext cx="2604874" cy="1750816"/>
          </a:xfrm>
          <a:prstGeom prst="rect">
            <a:avLst/>
          </a:prstGeom>
          <a:noFill/>
        </p:spPr>
      </p:pic>
      <p:sp>
        <p:nvSpPr>
          <p:cNvPr id="6" name="Равно 5"/>
          <p:cNvSpPr/>
          <p:nvPr/>
        </p:nvSpPr>
        <p:spPr>
          <a:xfrm>
            <a:off x="3286116" y="5214950"/>
            <a:ext cx="1643074"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2051" name="Picture 3" descr="G:\школа\анимашки\Новая папка (2)\6.gif"/>
          <p:cNvPicPr>
            <a:picLocks noChangeAspect="1" noChangeArrowheads="1" noCrop="1"/>
          </p:cNvPicPr>
          <p:nvPr/>
        </p:nvPicPr>
        <p:blipFill>
          <a:blip r:embed="rId4"/>
          <a:srcRect/>
          <a:stretch>
            <a:fillRect/>
          </a:stretch>
        </p:blipFill>
        <p:spPr bwMode="auto">
          <a:xfrm>
            <a:off x="7500930" y="214290"/>
            <a:ext cx="1643070" cy="16430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1538" y="4214818"/>
            <a:ext cx="5572148" cy="1200329"/>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2400" dirty="0" err="1" smtClean="0"/>
              <a:t>Звичайно</a:t>
            </a:r>
            <a:r>
              <a:rPr lang="ru-RU" sz="2400" dirty="0" smtClean="0"/>
              <a:t> ж, як </a:t>
            </a:r>
            <a:r>
              <a:rPr lang="ru-RU" sz="2400" dirty="0" err="1" smtClean="0"/>
              <a:t>і</a:t>
            </a:r>
            <a:r>
              <a:rPr lang="ru-RU" sz="2400" dirty="0" smtClean="0"/>
              <a:t> </a:t>
            </a:r>
            <a:r>
              <a:rPr lang="ru-RU" sz="2400" dirty="0" err="1" smtClean="0"/>
              <a:t>будь-який</a:t>
            </a:r>
            <a:r>
              <a:rPr lang="ru-RU" sz="2400" dirty="0" smtClean="0"/>
              <a:t> </a:t>
            </a:r>
            <a:r>
              <a:rPr lang="ru-RU" sz="2400" dirty="0" err="1" smtClean="0"/>
              <a:t>комп'ютер</a:t>
            </a:r>
            <a:r>
              <a:rPr lang="ru-RU" sz="2400" dirty="0" smtClean="0"/>
              <a:t>, наш </a:t>
            </a:r>
            <a:r>
              <a:rPr lang="ru-RU" sz="2400" dirty="0" err="1" smtClean="0"/>
              <a:t>мозок</a:t>
            </a:r>
            <a:r>
              <a:rPr lang="ru-RU" sz="2400" dirty="0" smtClean="0"/>
              <a:t> </a:t>
            </a:r>
            <a:r>
              <a:rPr lang="ru-RU" sz="2400" dirty="0" err="1" smtClean="0"/>
              <a:t>складається</a:t>
            </a:r>
            <a:r>
              <a:rPr lang="ru-RU" sz="2400" dirty="0" smtClean="0"/>
              <a:t> </a:t>
            </a:r>
            <a:r>
              <a:rPr lang="ru-RU" sz="2400" dirty="0" err="1" smtClean="0"/>
              <a:t>з</a:t>
            </a:r>
            <a:r>
              <a:rPr lang="ru-RU" sz="2400" dirty="0" smtClean="0"/>
              <a:t> </a:t>
            </a:r>
            <a:r>
              <a:rPr lang="ru-RU" sz="2400" dirty="0" err="1" smtClean="0"/>
              <a:t>безлічі</a:t>
            </a:r>
            <a:r>
              <a:rPr lang="ru-RU" sz="2400" dirty="0" smtClean="0"/>
              <a:t> </a:t>
            </a:r>
            <a:r>
              <a:rPr lang="ru-RU" sz="2400" dirty="0" err="1" smtClean="0"/>
              <a:t>блоків</a:t>
            </a:r>
            <a:r>
              <a:rPr lang="ru-RU" sz="2400" dirty="0" smtClean="0"/>
              <a:t>, деталей </a:t>
            </a:r>
            <a:r>
              <a:rPr lang="ru-RU" sz="2400" dirty="0" err="1" smtClean="0"/>
              <a:t>і</a:t>
            </a:r>
            <a:r>
              <a:rPr lang="ru-RU" sz="2400" dirty="0" smtClean="0"/>
              <a:t>  </a:t>
            </a:r>
            <a:r>
              <a:rPr lang="ru-RU" sz="2400" dirty="0" err="1" smtClean="0"/>
              <a:t>запчастинок</a:t>
            </a:r>
            <a:r>
              <a:rPr lang="ru-RU" sz="2400" dirty="0" smtClean="0"/>
              <a:t>. </a:t>
            </a:r>
            <a:endParaRPr lang="ru-RU" sz="2400" dirty="0"/>
          </a:p>
        </p:txBody>
      </p:sp>
      <p:pic>
        <p:nvPicPr>
          <p:cNvPr id="1026" name="Picture 2" descr="G:\ШКОЛА ИРА\анимашки\Новая папка (2)\57.gif"/>
          <p:cNvPicPr>
            <a:picLocks noChangeAspect="1" noChangeArrowheads="1" noCrop="1"/>
          </p:cNvPicPr>
          <p:nvPr/>
        </p:nvPicPr>
        <p:blipFill>
          <a:blip r:embed="rId2"/>
          <a:srcRect/>
          <a:stretch>
            <a:fillRect/>
          </a:stretch>
        </p:blipFill>
        <p:spPr bwMode="auto">
          <a:xfrm>
            <a:off x="6572264" y="2000240"/>
            <a:ext cx="2357454" cy="2357454"/>
          </a:xfrm>
          <a:prstGeom prst="rect">
            <a:avLst/>
          </a:prstGeom>
          <a:noFill/>
        </p:spPr>
      </p:pic>
      <p:sp>
        <p:nvSpPr>
          <p:cNvPr id="7" name="Прямоугольник 6"/>
          <p:cNvSpPr/>
          <p:nvPr/>
        </p:nvSpPr>
        <p:spPr>
          <a:xfrm>
            <a:off x="1142976" y="1214422"/>
            <a:ext cx="5286412" cy="1200329"/>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3600" b="1" i="1" dirty="0" smtClean="0"/>
              <a:t>То як же </a:t>
            </a:r>
            <a:r>
              <a:rPr lang="ru-RU" sz="3600" b="1" i="1" dirty="0" err="1" smtClean="0"/>
              <a:t>влаштований</a:t>
            </a:r>
            <a:r>
              <a:rPr lang="ru-RU" sz="3600" b="1" i="1" dirty="0" smtClean="0"/>
              <a:t> </a:t>
            </a:r>
            <a:r>
              <a:rPr lang="ru-RU" sz="3600" b="1" i="1" dirty="0" err="1" smtClean="0"/>
              <a:t>цей</a:t>
            </a:r>
            <a:r>
              <a:rPr lang="ru-RU" sz="3600" b="1" i="1" dirty="0" smtClean="0"/>
              <a:t>  «</a:t>
            </a:r>
            <a:r>
              <a:rPr lang="ru-RU" sz="3600" b="1" i="1" dirty="0" err="1" smtClean="0"/>
              <a:t>комп'ютер</a:t>
            </a:r>
            <a:r>
              <a:rPr lang="ru-RU" sz="3600" b="1" i="1" dirty="0" smtClean="0"/>
              <a:t>»?</a:t>
            </a:r>
            <a:endParaRPr lang="ru-RU" sz="3600"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4.02.2010 22-01-20.avi">
            <a:hlinkClick r:id="" action="ppaction://media"/>
          </p:cNvPr>
          <p:cNvPicPr>
            <a:picLocks noRot="1" noChangeAspect="1"/>
          </p:cNvPicPr>
          <p:nvPr>
            <a:videoFile r:link="rId1"/>
          </p:nvPr>
        </p:nvPicPr>
        <p:blipFill>
          <a:blip r:embed="rId3"/>
          <a:stretch>
            <a:fillRect/>
          </a:stretch>
        </p:blipFill>
        <p:spPr>
          <a:xfrm>
            <a:off x="0" y="0"/>
            <a:ext cx="3500462" cy="3696221"/>
          </a:xfrm>
          <a:prstGeom prst="rect">
            <a:avLst/>
          </a:prstGeom>
        </p:spPr>
      </p:pic>
      <p:pic>
        <p:nvPicPr>
          <p:cNvPr id="6" name="Рисунок 5" descr="07020803.png"/>
          <p:cNvPicPr>
            <a:picLocks noChangeAspect="1"/>
          </p:cNvPicPr>
          <p:nvPr/>
        </p:nvPicPr>
        <p:blipFill>
          <a:blip r:embed="rId4"/>
          <a:stretch>
            <a:fillRect/>
          </a:stretch>
        </p:blipFill>
        <p:spPr>
          <a:xfrm>
            <a:off x="4429124" y="2000240"/>
            <a:ext cx="4429156" cy="3764025"/>
          </a:xfrm>
          <a:prstGeom prst="rect">
            <a:avLst/>
          </a:prstGeom>
        </p:spPr>
      </p:pic>
      <p:sp>
        <p:nvSpPr>
          <p:cNvPr id="7" name="Прямоугольник 6"/>
          <p:cNvSpPr/>
          <p:nvPr/>
        </p:nvSpPr>
        <p:spPr>
          <a:xfrm>
            <a:off x="214282" y="4572008"/>
            <a:ext cx="4572000" cy="923330"/>
          </a:xfrm>
          <a:prstGeom prst="rect">
            <a:avLst/>
          </a:prstGeom>
          <a:solidFill>
            <a:schemeClr val="bg2">
              <a:lumMod val="75000"/>
            </a:schemeClr>
          </a:solidFill>
          <a:scene3d>
            <a:camera prst="orthographicFront"/>
            <a:lightRig rig="threePt" dir="t"/>
          </a:scene3d>
          <a:sp3d>
            <a:bevelT/>
          </a:sp3d>
        </p:spPr>
        <p:txBody>
          <a:bodyPr>
            <a:spAutoFit/>
          </a:bodyPr>
          <a:lstStyle/>
          <a:p>
            <a:r>
              <a:rPr lang="ru-RU" dirty="0" err="1" smtClean="0"/>
              <a:t>Мозочок</a:t>
            </a:r>
            <a:r>
              <a:rPr lang="ru-RU" dirty="0" smtClean="0"/>
              <a:t> </a:t>
            </a:r>
            <a:r>
              <a:rPr lang="ru-RU" dirty="0" err="1" smtClean="0"/>
              <a:t>розміщений</a:t>
            </a:r>
            <a:r>
              <a:rPr lang="ru-RU" dirty="0" smtClean="0"/>
              <a:t> в </a:t>
            </a:r>
            <a:r>
              <a:rPr lang="ru-RU" dirty="0" err="1" smtClean="0"/>
              <a:t>потиличної</a:t>
            </a:r>
            <a:r>
              <a:rPr lang="ru-RU" dirty="0" smtClean="0"/>
              <a:t> </a:t>
            </a:r>
            <a:r>
              <a:rPr lang="ru-RU" dirty="0" err="1" smtClean="0"/>
              <a:t>частини</a:t>
            </a:r>
            <a:r>
              <a:rPr lang="ru-RU" dirty="0" smtClean="0"/>
              <a:t> </a:t>
            </a:r>
            <a:r>
              <a:rPr lang="ru-RU" dirty="0" err="1" smtClean="0"/>
              <a:t>голови</a:t>
            </a:r>
            <a:r>
              <a:rPr lang="ru-RU" dirty="0" smtClean="0"/>
              <a:t> </a:t>
            </a:r>
            <a:r>
              <a:rPr lang="ru-RU" dirty="0" err="1" smtClean="0"/>
              <a:t>під</a:t>
            </a:r>
            <a:r>
              <a:rPr lang="ru-RU" dirty="0" smtClean="0"/>
              <a:t> </a:t>
            </a:r>
            <a:r>
              <a:rPr lang="ru-RU" dirty="0" err="1" smtClean="0"/>
              <a:t>переднім</a:t>
            </a:r>
            <a:r>
              <a:rPr lang="ru-RU" dirty="0" smtClean="0"/>
              <a:t> </a:t>
            </a:r>
            <a:r>
              <a:rPr lang="ru-RU" dirty="0" err="1" smtClean="0"/>
              <a:t>мозком</a:t>
            </a:r>
            <a:r>
              <a:rPr lang="ru-RU" dirty="0" smtClean="0"/>
              <a:t> </a:t>
            </a:r>
            <a:r>
              <a:rPr lang="ru-RU" dirty="0" err="1" smtClean="0"/>
              <a:t>Він</a:t>
            </a:r>
            <a:r>
              <a:rPr lang="ru-RU" dirty="0" smtClean="0"/>
              <a:t> </a:t>
            </a:r>
            <a:r>
              <a:rPr lang="ru-RU" dirty="0" err="1" smtClean="0"/>
              <a:t>регулює</a:t>
            </a:r>
            <a:r>
              <a:rPr lang="ru-RU" dirty="0" smtClean="0"/>
              <a:t> </a:t>
            </a:r>
            <a:r>
              <a:rPr lang="ru-RU" dirty="0" err="1" smtClean="0"/>
              <a:t>координацію</a:t>
            </a:r>
            <a:r>
              <a:rPr lang="ru-RU" dirty="0" smtClean="0"/>
              <a:t> </a:t>
            </a:r>
            <a:r>
              <a:rPr lang="ru-RU" dirty="0" err="1" smtClean="0"/>
              <a:t>і</a:t>
            </a:r>
            <a:r>
              <a:rPr lang="ru-RU" dirty="0" smtClean="0"/>
              <a:t> баланс. </a:t>
            </a:r>
          </a:p>
        </p:txBody>
      </p:sp>
      <p:sp>
        <p:nvSpPr>
          <p:cNvPr id="8" name="Прямоугольник 7"/>
          <p:cNvSpPr/>
          <p:nvPr/>
        </p:nvSpPr>
        <p:spPr>
          <a:xfrm>
            <a:off x="3643306" y="714357"/>
            <a:ext cx="5286412" cy="1200329"/>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dirty="0" err="1" smtClean="0"/>
              <a:t>Передній</a:t>
            </a:r>
            <a:r>
              <a:rPr lang="ru-RU" dirty="0" smtClean="0"/>
              <a:t> </a:t>
            </a:r>
            <a:r>
              <a:rPr lang="ru-RU" dirty="0" err="1" smtClean="0"/>
              <a:t>мозок</a:t>
            </a:r>
            <a:r>
              <a:rPr lang="ru-RU" dirty="0" smtClean="0"/>
              <a:t> - </a:t>
            </a:r>
            <a:r>
              <a:rPr lang="ru-RU" dirty="0" err="1" smtClean="0"/>
              <a:t>заповнює</a:t>
            </a:r>
            <a:r>
              <a:rPr lang="ru-RU" dirty="0" smtClean="0"/>
              <a:t> </a:t>
            </a:r>
            <a:r>
              <a:rPr lang="ru-RU" dirty="0" err="1" smtClean="0"/>
              <a:t>більшу</a:t>
            </a:r>
            <a:r>
              <a:rPr lang="ru-RU" dirty="0" smtClean="0"/>
              <a:t> </a:t>
            </a:r>
            <a:r>
              <a:rPr lang="ru-RU" dirty="0" err="1" smtClean="0"/>
              <a:t>частину</a:t>
            </a:r>
            <a:r>
              <a:rPr lang="ru-RU" dirty="0" smtClean="0"/>
              <a:t> </a:t>
            </a:r>
            <a:r>
              <a:rPr lang="ru-RU" dirty="0" err="1" smtClean="0"/>
              <a:t>черепної</a:t>
            </a:r>
            <a:r>
              <a:rPr lang="ru-RU" dirty="0" smtClean="0"/>
              <a:t> коробки. З ним </a:t>
            </a:r>
            <a:r>
              <a:rPr lang="ru-RU" dirty="0" err="1" smtClean="0"/>
              <a:t>пов'язана</a:t>
            </a:r>
            <a:r>
              <a:rPr lang="ru-RU" dirty="0" smtClean="0"/>
              <a:t> </a:t>
            </a:r>
            <a:r>
              <a:rPr lang="ru-RU" dirty="0" err="1" smtClean="0"/>
              <a:t>пам'ять</a:t>
            </a:r>
            <a:r>
              <a:rPr lang="ru-RU" dirty="0" smtClean="0"/>
              <a:t>, </a:t>
            </a:r>
            <a:r>
              <a:rPr lang="ru-RU" dirty="0" err="1" smtClean="0"/>
              <a:t>вирішення</a:t>
            </a:r>
            <a:r>
              <a:rPr lang="ru-RU" dirty="0" smtClean="0"/>
              <a:t> проблем, </a:t>
            </a:r>
            <a:r>
              <a:rPr lang="ru-RU" dirty="0" err="1" smtClean="0"/>
              <a:t>мислення</a:t>
            </a:r>
            <a:r>
              <a:rPr lang="ru-RU" dirty="0" smtClean="0"/>
              <a:t> </a:t>
            </a:r>
            <a:r>
              <a:rPr lang="ru-RU" dirty="0" err="1" smtClean="0"/>
              <a:t>і</a:t>
            </a:r>
            <a:r>
              <a:rPr lang="ru-RU" dirty="0" smtClean="0"/>
              <a:t> </a:t>
            </a:r>
            <a:r>
              <a:rPr lang="ru-RU" dirty="0" err="1" smtClean="0"/>
              <a:t>почуття</a:t>
            </a:r>
            <a:r>
              <a:rPr lang="ru-RU" dirty="0" smtClean="0"/>
              <a:t>. </a:t>
            </a:r>
            <a:r>
              <a:rPr lang="ru-RU" dirty="0" err="1" smtClean="0"/>
              <a:t>Він</a:t>
            </a:r>
            <a:r>
              <a:rPr lang="ru-RU" dirty="0" smtClean="0"/>
              <a:t> </a:t>
            </a:r>
            <a:r>
              <a:rPr lang="ru-RU" dirty="0" err="1" smtClean="0"/>
              <a:t>також</a:t>
            </a:r>
            <a:r>
              <a:rPr lang="ru-RU" dirty="0" smtClean="0"/>
              <a:t> </a:t>
            </a:r>
            <a:r>
              <a:rPr lang="ru-RU" dirty="0" err="1" smtClean="0"/>
              <a:t>регулює</a:t>
            </a:r>
            <a:r>
              <a:rPr lang="ru-RU" dirty="0" smtClean="0"/>
              <a:t> </a:t>
            </a:r>
            <a:r>
              <a:rPr lang="ru-RU" dirty="0" err="1" smtClean="0"/>
              <a:t>рух</a:t>
            </a:r>
            <a:r>
              <a:rPr lang="ru-RU" dirty="0" smtClean="0"/>
              <a:t>. </a:t>
            </a:r>
          </a:p>
        </p:txBody>
      </p:sp>
      <p:sp>
        <p:nvSpPr>
          <p:cNvPr id="9" name="Прямоугольник 8"/>
          <p:cNvSpPr/>
          <p:nvPr/>
        </p:nvSpPr>
        <p:spPr>
          <a:xfrm>
            <a:off x="357158" y="5857892"/>
            <a:ext cx="8072494" cy="923330"/>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dirty="0" err="1" smtClean="0"/>
              <a:t>Стовбур</a:t>
            </a:r>
            <a:r>
              <a:rPr lang="ru-RU" dirty="0" smtClean="0"/>
              <a:t> </a:t>
            </a:r>
            <a:r>
              <a:rPr lang="ru-RU" dirty="0" err="1" smtClean="0"/>
              <a:t>мозку</a:t>
            </a:r>
            <a:r>
              <a:rPr lang="ru-RU" dirty="0" smtClean="0"/>
              <a:t> </a:t>
            </a:r>
            <a:r>
              <a:rPr lang="ru-RU" dirty="0" err="1" smtClean="0"/>
              <a:t>розташований</a:t>
            </a:r>
            <a:r>
              <a:rPr lang="ru-RU" dirty="0" smtClean="0"/>
              <a:t> внизу </a:t>
            </a:r>
            <a:r>
              <a:rPr lang="ru-RU" dirty="0" err="1" smtClean="0"/>
              <a:t>під</a:t>
            </a:r>
            <a:r>
              <a:rPr lang="ru-RU" dirty="0" smtClean="0"/>
              <a:t> </a:t>
            </a:r>
            <a:r>
              <a:rPr lang="ru-RU" dirty="0" err="1" smtClean="0"/>
              <a:t>півкулями</a:t>
            </a:r>
            <a:r>
              <a:rPr lang="ru-RU" dirty="0" smtClean="0"/>
              <a:t> </a:t>
            </a:r>
            <a:r>
              <a:rPr lang="ru-RU" dirty="0" err="1" smtClean="0"/>
              <a:t>і</a:t>
            </a:r>
            <a:r>
              <a:rPr lang="ru-RU" dirty="0" smtClean="0"/>
              <a:t> </a:t>
            </a:r>
            <a:r>
              <a:rPr lang="ru-RU" dirty="0" err="1" smtClean="0"/>
              <a:t>попереду</a:t>
            </a:r>
            <a:r>
              <a:rPr lang="ru-RU" dirty="0" smtClean="0"/>
              <a:t> </a:t>
            </a:r>
            <a:r>
              <a:rPr lang="ru-RU" dirty="0" err="1" smtClean="0"/>
              <a:t>мозочка</a:t>
            </a:r>
            <a:r>
              <a:rPr lang="ru-RU" dirty="0" smtClean="0"/>
              <a:t>. </a:t>
            </a:r>
            <a:r>
              <a:rPr lang="ru-RU" dirty="0" err="1" smtClean="0"/>
              <a:t>Він</a:t>
            </a:r>
            <a:r>
              <a:rPr lang="ru-RU" dirty="0" smtClean="0"/>
              <a:t> </a:t>
            </a:r>
            <a:r>
              <a:rPr lang="ru-RU" dirty="0" err="1" smtClean="0"/>
              <a:t>з'єднує</a:t>
            </a:r>
            <a:r>
              <a:rPr lang="ru-RU" dirty="0" smtClean="0"/>
              <a:t> </a:t>
            </a:r>
            <a:r>
              <a:rPr lang="ru-RU" dirty="0" err="1" smtClean="0"/>
              <a:t>мозок</a:t>
            </a:r>
            <a:r>
              <a:rPr lang="ru-RU" dirty="0" smtClean="0"/>
              <a:t> </a:t>
            </a:r>
            <a:r>
              <a:rPr lang="ru-RU" dirty="0" err="1" smtClean="0"/>
              <a:t>з</a:t>
            </a:r>
            <a:r>
              <a:rPr lang="ru-RU" dirty="0" smtClean="0"/>
              <a:t> хребтом </a:t>
            </a:r>
            <a:r>
              <a:rPr lang="ru-RU" dirty="0" err="1" smtClean="0"/>
              <a:t>і</a:t>
            </a:r>
            <a:r>
              <a:rPr lang="ru-RU" dirty="0" smtClean="0"/>
              <a:t> </a:t>
            </a:r>
            <a:r>
              <a:rPr lang="ru-RU" dirty="0" err="1" smtClean="0"/>
              <a:t>регулює</a:t>
            </a:r>
            <a:r>
              <a:rPr lang="ru-RU" dirty="0" smtClean="0"/>
              <a:t> </a:t>
            </a:r>
            <a:r>
              <a:rPr lang="ru-RU" dirty="0" err="1" smtClean="0"/>
              <a:t>автоматичні</a:t>
            </a:r>
            <a:r>
              <a:rPr lang="ru-RU" dirty="0" smtClean="0"/>
              <a:t> </a:t>
            </a:r>
            <a:r>
              <a:rPr lang="ru-RU" dirty="0" err="1" smtClean="0"/>
              <a:t>функції</a:t>
            </a:r>
            <a:r>
              <a:rPr lang="ru-RU" dirty="0" smtClean="0"/>
              <a:t> - </a:t>
            </a:r>
            <a:r>
              <a:rPr lang="ru-RU" dirty="0" err="1" smtClean="0"/>
              <a:t>дихання</a:t>
            </a:r>
            <a:r>
              <a:rPr lang="ru-RU" dirty="0" smtClean="0"/>
              <a:t>, </a:t>
            </a:r>
            <a:r>
              <a:rPr lang="ru-RU" dirty="0" err="1" smtClean="0"/>
              <a:t>травлення</a:t>
            </a:r>
            <a:r>
              <a:rPr lang="ru-RU" dirty="0" smtClean="0"/>
              <a:t>, </a:t>
            </a:r>
            <a:r>
              <a:rPr lang="ru-RU" dirty="0" err="1" smtClean="0"/>
              <a:t>серцебиття</a:t>
            </a:r>
            <a:r>
              <a:rPr lang="ru-RU" dirty="0" smtClean="0"/>
              <a:t> </a:t>
            </a:r>
            <a:r>
              <a:rPr lang="ru-RU" dirty="0" err="1" smtClean="0"/>
              <a:t>і</a:t>
            </a:r>
            <a:r>
              <a:rPr lang="ru-RU" dirty="0" smtClean="0"/>
              <a:t> </a:t>
            </a:r>
            <a:r>
              <a:rPr lang="ru-RU" dirty="0" err="1" smtClean="0"/>
              <a:t>кров'яний</a:t>
            </a:r>
            <a:r>
              <a:rPr lang="ru-RU" dirty="0" smtClean="0"/>
              <a:t> </a:t>
            </a:r>
            <a:r>
              <a:rPr lang="ru-RU" dirty="0" err="1" smtClean="0"/>
              <a:t>тиск</a:t>
            </a:r>
            <a:r>
              <a:rPr lang="ru-RU" dirty="0" smtClean="0"/>
              <a:t>.</a:t>
            </a:r>
            <a:endParaRPr lang="ru-RU" dirty="0"/>
          </a:p>
        </p:txBody>
      </p:sp>
      <p:sp>
        <p:nvSpPr>
          <p:cNvPr id="10" name="Прямоугольник 9"/>
          <p:cNvSpPr/>
          <p:nvPr/>
        </p:nvSpPr>
        <p:spPr>
          <a:xfrm>
            <a:off x="3857620" y="0"/>
            <a:ext cx="3080843" cy="584775"/>
          </a:xfrm>
          <a:prstGeom prst="rect">
            <a:avLst/>
          </a:prstGeom>
          <a:solidFill>
            <a:schemeClr val="bg2">
              <a:lumMod val="75000"/>
            </a:schemeClr>
          </a:solidFill>
          <a:scene3d>
            <a:camera prst="orthographicFront"/>
            <a:lightRig rig="threePt" dir="t"/>
          </a:scene3d>
          <a:sp3d>
            <a:bevelT/>
          </a:sp3d>
        </p:spPr>
        <p:txBody>
          <a:bodyPr wrap="none">
            <a:spAutoFit/>
          </a:bodyPr>
          <a:lstStyle/>
          <a:p>
            <a:r>
              <a:rPr lang="ru-RU" sz="3200" dirty="0" smtClean="0"/>
              <a:t>БУДОВА МОЗКУ. </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429124" y="1285860"/>
            <a:ext cx="2071702" cy="1071570"/>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Передній мозок</a:t>
            </a:r>
            <a:endParaRPr lang="ru-RU" dirty="0">
              <a:solidFill>
                <a:schemeClr val="tx1"/>
              </a:solidFill>
            </a:endParaRPr>
          </a:p>
        </p:txBody>
      </p:sp>
      <p:sp>
        <p:nvSpPr>
          <p:cNvPr id="7" name="Скругленный прямоугольник 6"/>
          <p:cNvSpPr/>
          <p:nvPr/>
        </p:nvSpPr>
        <p:spPr>
          <a:xfrm>
            <a:off x="7072330" y="1285860"/>
            <a:ext cx="1857388" cy="1000132"/>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Мозочок</a:t>
            </a:r>
            <a:endParaRPr lang="ru-RU" dirty="0">
              <a:solidFill>
                <a:schemeClr val="tx1"/>
              </a:solidFill>
            </a:endParaRPr>
          </a:p>
        </p:txBody>
      </p:sp>
      <p:sp>
        <p:nvSpPr>
          <p:cNvPr id="8" name="Скругленный прямоугольник 7"/>
          <p:cNvSpPr/>
          <p:nvPr/>
        </p:nvSpPr>
        <p:spPr>
          <a:xfrm>
            <a:off x="3428992" y="2571744"/>
            <a:ext cx="2000264" cy="785818"/>
          </a:xfrm>
          <a:prstGeom prst="round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Проміжний мозок</a:t>
            </a:r>
            <a:endParaRPr lang="ru-RU" dirty="0">
              <a:solidFill>
                <a:schemeClr val="tx1"/>
              </a:solidFill>
            </a:endParaRPr>
          </a:p>
        </p:txBody>
      </p:sp>
      <p:sp>
        <p:nvSpPr>
          <p:cNvPr id="9" name="Скругленный прямоугольник 8"/>
          <p:cNvSpPr/>
          <p:nvPr/>
        </p:nvSpPr>
        <p:spPr>
          <a:xfrm>
            <a:off x="785786" y="1214422"/>
            <a:ext cx="2071702" cy="1000132"/>
          </a:xfrm>
          <a:prstGeom prst="round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smtClean="0">
                <a:solidFill>
                  <a:schemeClr val="tx1"/>
                </a:solidFill>
              </a:rPr>
              <a:t>Стовбур головного мозку</a:t>
            </a:r>
            <a:endParaRPr lang="ru-RU" dirty="0">
              <a:solidFill>
                <a:schemeClr val="tx1"/>
              </a:solidFill>
            </a:endParaRPr>
          </a:p>
        </p:txBody>
      </p:sp>
      <p:sp>
        <p:nvSpPr>
          <p:cNvPr id="10" name="Скругленный прямоугольник 9"/>
          <p:cNvSpPr/>
          <p:nvPr/>
        </p:nvSpPr>
        <p:spPr>
          <a:xfrm>
            <a:off x="1000100" y="5000636"/>
            <a:ext cx="1785950" cy="857256"/>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Середній мозок</a:t>
            </a:r>
            <a:endParaRPr lang="ru-RU" dirty="0">
              <a:solidFill>
                <a:schemeClr val="tx1"/>
              </a:solidFill>
            </a:endParaRPr>
          </a:p>
        </p:txBody>
      </p:sp>
      <p:sp>
        <p:nvSpPr>
          <p:cNvPr id="11" name="Скругленный прямоугольник 10"/>
          <p:cNvSpPr/>
          <p:nvPr/>
        </p:nvSpPr>
        <p:spPr>
          <a:xfrm>
            <a:off x="1000100" y="3929066"/>
            <a:ext cx="1857388" cy="785818"/>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Міст</a:t>
            </a:r>
            <a:endParaRPr lang="ru-RU" dirty="0">
              <a:solidFill>
                <a:schemeClr val="tx1"/>
              </a:solidFill>
            </a:endParaRPr>
          </a:p>
        </p:txBody>
      </p:sp>
      <p:sp>
        <p:nvSpPr>
          <p:cNvPr id="12" name="Скругленный прямоугольник 11"/>
          <p:cNvSpPr/>
          <p:nvPr/>
        </p:nvSpPr>
        <p:spPr>
          <a:xfrm>
            <a:off x="1000100" y="2714620"/>
            <a:ext cx="1785950" cy="857256"/>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smtClean="0">
                <a:solidFill>
                  <a:schemeClr val="tx1"/>
                </a:solidFill>
              </a:rPr>
              <a:t>Довгастий мозок</a:t>
            </a:r>
            <a:endParaRPr lang="ru-RU" dirty="0">
              <a:solidFill>
                <a:schemeClr val="tx1"/>
              </a:solidFill>
            </a:endParaRPr>
          </a:p>
        </p:txBody>
      </p:sp>
      <p:sp>
        <p:nvSpPr>
          <p:cNvPr id="13" name="Скругленный прямоугольник 12"/>
          <p:cNvSpPr/>
          <p:nvPr/>
        </p:nvSpPr>
        <p:spPr>
          <a:xfrm>
            <a:off x="3857620" y="5214950"/>
            <a:ext cx="1500198" cy="642942"/>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Гіпоталамус</a:t>
            </a:r>
            <a:endParaRPr lang="ru-RU" dirty="0">
              <a:solidFill>
                <a:schemeClr val="tx1"/>
              </a:solidFill>
            </a:endParaRPr>
          </a:p>
        </p:txBody>
      </p:sp>
      <p:sp>
        <p:nvSpPr>
          <p:cNvPr id="14" name="Скругленный прямоугольник 13"/>
          <p:cNvSpPr/>
          <p:nvPr/>
        </p:nvSpPr>
        <p:spPr>
          <a:xfrm>
            <a:off x="3929058" y="4429132"/>
            <a:ext cx="1571636" cy="642942"/>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Епіфіз</a:t>
            </a:r>
            <a:endParaRPr lang="ru-RU" dirty="0">
              <a:solidFill>
                <a:schemeClr val="tx1"/>
              </a:solidFill>
            </a:endParaRPr>
          </a:p>
        </p:txBody>
      </p:sp>
      <p:sp>
        <p:nvSpPr>
          <p:cNvPr id="15" name="Скругленный прямоугольник 14"/>
          <p:cNvSpPr/>
          <p:nvPr/>
        </p:nvSpPr>
        <p:spPr>
          <a:xfrm>
            <a:off x="3929058" y="3714752"/>
            <a:ext cx="1500198" cy="571504"/>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Таламус</a:t>
            </a:r>
            <a:endParaRPr lang="ru-RU" dirty="0">
              <a:solidFill>
                <a:schemeClr val="tx1"/>
              </a:solidFill>
            </a:endParaRPr>
          </a:p>
        </p:txBody>
      </p:sp>
      <p:sp>
        <p:nvSpPr>
          <p:cNvPr id="17" name="Скругленный прямоугольник 16"/>
          <p:cNvSpPr/>
          <p:nvPr/>
        </p:nvSpPr>
        <p:spPr>
          <a:xfrm>
            <a:off x="3000364" y="214290"/>
            <a:ext cx="2928958" cy="428628"/>
          </a:xfrm>
          <a:prstGeom prst="roundRect">
            <a:avLst/>
          </a:prstGeom>
          <a:solidFill>
            <a:schemeClr val="accent2">
              <a:lumMod val="60000"/>
              <a:lumOff val="40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b="1" dirty="0" smtClean="0">
                <a:solidFill>
                  <a:schemeClr val="tx1"/>
                </a:solidFill>
              </a:rPr>
              <a:t>  Головний мозок</a:t>
            </a:r>
            <a:endParaRPr lang="ru-RU" sz="2800" b="1" dirty="0">
              <a:solidFill>
                <a:schemeClr val="tx1"/>
              </a:solidFill>
            </a:endParaRPr>
          </a:p>
        </p:txBody>
      </p:sp>
      <p:sp>
        <p:nvSpPr>
          <p:cNvPr id="18" name="Скругленный прямоугольник 17"/>
          <p:cNvSpPr/>
          <p:nvPr/>
        </p:nvSpPr>
        <p:spPr>
          <a:xfrm>
            <a:off x="3857620" y="6000768"/>
            <a:ext cx="1500198" cy="642942"/>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Гіпофіз</a:t>
            </a:r>
            <a:endParaRPr lang="ru-RU" dirty="0">
              <a:solidFill>
                <a:schemeClr val="tx1"/>
              </a:solidFill>
            </a:endParaRPr>
          </a:p>
        </p:txBody>
      </p:sp>
      <p:sp>
        <p:nvSpPr>
          <p:cNvPr id="21" name="Управляющая кнопка: далее 20">
            <a:hlinkClick r:id="rId3" action="ppaction://hlinksldjump" highlightClick="1"/>
          </p:cNvPr>
          <p:cNvSpPr/>
          <p:nvPr/>
        </p:nvSpPr>
        <p:spPr>
          <a:xfrm>
            <a:off x="2571736" y="1714488"/>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правляющая кнопка: далее 21">
            <a:hlinkClick r:id="rId4" action="ppaction://hlinksldjump" highlightClick="1"/>
          </p:cNvPr>
          <p:cNvSpPr/>
          <p:nvPr/>
        </p:nvSpPr>
        <p:spPr>
          <a:xfrm>
            <a:off x="2428860" y="3143248"/>
            <a:ext cx="571504"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Управляющая кнопка: далее 22">
            <a:hlinkClick r:id="rId5" action="ppaction://hlinksldjump" highlightClick="1"/>
          </p:cNvPr>
          <p:cNvSpPr/>
          <p:nvPr/>
        </p:nvSpPr>
        <p:spPr>
          <a:xfrm>
            <a:off x="2500298" y="4286256"/>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Управляющая кнопка: далее 23">
            <a:hlinkClick r:id="rId6" action="ppaction://hlinksldjump" highlightClick="1"/>
          </p:cNvPr>
          <p:cNvSpPr/>
          <p:nvPr/>
        </p:nvSpPr>
        <p:spPr>
          <a:xfrm>
            <a:off x="2500298" y="5500702"/>
            <a:ext cx="571504"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Управляющая кнопка: далее 26">
            <a:hlinkClick r:id="rId7" action="ppaction://hlinksldjump" highlightClick="1"/>
          </p:cNvPr>
          <p:cNvSpPr/>
          <p:nvPr/>
        </p:nvSpPr>
        <p:spPr>
          <a:xfrm>
            <a:off x="5286380" y="3929066"/>
            <a:ext cx="571504"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Управляющая кнопка: далее 27">
            <a:hlinkClick r:id="rId8" action="ppaction://hlinksldjump" highlightClick="1"/>
          </p:cNvPr>
          <p:cNvSpPr/>
          <p:nvPr/>
        </p:nvSpPr>
        <p:spPr>
          <a:xfrm>
            <a:off x="5214942" y="3214686"/>
            <a:ext cx="500066"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Управляющая кнопка: далее 28">
            <a:hlinkClick r:id="rId9" action="ppaction://hlinksldjump" highlightClick="1"/>
          </p:cNvPr>
          <p:cNvSpPr/>
          <p:nvPr/>
        </p:nvSpPr>
        <p:spPr>
          <a:xfrm>
            <a:off x="5286380" y="4714884"/>
            <a:ext cx="571504"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Управляющая кнопка: далее 29">
            <a:hlinkClick r:id="rId10" action="ppaction://hlinksldjump" highlightClick="1"/>
          </p:cNvPr>
          <p:cNvSpPr/>
          <p:nvPr/>
        </p:nvSpPr>
        <p:spPr>
          <a:xfrm>
            <a:off x="5214942" y="5572140"/>
            <a:ext cx="500066"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Управляющая кнопка: далее 30">
            <a:hlinkClick r:id="rId11" action="ppaction://hlinksldjump" highlightClick="1"/>
          </p:cNvPr>
          <p:cNvSpPr/>
          <p:nvPr/>
        </p:nvSpPr>
        <p:spPr>
          <a:xfrm>
            <a:off x="5143504" y="6215082"/>
            <a:ext cx="500066" cy="39947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Управляющая кнопка: далее 31">
            <a:hlinkClick r:id="rId12" action="ppaction://hlinksldjump" highlightClick="1"/>
          </p:cNvPr>
          <p:cNvSpPr/>
          <p:nvPr/>
        </p:nvSpPr>
        <p:spPr>
          <a:xfrm>
            <a:off x="8143900" y="2071678"/>
            <a:ext cx="714380"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кругленный прямоугольник 34"/>
          <p:cNvSpPr/>
          <p:nvPr/>
        </p:nvSpPr>
        <p:spPr>
          <a:xfrm>
            <a:off x="5929322" y="2571744"/>
            <a:ext cx="1571636" cy="1143008"/>
          </a:xfrm>
          <a:prstGeom prst="round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Великі півкулі головного мозку</a:t>
            </a:r>
            <a:endParaRPr lang="ru-RU" dirty="0">
              <a:solidFill>
                <a:schemeClr val="tx1"/>
              </a:solidFill>
            </a:endParaRPr>
          </a:p>
        </p:txBody>
      </p:sp>
      <p:sp>
        <p:nvSpPr>
          <p:cNvPr id="36" name="Управляющая кнопка: далее 35">
            <a:hlinkClick r:id="rId13" action="ppaction://hlinksldjump" highlightClick="1"/>
          </p:cNvPr>
          <p:cNvSpPr/>
          <p:nvPr/>
        </p:nvSpPr>
        <p:spPr>
          <a:xfrm>
            <a:off x="7358082" y="3571876"/>
            <a:ext cx="785818"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Фигура, имеющая форму буквы L 43"/>
          <p:cNvSpPr/>
          <p:nvPr/>
        </p:nvSpPr>
        <p:spPr>
          <a:xfrm>
            <a:off x="714348" y="2000240"/>
            <a:ext cx="428596" cy="914400"/>
          </a:xfrm>
          <a:prstGeom prst="corner">
            <a:avLst>
              <a:gd name="adj1" fmla="val 13333"/>
              <a:gd name="adj2" fmla="val 11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Фигура, имеющая форму буквы L 44"/>
          <p:cNvSpPr/>
          <p:nvPr/>
        </p:nvSpPr>
        <p:spPr>
          <a:xfrm>
            <a:off x="3571868" y="3571876"/>
            <a:ext cx="428596" cy="1285884"/>
          </a:xfrm>
          <a:prstGeom prst="corner">
            <a:avLst>
              <a:gd name="adj1" fmla="val 13333"/>
              <a:gd name="adj2" fmla="val 11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Фигура, имеющая форму буквы L 45"/>
          <p:cNvSpPr/>
          <p:nvPr/>
        </p:nvSpPr>
        <p:spPr>
          <a:xfrm>
            <a:off x="714348" y="3071810"/>
            <a:ext cx="428596" cy="2414598"/>
          </a:xfrm>
          <a:prstGeom prst="corner">
            <a:avLst>
              <a:gd name="adj1" fmla="val 13333"/>
              <a:gd name="adj2" fmla="val 11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Фигура, имеющая форму буквы L 46"/>
          <p:cNvSpPr/>
          <p:nvPr/>
        </p:nvSpPr>
        <p:spPr>
          <a:xfrm>
            <a:off x="3571868" y="3214686"/>
            <a:ext cx="428596" cy="914400"/>
          </a:xfrm>
          <a:prstGeom prst="corner">
            <a:avLst>
              <a:gd name="adj1" fmla="val 13333"/>
              <a:gd name="adj2" fmla="val 11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Фигура, имеющая форму буквы L 47"/>
          <p:cNvSpPr/>
          <p:nvPr/>
        </p:nvSpPr>
        <p:spPr>
          <a:xfrm>
            <a:off x="3571868" y="4429132"/>
            <a:ext cx="428596" cy="1285884"/>
          </a:xfrm>
          <a:prstGeom prst="corner">
            <a:avLst>
              <a:gd name="adj1" fmla="val 13333"/>
              <a:gd name="adj2" fmla="val 11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Фигура, имеющая форму буквы L 48"/>
          <p:cNvSpPr/>
          <p:nvPr/>
        </p:nvSpPr>
        <p:spPr>
          <a:xfrm>
            <a:off x="3571868" y="5072074"/>
            <a:ext cx="428596" cy="1285884"/>
          </a:xfrm>
          <a:prstGeom prst="corner">
            <a:avLst>
              <a:gd name="adj1" fmla="val 13333"/>
              <a:gd name="adj2" fmla="val 11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Фигура, имеющая форму буквы L 49"/>
          <p:cNvSpPr/>
          <p:nvPr/>
        </p:nvSpPr>
        <p:spPr>
          <a:xfrm>
            <a:off x="714348" y="2857496"/>
            <a:ext cx="428596" cy="1285884"/>
          </a:xfrm>
          <a:prstGeom prst="corner">
            <a:avLst>
              <a:gd name="adj1" fmla="val 13333"/>
              <a:gd name="adj2" fmla="val 11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Стрелка вниз 51"/>
          <p:cNvSpPr/>
          <p:nvPr/>
        </p:nvSpPr>
        <p:spPr>
          <a:xfrm rot="3573499">
            <a:off x="2579751" y="526015"/>
            <a:ext cx="355347" cy="805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трелка вниз 53"/>
          <p:cNvSpPr/>
          <p:nvPr/>
        </p:nvSpPr>
        <p:spPr>
          <a:xfrm rot="18366904">
            <a:off x="6347282" y="286857"/>
            <a:ext cx="357158" cy="1393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трелка вниз 54"/>
          <p:cNvSpPr/>
          <p:nvPr/>
        </p:nvSpPr>
        <p:spPr>
          <a:xfrm>
            <a:off x="4731081" y="650857"/>
            <a:ext cx="340985" cy="706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трелка вниз 55"/>
          <p:cNvSpPr/>
          <p:nvPr/>
        </p:nvSpPr>
        <p:spPr>
          <a:xfrm rot="1590337">
            <a:off x="4378954" y="2028881"/>
            <a:ext cx="249464" cy="514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Стрелка вниз 56"/>
          <p:cNvSpPr/>
          <p:nvPr/>
        </p:nvSpPr>
        <p:spPr>
          <a:xfrm rot="20413651">
            <a:off x="6168727" y="2020769"/>
            <a:ext cx="216011" cy="543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Скругленный прямоугольник 57"/>
          <p:cNvSpPr/>
          <p:nvPr/>
        </p:nvSpPr>
        <p:spPr>
          <a:xfrm>
            <a:off x="357158" y="6143644"/>
            <a:ext cx="2500330" cy="428628"/>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Ретикулярна формація</a:t>
            </a:r>
            <a:endParaRPr lang="ru-RU" dirty="0">
              <a:solidFill>
                <a:schemeClr val="tx1"/>
              </a:solidFill>
            </a:endParaRPr>
          </a:p>
        </p:txBody>
      </p:sp>
      <p:sp>
        <p:nvSpPr>
          <p:cNvPr id="59" name="Управляющая кнопка: далее 58">
            <a:hlinkClick r:id="rId14" action="ppaction://hlinksldjump" highlightClick="1"/>
          </p:cNvPr>
          <p:cNvSpPr/>
          <p:nvPr/>
        </p:nvSpPr>
        <p:spPr>
          <a:xfrm>
            <a:off x="2786050" y="6286520"/>
            <a:ext cx="571504" cy="3571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20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additive="base">
                                        <p:cTn id="68" dur="500" fill="hold"/>
                                        <p:tgtEl>
                                          <p:spTgt spid="58"/>
                                        </p:tgtEl>
                                        <p:attrNameLst>
                                          <p:attrName>ppt_x</p:attrName>
                                        </p:attrNameLst>
                                      </p:cBhvr>
                                      <p:tavLst>
                                        <p:tav tm="0">
                                          <p:val>
                                            <p:strVal val="#ppt_x"/>
                                          </p:val>
                                        </p:tav>
                                        <p:tav tm="100000">
                                          <p:val>
                                            <p:strVal val="#ppt_x"/>
                                          </p:val>
                                        </p:tav>
                                      </p:tavLst>
                                    </p:anim>
                                    <p:anim calcmode="lin" valueType="num">
                                      <p:cBhvr additive="base">
                                        <p:cTn id="69" dur="500" fill="hold"/>
                                        <p:tgtEl>
                                          <p:spTgt spid="58"/>
                                        </p:tgtEl>
                                        <p:attrNameLst>
                                          <p:attrName>ppt_y</p:attrName>
                                        </p:attrNameLst>
                                      </p:cBhvr>
                                      <p:tavLst>
                                        <p:tav tm="0">
                                          <p:val>
                                            <p:strVal val="1+#ppt_h/2"/>
                                          </p:val>
                                        </p:tav>
                                        <p:tav tm="100000">
                                          <p:val>
                                            <p:strVal val="#ppt_y"/>
                                          </p:val>
                                        </p:tav>
                                      </p:tavLst>
                                    </p:anim>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20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ppt_x"/>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par>
                                <p:cTn id="85" presetID="10"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20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5"/>
                                        </p:tgtEl>
                                        <p:attrNameLst>
                                          <p:attrName>style.visibility</p:attrName>
                                        </p:attrNameLst>
                                      </p:cBhvr>
                                      <p:to>
                                        <p:strVal val="visible"/>
                                      </p:to>
                                    </p:set>
                                    <p:anim calcmode="lin" valueType="num">
                                      <p:cBhvr additive="base">
                                        <p:cTn id="92" dur="500" fill="hold"/>
                                        <p:tgtEl>
                                          <p:spTgt spid="55"/>
                                        </p:tgtEl>
                                        <p:attrNameLst>
                                          <p:attrName>ppt_x</p:attrName>
                                        </p:attrNameLst>
                                      </p:cBhvr>
                                      <p:tavLst>
                                        <p:tav tm="0">
                                          <p:val>
                                            <p:strVal val="#ppt_x"/>
                                          </p:val>
                                        </p:tav>
                                        <p:tav tm="100000">
                                          <p:val>
                                            <p:strVal val="#ppt_x"/>
                                          </p:val>
                                        </p:tav>
                                      </p:tavLst>
                                    </p:anim>
                                    <p:anim calcmode="lin" valueType="num">
                                      <p:cBhvr additive="base">
                                        <p:cTn id="9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additive="base">
                                        <p:cTn id="98" dur="500" fill="hold"/>
                                        <p:tgtEl>
                                          <p:spTgt spid="6"/>
                                        </p:tgtEl>
                                        <p:attrNameLst>
                                          <p:attrName>ppt_x</p:attrName>
                                        </p:attrNameLst>
                                      </p:cBhvr>
                                      <p:tavLst>
                                        <p:tav tm="0">
                                          <p:val>
                                            <p:strVal val="#ppt_x"/>
                                          </p:val>
                                        </p:tav>
                                        <p:tav tm="100000">
                                          <p:val>
                                            <p:strVal val="#ppt_x"/>
                                          </p:val>
                                        </p:tav>
                                      </p:tavLst>
                                    </p:anim>
                                    <p:anim calcmode="lin" valueType="num">
                                      <p:cBhvr additive="base">
                                        <p:cTn id="9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56"/>
                                        </p:tgtEl>
                                        <p:attrNameLst>
                                          <p:attrName>style.visibility</p:attrName>
                                        </p:attrNameLst>
                                      </p:cBhvr>
                                      <p:to>
                                        <p:strVal val="visible"/>
                                      </p:to>
                                    </p:set>
                                    <p:anim calcmode="lin" valueType="num">
                                      <p:cBhvr additive="base">
                                        <p:cTn id="104" dur="500" fill="hold"/>
                                        <p:tgtEl>
                                          <p:spTgt spid="56"/>
                                        </p:tgtEl>
                                        <p:attrNameLst>
                                          <p:attrName>ppt_x</p:attrName>
                                        </p:attrNameLst>
                                      </p:cBhvr>
                                      <p:tavLst>
                                        <p:tav tm="0">
                                          <p:val>
                                            <p:strVal val="#ppt_x"/>
                                          </p:val>
                                        </p:tav>
                                        <p:tav tm="100000">
                                          <p:val>
                                            <p:strVal val="#ppt_x"/>
                                          </p:val>
                                        </p:tav>
                                      </p:tavLst>
                                    </p:anim>
                                    <p:anim calcmode="lin" valueType="num">
                                      <p:cBhvr additive="base">
                                        <p:cTn id="105"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 calcmode="lin" valueType="num">
                                      <p:cBhvr additive="base">
                                        <p:cTn id="110" dur="500" fill="hold"/>
                                        <p:tgtEl>
                                          <p:spTgt spid="8"/>
                                        </p:tgtEl>
                                        <p:attrNameLst>
                                          <p:attrName>ppt_x</p:attrName>
                                        </p:attrNameLst>
                                      </p:cBhvr>
                                      <p:tavLst>
                                        <p:tav tm="0">
                                          <p:val>
                                            <p:strVal val="#ppt_x"/>
                                          </p:val>
                                        </p:tav>
                                        <p:tav tm="100000">
                                          <p:val>
                                            <p:strVal val="#ppt_x"/>
                                          </p:val>
                                        </p:tav>
                                      </p:tavLst>
                                    </p:anim>
                                    <p:anim calcmode="lin" valueType="num">
                                      <p:cBhvr additive="base">
                                        <p:cTn id="111" dur="500" fill="hold"/>
                                        <p:tgtEl>
                                          <p:spTgt spid="8"/>
                                        </p:tgtEl>
                                        <p:attrNameLst>
                                          <p:attrName>ppt_y</p:attrName>
                                        </p:attrNameLst>
                                      </p:cBhvr>
                                      <p:tavLst>
                                        <p:tav tm="0">
                                          <p:val>
                                            <p:strVal val="1+#ppt_h/2"/>
                                          </p:val>
                                        </p:tav>
                                        <p:tav tm="100000">
                                          <p:val>
                                            <p:strVal val="#ppt_y"/>
                                          </p:val>
                                        </p:tav>
                                      </p:tavLst>
                                    </p:anim>
                                  </p:childTnLst>
                                </p:cTn>
                              </p:par>
                              <p:par>
                                <p:cTn id="112" presetID="10" presetClass="entr" presetSubtype="0"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20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additive="base">
                                        <p:cTn id="119" dur="500" fill="hold"/>
                                        <p:tgtEl>
                                          <p:spTgt spid="47"/>
                                        </p:tgtEl>
                                        <p:attrNameLst>
                                          <p:attrName>ppt_x</p:attrName>
                                        </p:attrNameLst>
                                      </p:cBhvr>
                                      <p:tavLst>
                                        <p:tav tm="0">
                                          <p:val>
                                            <p:strVal val="#ppt_x"/>
                                          </p:val>
                                        </p:tav>
                                        <p:tav tm="100000">
                                          <p:val>
                                            <p:strVal val="#ppt_x"/>
                                          </p:val>
                                        </p:tav>
                                      </p:tavLst>
                                    </p:anim>
                                    <p:anim calcmode="lin" valueType="num">
                                      <p:cBhvr additive="base">
                                        <p:cTn id="1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5"/>
                                        </p:tgtEl>
                                        <p:attrNameLst>
                                          <p:attrName>style.visibility</p:attrName>
                                        </p:attrNameLst>
                                      </p:cBhvr>
                                      <p:to>
                                        <p:strVal val="visible"/>
                                      </p:to>
                                    </p:set>
                                    <p:anim calcmode="lin" valueType="num">
                                      <p:cBhvr additive="base">
                                        <p:cTn id="125" dur="500" fill="hold"/>
                                        <p:tgtEl>
                                          <p:spTgt spid="15"/>
                                        </p:tgtEl>
                                        <p:attrNameLst>
                                          <p:attrName>ppt_x</p:attrName>
                                        </p:attrNameLst>
                                      </p:cBhvr>
                                      <p:tavLst>
                                        <p:tav tm="0">
                                          <p:val>
                                            <p:strVal val="#ppt_x"/>
                                          </p:val>
                                        </p:tav>
                                        <p:tav tm="100000">
                                          <p:val>
                                            <p:strVal val="#ppt_x"/>
                                          </p:val>
                                        </p:tav>
                                      </p:tavLst>
                                    </p:anim>
                                    <p:anim calcmode="lin" valueType="num">
                                      <p:cBhvr additive="base">
                                        <p:cTn id="126" dur="500" fill="hold"/>
                                        <p:tgtEl>
                                          <p:spTgt spid="15"/>
                                        </p:tgtEl>
                                        <p:attrNameLst>
                                          <p:attrName>ppt_y</p:attrName>
                                        </p:attrNameLst>
                                      </p:cBhvr>
                                      <p:tavLst>
                                        <p:tav tm="0">
                                          <p:val>
                                            <p:strVal val="1+#ppt_h/2"/>
                                          </p:val>
                                        </p:tav>
                                        <p:tav tm="100000">
                                          <p:val>
                                            <p:strVal val="#ppt_y"/>
                                          </p:val>
                                        </p:tav>
                                      </p:tavLst>
                                    </p:anim>
                                  </p:childTnLst>
                                </p:cTn>
                              </p:par>
                              <p:par>
                                <p:cTn id="127" presetID="10" presetClass="entr" presetSubtype="0" fill="hold" grpId="0" nodeType="with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2000"/>
                                        <p:tgtEl>
                                          <p:spTgt spid="27"/>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45"/>
                                        </p:tgtEl>
                                        <p:attrNameLst>
                                          <p:attrName>style.visibility</p:attrName>
                                        </p:attrNameLst>
                                      </p:cBhvr>
                                      <p:to>
                                        <p:strVal val="visible"/>
                                      </p:to>
                                    </p:set>
                                    <p:anim calcmode="lin" valueType="num">
                                      <p:cBhvr additive="base">
                                        <p:cTn id="134" dur="500" fill="hold"/>
                                        <p:tgtEl>
                                          <p:spTgt spid="45"/>
                                        </p:tgtEl>
                                        <p:attrNameLst>
                                          <p:attrName>ppt_x</p:attrName>
                                        </p:attrNameLst>
                                      </p:cBhvr>
                                      <p:tavLst>
                                        <p:tav tm="0">
                                          <p:val>
                                            <p:strVal val="#ppt_x"/>
                                          </p:val>
                                        </p:tav>
                                        <p:tav tm="100000">
                                          <p:val>
                                            <p:strVal val="#ppt_x"/>
                                          </p:val>
                                        </p:tav>
                                      </p:tavLst>
                                    </p:anim>
                                    <p:anim calcmode="lin" valueType="num">
                                      <p:cBhvr additive="base">
                                        <p:cTn id="13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14"/>
                                        </p:tgtEl>
                                        <p:attrNameLst>
                                          <p:attrName>style.visibility</p:attrName>
                                        </p:attrNameLst>
                                      </p:cBhvr>
                                      <p:to>
                                        <p:strVal val="visible"/>
                                      </p:to>
                                    </p:set>
                                    <p:anim calcmode="lin" valueType="num">
                                      <p:cBhvr additive="base">
                                        <p:cTn id="140" dur="500" fill="hold"/>
                                        <p:tgtEl>
                                          <p:spTgt spid="14"/>
                                        </p:tgtEl>
                                        <p:attrNameLst>
                                          <p:attrName>ppt_x</p:attrName>
                                        </p:attrNameLst>
                                      </p:cBhvr>
                                      <p:tavLst>
                                        <p:tav tm="0">
                                          <p:val>
                                            <p:strVal val="#ppt_x"/>
                                          </p:val>
                                        </p:tav>
                                        <p:tav tm="100000">
                                          <p:val>
                                            <p:strVal val="#ppt_x"/>
                                          </p:val>
                                        </p:tav>
                                      </p:tavLst>
                                    </p:anim>
                                    <p:anim calcmode="lin" valueType="num">
                                      <p:cBhvr additive="base">
                                        <p:cTn id="141" dur="500" fill="hold"/>
                                        <p:tgtEl>
                                          <p:spTgt spid="14"/>
                                        </p:tgtEl>
                                        <p:attrNameLst>
                                          <p:attrName>ppt_y</p:attrName>
                                        </p:attrNameLst>
                                      </p:cBhvr>
                                      <p:tavLst>
                                        <p:tav tm="0">
                                          <p:val>
                                            <p:strVal val="1+#ppt_h/2"/>
                                          </p:val>
                                        </p:tav>
                                        <p:tav tm="100000">
                                          <p:val>
                                            <p:strVal val="#ppt_y"/>
                                          </p:val>
                                        </p:tav>
                                      </p:tavLst>
                                    </p:anim>
                                  </p:childTnLst>
                                </p:cTn>
                              </p:par>
                              <p:par>
                                <p:cTn id="142" presetID="10" presetClass="entr" presetSubtype="0" fill="hold" grpId="0" nodeType="with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2000"/>
                                        <p:tgtEl>
                                          <p:spTgt spid="29"/>
                                        </p:tgtEl>
                                      </p:cBhvr>
                                    </p:animEffect>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48"/>
                                        </p:tgtEl>
                                        <p:attrNameLst>
                                          <p:attrName>style.visibility</p:attrName>
                                        </p:attrNameLst>
                                      </p:cBhvr>
                                      <p:to>
                                        <p:strVal val="visible"/>
                                      </p:to>
                                    </p:set>
                                    <p:anim calcmode="lin" valueType="num">
                                      <p:cBhvr additive="base">
                                        <p:cTn id="149" dur="500" fill="hold"/>
                                        <p:tgtEl>
                                          <p:spTgt spid="48"/>
                                        </p:tgtEl>
                                        <p:attrNameLst>
                                          <p:attrName>ppt_x</p:attrName>
                                        </p:attrNameLst>
                                      </p:cBhvr>
                                      <p:tavLst>
                                        <p:tav tm="0">
                                          <p:val>
                                            <p:strVal val="#ppt_x"/>
                                          </p:val>
                                        </p:tav>
                                        <p:tav tm="100000">
                                          <p:val>
                                            <p:strVal val="#ppt_x"/>
                                          </p:val>
                                        </p:tav>
                                      </p:tavLst>
                                    </p:anim>
                                    <p:anim calcmode="lin" valueType="num">
                                      <p:cBhvr additive="base">
                                        <p:cTn id="1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3"/>
                                        </p:tgtEl>
                                        <p:attrNameLst>
                                          <p:attrName>style.visibility</p:attrName>
                                        </p:attrNameLst>
                                      </p:cBhvr>
                                      <p:to>
                                        <p:strVal val="visible"/>
                                      </p:to>
                                    </p:set>
                                    <p:anim calcmode="lin" valueType="num">
                                      <p:cBhvr additive="base">
                                        <p:cTn id="155" dur="500" fill="hold"/>
                                        <p:tgtEl>
                                          <p:spTgt spid="13"/>
                                        </p:tgtEl>
                                        <p:attrNameLst>
                                          <p:attrName>ppt_x</p:attrName>
                                        </p:attrNameLst>
                                      </p:cBhvr>
                                      <p:tavLst>
                                        <p:tav tm="0">
                                          <p:val>
                                            <p:strVal val="#ppt_x"/>
                                          </p:val>
                                        </p:tav>
                                        <p:tav tm="100000">
                                          <p:val>
                                            <p:strVal val="#ppt_x"/>
                                          </p:val>
                                        </p:tav>
                                      </p:tavLst>
                                    </p:anim>
                                    <p:anim calcmode="lin" valueType="num">
                                      <p:cBhvr additive="base">
                                        <p:cTn id="156" dur="500" fill="hold"/>
                                        <p:tgtEl>
                                          <p:spTgt spid="13"/>
                                        </p:tgtEl>
                                        <p:attrNameLst>
                                          <p:attrName>ppt_y</p:attrName>
                                        </p:attrNameLst>
                                      </p:cBhvr>
                                      <p:tavLst>
                                        <p:tav tm="0">
                                          <p:val>
                                            <p:strVal val="1+#ppt_h/2"/>
                                          </p:val>
                                        </p:tav>
                                        <p:tav tm="100000">
                                          <p:val>
                                            <p:strVal val="#ppt_y"/>
                                          </p:val>
                                        </p:tav>
                                      </p:tavLst>
                                    </p:anim>
                                  </p:childTnLst>
                                </p:cTn>
                              </p:par>
                              <p:par>
                                <p:cTn id="157" presetID="10" presetClass="entr" presetSubtype="0"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Effect transition="in" filter="fade">
                                      <p:cBhvr>
                                        <p:cTn id="159" dur="2000"/>
                                        <p:tgtEl>
                                          <p:spTgt spid="30"/>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49"/>
                                        </p:tgtEl>
                                        <p:attrNameLst>
                                          <p:attrName>style.visibility</p:attrName>
                                        </p:attrNameLst>
                                      </p:cBhvr>
                                      <p:to>
                                        <p:strVal val="visible"/>
                                      </p:to>
                                    </p:set>
                                    <p:anim calcmode="lin" valueType="num">
                                      <p:cBhvr additive="base">
                                        <p:cTn id="164" dur="500" fill="hold"/>
                                        <p:tgtEl>
                                          <p:spTgt spid="49"/>
                                        </p:tgtEl>
                                        <p:attrNameLst>
                                          <p:attrName>ppt_x</p:attrName>
                                        </p:attrNameLst>
                                      </p:cBhvr>
                                      <p:tavLst>
                                        <p:tav tm="0">
                                          <p:val>
                                            <p:strVal val="#ppt_x"/>
                                          </p:val>
                                        </p:tav>
                                        <p:tav tm="100000">
                                          <p:val>
                                            <p:strVal val="#ppt_x"/>
                                          </p:val>
                                        </p:tav>
                                      </p:tavLst>
                                    </p:anim>
                                    <p:anim calcmode="lin" valueType="num">
                                      <p:cBhvr additive="base">
                                        <p:cTn id="16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18"/>
                                        </p:tgtEl>
                                        <p:attrNameLst>
                                          <p:attrName>style.visibility</p:attrName>
                                        </p:attrNameLst>
                                      </p:cBhvr>
                                      <p:to>
                                        <p:strVal val="visible"/>
                                      </p:to>
                                    </p:set>
                                    <p:anim calcmode="lin" valueType="num">
                                      <p:cBhvr additive="base">
                                        <p:cTn id="170" dur="500" fill="hold"/>
                                        <p:tgtEl>
                                          <p:spTgt spid="18"/>
                                        </p:tgtEl>
                                        <p:attrNameLst>
                                          <p:attrName>ppt_x</p:attrName>
                                        </p:attrNameLst>
                                      </p:cBhvr>
                                      <p:tavLst>
                                        <p:tav tm="0">
                                          <p:val>
                                            <p:strVal val="#ppt_x"/>
                                          </p:val>
                                        </p:tav>
                                        <p:tav tm="100000">
                                          <p:val>
                                            <p:strVal val="#ppt_x"/>
                                          </p:val>
                                        </p:tav>
                                      </p:tavLst>
                                    </p:anim>
                                    <p:anim calcmode="lin" valueType="num">
                                      <p:cBhvr additive="base">
                                        <p:cTn id="171" dur="500" fill="hold"/>
                                        <p:tgtEl>
                                          <p:spTgt spid="18"/>
                                        </p:tgtEl>
                                        <p:attrNameLst>
                                          <p:attrName>ppt_y</p:attrName>
                                        </p:attrNameLst>
                                      </p:cBhvr>
                                      <p:tavLst>
                                        <p:tav tm="0">
                                          <p:val>
                                            <p:strVal val="1+#ppt_h/2"/>
                                          </p:val>
                                        </p:tav>
                                        <p:tav tm="100000">
                                          <p:val>
                                            <p:strVal val="#ppt_y"/>
                                          </p:val>
                                        </p:tav>
                                      </p:tavLst>
                                    </p:anim>
                                  </p:childTnLst>
                                </p:cTn>
                              </p:par>
                              <p:par>
                                <p:cTn id="172" presetID="10" presetClass="entr" presetSubtype="0" fill="hold" grpId="0" nodeType="withEffect">
                                  <p:stCondLst>
                                    <p:cond delay="0"/>
                                  </p:stCondLst>
                                  <p:childTnLst>
                                    <p:set>
                                      <p:cBhvr>
                                        <p:cTn id="173" dur="1" fill="hold">
                                          <p:stCondLst>
                                            <p:cond delay="0"/>
                                          </p:stCondLst>
                                        </p:cTn>
                                        <p:tgtEl>
                                          <p:spTgt spid="31"/>
                                        </p:tgtEl>
                                        <p:attrNameLst>
                                          <p:attrName>style.visibility</p:attrName>
                                        </p:attrNameLst>
                                      </p:cBhvr>
                                      <p:to>
                                        <p:strVal val="visible"/>
                                      </p:to>
                                    </p:set>
                                    <p:animEffect transition="in" filter="fade">
                                      <p:cBhvr>
                                        <p:cTn id="174" dur="2000"/>
                                        <p:tgtEl>
                                          <p:spTgt spid="31"/>
                                        </p:tgtEl>
                                      </p:cBhvr>
                                    </p:animEffect>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500" fill="hold"/>
                                        <p:tgtEl>
                                          <p:spTgt spid="57"/>
                                        </p:tgtEl>
                                        <p:attrNameLst>
                                          <p:attrName>ppt_x</p:attrName>
                                        </p:attrNameLst>
                                      </p:cBhvr>
                                      <p:tavLst>
                                        <p:tav tm="0">
                                          <p:val>
                                            <p:strVal val="#ppt_x"/>
                                          </p:val>
                                        </p:tav>
                                        <p:tav tm="100000">
                                          <p:val>
                                            <p:strVal val="#ppt_x"/>
                                          </p:val>
                                        </p:tav>
                                      </p:tavLst>
                                    </p:anim>
                                    <p:anim calcmode="lin" valueType="num">
                                      <p:cBhvr additive="base">
                                        <p:cTn id="18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35"/>
                                        </p:tgtEl>
                                        <p:attrNameLst>
                                          <p:attrName>style.visibility</p:attrName>
                                        </p:attrNameLst>
                                      </p:cBhvr>
                                      <p:to>
                                        <p:strVal val="visible"/>
                                      </p:to>
                                    </p:set>
                                    <p:anim calcmode="lin" valueType="num">
                                      <p:cBhvr additive="base">
                                        <p:cTn id="185" dur="500" fill="hold"/>
                                        <p:tgtEl>
                                          <p:spTgt spid="35"/>
                                        </p:tgtEl>
                                        <p:attrNameLst>
                                          <p:attrName>ppt_x</p:attrName>
                                        </p:attrNameLst>
                                      </p:cBhvr>
                                      <p:tavLst>
                                        <p:tav tm="0">
                                          <p:val>
                                            <p:strVal val="#ppt_x"/>
                                          </p:val>
                                        </p:tav>
                                        <p:tav tm="100000">
                                          <p:val>
                                            <p:strVal val="#ppt_x"/>
                                          </p:val>
                                        </p:tav>
                                      </p:tavLst>
                                    </p:anim>
                                    <p:anim calcmode="lin" valueType="num">
                                      <p:cBhvr additive="base">
                                        <p:cTn id="186" dur="500" fill="hold"/>
                                        <p:tgtEl>
                                          <p:spTgt spid="35"/>
                                        </p:tgtEl>
                                        <p:attrNameLst>
                                          <p:attrName>ppt_y</p:attrName>
                                        </p:attrNameLst>
                                      </p:cBhvr>
                                      <p:tavLst>
                                        <p:tav tm="0">
                                          <p:val>
                                            <p:strVal val="1+#ppt_h/2"/>
                                          </p:val>
                                        </p:tav>
                                        <p:tav tm="100000">
                                          <p:val>
                                            <p:strVal val="#ppt_y"/>
                                          </p:val>
                                        </p:tav>
                                      </p:tavLst>
                                    </p:anim>
                                  </p:childTnLst>
                                </p:cTn>
                              </p:par>
                              <p:par>
                                <p:cTn id="187" presetID="10" presetClass="entr" presetSubtype="0" fill="hold" grpId="0" nodeType="withEffect">
                                  <p:stCondLst>
                                    <p:cond delay="0"/>
                                  </p:stCondLst>
                                  <p:childTnLst>
                                    <p:set>
                                      <p:cBhvr>
                                        <p:cTn id="188" dur="1" fill="hold">
                                          <p:stCondLst>
                                            <p:cond delay="0"/>
                                          </p:stCondLst>
                                        </p:cTn>
                                        <p:tgtEl>
                                          <p:spTgt spid="36"/>
                                        </p:tgtEl>
                                        <p:attrNameLst>
                                          <p:attrName>style.visibility</p:attrName>
                                        </p:attrNameLst>
                                      </p:cBhvr>
                                      <p:to>
                                        <p:strVal val="visible"/>
                                      </p:to>
                                    </p:set>
                                    <p:animEffect transition="in" filter="fade">
                                      <p:cBhvr>
                                        <p:cTn id="18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21" grpId="0" animBg="1"/>
      <p:bldP spid="22" grpId="0" animBg="1"/>
      <p:bldP spid="23" grpId="0" animBg="1"/>
      <p:bldP spid="24" grpId="0" animBg="1"/>
      <p:bldP spid="27" grpId="0" animBg="1"/>
      <p:bldP spid="28" grpId="0" animBg="1"/>
      <p:bldP spid="29" grpId="0" animBg="1"/>
      <p:bldP spid="30" grpId="0" animBg="1"/>
      <p:bldP spid="31" grpId="0" animBg="1"/>
      <p:bldP spid="32" grpId="0" animBg="1"/>
      <p:bldP spid="35" grpId="0" animBg="1"/>
      <p:bldP spid="36" grpId="0" animBg="1"/>
      <p:bldP spid="44" grpId="0" animBg="1"/>
      <p:bldP spid="45" grpId="0" animBg="1"/>
      <p:bldP spid="46" grpId="0" animBg="1"/>
      <p:bldP spid="47" grpId="0" animBg="1"/>
      <p:bldP spid="48" grpId="0" animBg="1"/>
      <p:bldP spid="49" grpId="0" animBg="1"/>
      <p:bldP spid="50" grpId="0" animBg="1"/>
      <p:bldP spid="52" grpId="0" animBg="1"/>
      <p:bldP spid="54" grpId="0" animBg="1"/>
      <p:bldP spid="55" grpId="0" animBg="1"/>
      <p:bldP spid="56" grpId="0" animBg="1"/>
      <p:bldP spid="57" grpId="0" animBg="1"/>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1538" y="3857626"/>
            <a:ext cx="3429024" cy="2308324"/>
          </a:xfrm>
          <a:prstGeom prst="rect">
            <a:avLst/>
          </a:prstGeom>
          <a:solidFill>
            <a:schemeClr val="accent6">
              <a:lumMod val="75000"/>
            </a:schemeClr>
          </a:solidFill>
          <a:scene3d>
            <a:camera prst="orthographicFront"/>
            <a:lightRig rig="threePt" dir="t"/>
          </a:scene3d>
          <a:sp3d>
            <a:bevelT/>
          </a:sp3d>
        </p:spPr>
        <p:txBody>
          <a:bodyPr wrap="square">
            <a:spAutoFit/>
          </a:bodyPr>
          <a:lstStyle/>
          <a:p>
            <a:r>
              <a:rPr lang="ru-RU" dirty="0" err="1" smtClean="0"/>
              <a:t>Нервові</a:t>
            </a:r>
            <a:r>
              <a:rPr lang="ru-RU" dirty="0" smtClean="0"/>
              <a:t> </a:t>
            </a:r>
            <a:r>
              <a:rPr lang="ru-RU" dirty="0" err="1"/>
              <a:t>центри</a:t>
            </a:r>
            <a:r>
              <a:rPr lang="ru-RU" dirty="0"/>
              <a:t> </a:t>
            </a:r>
            <a:r>
              <a:rPr lang="ru-RU" dirty="0" err="1" smtClean="0"/>
              <a:t>життєзабезпечення</a:t>
            </a:r>
            <a:r>
              <a:rPr lang="ru-RU" dirty="0"/>
              <a:t>: </a:t>
            </a:r>
            <a:r>
              <a:rPr lang="ru-RU" dirty="0" smtClean="0"/>
              <a:t> </a:t>
            </a:r>
            <a:r>
              <a:rPr lang="ru-RU" dirty="0" err="1" smtClean="0"/>
              <a:t>дихальний</a:t>
            </a:r>
            <a:r>
              <a:rPr lang="ru-RU" dirty="0"/>
              <a:t>, </a:t>
            </a:r>
            <a:r>
              <a:rPr lang="ru-RU" dirty="0" err="1" smtClean="0"/>
              <a:t>серцево-судинний</a:t>
            </a:r>
            <a:r>
              <a:rPr lang="ru-RU" dirty="0"/>
              <a:t>, </a:t>
            </a:r>
            <a:r>
              <a:rPr lang="ru-RU" dirty="0" err="1"/>
              <a:t>травний</a:t>
            </a:r>
            <a:r>
              <a:rPr lang="ru-RU" dirty="0" smtClean="0"/>
              <a:t>.</a:t>
            </a:r>
          </a:p>
          <a:p>
            <a:r>
              <a:rPr lang="ru-RU" dirty="0" smtClean="0"/>
              <a:t> </a:t>
            </a:r>
            <a:r>
              <a:rPr lang="ru-RU" dirty="0" err="1" smtClean="0"/>
              <a:t>Центри</a:t>
            </a:r>
            <a:r>
              <a:rPr lang="ru-RU" dirty="0" smtClean="0"/>
              <a:t> </a:t>
            </a:r>
            <a:r>
              <a:rPr lang="ru-RU" dirty="0" err="1" smtClean="0"/>
              <a:t>регуляції</a:t>
            </a:r>
            <a:r>
              <a:rPr lang="ru-RU" dirty="0" smtClean="0"/>
              <a:t> </a:t>
            </a:r>
            <a:r>
              <a:rPr lang="ru-RU" dirty="0" err="1" smtClean="0"/>
              <a:t>м’язового</a:t>
            </a:r>
            <a:r>
              <a:rPr lang="ru-RU" dirty="0" smtClean="0"/>
              <a:t> </a:t>
            </a:r>
            <a:r>
              <a:rPr lang="ru-RU" dirty="0"/>
              <a:t>тонусу, рефлексу </a:t>
            </a:r>
            <a:r>
              <a:rPr lang="ru-RU" dirty="0" err="1"/>
              <a:t>утримання</a:t>
            </a:r>
            <a:r>
              <a:rPr lang="ru-RU" dirty="0"/>
              <a:t> </a:t>
            </a:r>
            <a:r>
              <a:rPr lang="ru-RU" dirty="0" err="1"/>
              <a:t>й</a:t>
            </a:r>
            <a:r>
              <a:rPr lang="ru-RU" dirty="0"/>
              <a:t> </a:t>
            </a:r>
            <a:r>
              <a:rPr lang="ru-RU" dirty="0" err="1"/>
              <a:t>відновлення</a:t>
            </a:r>
            <a:r>
              <a:rPr lang="ru-RU" dirty="0"/>
              <a:t> </a:t>
            </a:r>
            <a:r>
              <a:rPr lang="ru-RU" dirty="0" err="1"/>
              <a:t>пози</a:t>
            </a:r>
            <a:r>
              <a:rPr lang="ru-RU" dirty="0"/>
              <a:t>, </a:t>
            </a:r>
            <a:r>
              <a:rPr lang="ru-RU" dirty="0" err="1" smtClean="0"/>
              <a:t>орієнтовного</a:t>
            </a:r>
            <a:r>
              <a:rPr lang="ru-RU" dirty="0" smtClean="0"/>
              <a:t> </a:t>
            </a:r>
            <a:r>
              <a:rPr lang="ru-RU" dirty="0"/>
              <a:t>рефлексу на </a:t>
            </a:r>
            <a:r>
              <a:rPr lang="ru-RU" dirty="0" err="1"/>
              <a:t>зорові</a:t>
            </a:r>
            <a:r>
              <a:rPr lang="ru-RU" dirty="0"/>
              <a:t> </a:t>
            </a:r>
            <a:r>
              <a:rPr lang="ru-RU" dirty="0" err="1"/>
              <a:t>й</a:t>
            </a:r>
            <a:r>
              <a:rPr lang="ru-RU" dirty="0"/>
              <a:t> </a:t>
            </a:r>
            <a:r>
              <a:rPr lang="ru-RU" dirty="0" err="1"/>
              <a:t>слухові</a:t>
            </a:r>
            <a:r>
              <a:rPr lang="ru-RU" dirty="0"/>
              <a:t> </a:t>
            </a:r>
            <a:r>
              <a:rPr lang="ru-RU" dirty="0" err="1"/>
              <a:t>подразники</a:t>
            </a:r>
            <a:r>
              <a:rPr lang="ru-RU" dirty="0"/>
              <a:t>.</a:t>
            </a:r>
          </a:p>
        </p:txBody>
      </p:sp>
      <p:pic>
        <p:nvPicPr>
          <p:cNvPr id="6" name="24.02.2010 23-02-38.avi">
            <a:hlinkClick r:id="" action="ppaction://media"/>
          </p:cNvPr>
          <p:cNvPicPr>
            <a:picLocks noRot="1" noChangeAspect="1"/>
          </p:cNvPicPr>
          <p:nvPr>
            <a:videoFile r:link="rId1"/>
          </p:nvPr>
        </p:nvPicPr>
        <p:blipFill>
          <a:blip r:embed="rId3"/>
          <a:stretch>
            <a:fillRect/>
          </a:stretch>
        </p:blipFill>
        <p:spPr>
          <a:xfrm>
            <a:off x="0" y="-1"/>
            <a:ext cx="3000364" cy="3439443"/>
          </a:xfrm>
          <a:prstGeom prst="rect">
            <a:avLst/>
          </a:prstGeom>
        </p:spPr>
      </p:pic>
      <p:sp>
        <p:nvSpPr>
          <p:cNvPr id="7" name="Управляющая кнопка: назад 6">
            <a:hlinkClick r:id="rId4" action="ppaction://hlinksldjump" highlightClick="1"/>
          </p:cNvPr>
          <p:cNvSpPr/>
          <p:nvPr/>
        </p:nvSpPr>
        <p:spPr>
          <a:xfrm>
            <a:off x="214282" y="5643578"/>
            <a:ext cx="685226" cy="64294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Риситунок1.png"/>
          <p:cNvPicPr>
            <a:picLocks noChangeAspect="1"/>
          </p:cNvPicPr>
          <p:nvPr/>
        </p:nvPicPr>
        <p:blipFill>
          <a:blip r:embed="rId5"/>
          <a:stretch>
            <a:fillRect/>
          </a:stretch>
        </p:blipFill>
        <p:spPr>
          <a:xfrm>
            <a:off x="4572000" y="2500306"/>
            <a:ext cx="4357718" cy="3929090"/>
          </a:xfrm>
          <a:prstGeom prst="rect">
            <a:avLst/>
          </a:prstGeom>
        </p:spPr>
      </p:pic>
      <p:sp>
        <p:nvSpPr>
          <p:cNvPr id="9" name="Прямоугольник 8"/>
          <p:cNvSpPr/>
          <p:nvPr/>
        </p:nvSpPr>
        <p:spPr>
          <a:xfrm>
            <a:off x="3714744" y="357166"/>
            <a:ext cx="4857784" cy="1571636"/>
          </a:xfrm>
          <a:prstGeom prst="rect">
            <a:avLst/>
          </a:prstGeom>
          <a:solidFill>
            <a:schemeClr val="accent6">
              <a:lumMod val="75000"/>
            </a:schemeClr>
          </a:solidFill>
          <a:scene3d>
            <a:camera prst="orthographicFront"/>
            <a:lightRig rig="threePt" dir="t"/>
          </a:scene3d>
          <a:sp3d>
            <a:bevelT/>
          </a:sp3d>
        </p:spPr>
        <p:txBody>
          <a:bodyPr wrap="square">
            <a:spAutoFit/>
          </a:bodyPr>
          <a:lstStyle/>
          <a:p>
            <a:r>
              <a:rPr lang="ru-RU" sz="3200" b="1" dirty="0" err="1" smtClean="0"/>
              <a:t>Стовбур</a:t>
            </a:r>
            <a:r>
              <a:rPr lang="ru-RU" sz="3200" b="1" dirty="0" smtClean="0"/>
              <a:t> головного </a:t>
            </a:r>
            <a:r>
              <a:rPr lang="ru-RU" sz="3200" b="1" dirty="0" err="1" smtClean="0"/>
              <a:t>мозку:</a:t>
            </a:r>
            <a:r>
              <a:rPr lang="ru-RU" sz="3200" b="1" i="1" dirty="0" err="1" smtClean="0"/>
              <a:t>довгастий</a:t>
            </a:r>
            <a:r>
              <a:rPr lang="ru-RU" sz="3200" b="1" i="1" dirty="0" smtClean="0"/>
              <a:t> </a:t>
            </a:r>
            <a:r>
              <a:rPr lang="ru-RU" sz="3200" b="1" i="1" dirty="0" err="1" smtClean="0"/>
              <a:t>мозок</a:t>
            </a:r>
            <a:r>
              <a:rPr lang="ru-RU" sz="3200" b="1" i="1" dirty="0" smtClean="0"/>
              <a:t>, </a:t>
            </a:r>
            <a:r>
              <a:rPr lang="ru-RU" sz="3200" b="1" i="1" dirty="0" err="1" smtClean="0"/>
              <a:t>міст</a:t>
            </a:r>
            <a:r>
              <a:rPr lang="ru-RU" sz="3200" b="1" i="1" dirty="0" smtClean="0"/>
              <a:t> </a:t>
            </a:r>
            <a:r>
              <a:rPr lang="ru-RU" sz="3200" b="1" i="1" dirty="0" err="1" smtClean="0"/>
              <a:t>і</a:t>
            </a:r>
            <a:r>
              <a:rPr lang="ru-RU" sz="3200" b="1" i="1" dirty="0" smtClean="0"/>
              <a:t> </a:t>
            </a:r>
            <a:r>
              <a:rPr lang="ru-RU" sz="3200" b="1" i="1" dirty="0" err="1" smtClean="0"/>
              <a:t>середній</a:t>
            </a:r>
            <a:r>
              <a:rPr lang="ru-RU" sz="3200" b="1" i="1" dirty="0" smtClean="0"/>
              <a:t> </a:t>
            </a:r>
            <a:r>
              <a:rPr lang="ru-RU" sz="3200" b="1" i="1" dirty="0" err="1" smtClean="0"/>
              <a:t>мозок</a:t>
            </a:r>
            <a:r>
              <a:rPr lang="ru-RU" sz="3200" b="1" i="1" dirty="0" smtClean="0"/>
              <a:t>.</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28596" y="3857628"/>
            <a:ext cx="2000264" cy="1200329"/>
          </a:xfrm>
          <a:prstGeom prst="rect">
            <a:avLst/>
          </a:prstGeom>
          <a:solidFill>
            <a:schemeClr val="accent6">
              <a:lumMod val="60000"/>
              <a:lumOff val="40000"/>
            </a:schemeClr>
          </a:solidFill>
          <a:scene3d>
            <a:camera prst="orthographicFront"/>
            <a:lightRig rig="threePt" dir="t"/>
          </a:scene3d>
          <a:sp3d>
            <a:bevelT/>
          </a:sp3d>
        </p:spPr>
        <p:txBody>
          <a:bodyPr wrap="square">
            <a:spAutoFit/>
          </a:bodyPr>
          <a:lstStyle/>
          <a:p>
            <a:r>
              <a:rPr lang="uk-UA" dirty="0" smtClean="0"/>
              <a:t>П</a:t>
            </a:r>
            <a:r>
              <a:rPr lang="ru-RU" dirty="0" err="1" smtClean="0"/>
              <a:t>ошкодження</a:t>
            </a:r>
            <a:r>
              <a:rPr lang="ru-RU" dirty="0" smtClean="0"/>
              <a:t> </a:t>
            </a:r>
            <a:r>
              <a:rPr lang="ru-RU" dirty="0" err="1" smtClean="0"/>
              <a:t>довгастого</a:t>
            </a:r>
            <a:r>
              <a:rPr lang="ru-RU" dirty="0" smtClean="0"/>
              <a:t> </a:t>
            </a:r>
            <a:r>
              <a:rPr lang="ru-RU" dirty="0" err="1" smtClean="0"/>
              <a:t>мозку</a:t>
            </a:r>
            <a:r>
              <a:rPr lang="ru-RU" dirty="0" smtClean="0"/>
              <a:t> </a:t>
            </a:r>
            <a:r>
              <a:rPr lang="ru-RU" dirty="0" err="1" smtClean="0"/>
              <a:t>закінчується</a:t>
            </a:r>
            <a:r>
              <a:rPr lang="ru-RU" dirty="0" smtClean="0"/>
              <a:t> </a:t>
            </a:r>
            <a:r>
              <a:rPr lang="ru-RU" dirty="0" err="1" smtClean="0"/>
              <a:t>смертю</a:t>
            </a:r>
            <a:r>
              <a:rPr lang="ru-RU" dirty="0" smtClean="0"/>
              <a:t>. : ( </a:t>
            </a:r>
            <a:endParaRPr lang="ru-RU" dirty="0"/>
          </a:p>
        </p:txBody>
      </p:sp>
      <p:pic>
        <p:nvPicPr>
          <p:cNvPr id="10" name="Рисунок 9" descr="Рисунок1.png"/>
          <p:cNvPicPr>
            <a:picLocks noChangeAspect="1"/>
          </p:cNvPicPr>
          <p:nvPr/>
        </p:nvPicPr>
        <p:blipFill>
          <a:blip r:embed="rId3"/>
          <a:stretch>
            <a:fillRect/>
          </a:stretch>
        </p:blipFill>
        <p:spPr>
          <a:xfrm>
            <a:off x="2714612" y="2857496"/>
            <a:ext cx="3028971" cy="3786214"/>
          </a:xfrm>
          <a:prstGeom prst="rect">
            <a:avLst/>
          </a:prstGeom>
        </p:spPr>
      </p:pic>
      <p:sp>
        <p:nvSpPr>
          <p:cNvPr id="11" name="TextBox 10"/>
          <p:cNvSpPr txBox="1"/>
          <p:nvPr/>
        </p:nvSpPr>
        <p:spPr>
          <a:xfrm>
            <a:off x="3071802" y="214290"/>
            <a:ext cx="2500330" cy="1214446"/>
          </a:xfrm>
          <a:prstGeom prst="rect">
            <a:avLst/>
          </a:prstGeom>
          <a:solidFill>
            <a:schemeClr val="accent6">
              <a:lumMod val="60000"/>
              <a:lumOff val="40000"/>
            </a:schemeClr>
          </a:solidFill>
          <a:scene3d>
            <a:camera prst="orthographicFront"/>
            <a:lightRig rig="threePt" dir="t"/>
          </a:scene3d>
          <a:sp3d>
            <a:bevelT/>
          </a:sp3d>
        </p:spPr>
        <p:txBody>
          <a:bodyPr wrap="square" rtlCol="0">
            <a:spAutoFit/>
          </a:bodyPr>
          <a:lstStyle/>
          <a:p>
            <a:r>
              <a:rPr lang="uk-UA" sz="3600" b="1" i="1" dirty="0" smtClean="0"/>
              <a:t>Довгастий мозок</a:t>
            </a:r>
            <a:endParaRPr lang="ru-RU" sz="3600" b="1" i="1" dirty="0"/>
          </a:p>
        </p:txBody>
      </p:sp>
      <p:pic>
        <p:nvPicPr>
          <p:cNvPr id="13" name="24.02.2010 23-16-35.avi">
            <a:hlinkClick r:id="" action="ppaction://media"/>
          </p:cNvPr>
          <p:cNvPicPr>
            <a:picLocks noRot="1" noChangeAspect="1"/>
          </p:cNvPicPr>
          <p:nvPr>
            <a:videoFile r:link="rId1"/>
          </p:nvPr>
        </p:nvPicPr>
        <p:blipFill>
          <a:blip r:embed="rId4"/>
          <a:stretch>
            <a:fillRect/>
          </a:stretch>
        </p:blipFill>
        <p:spPr>
          <a:xfrm>
            <a:off x="-1" y="0"/>
            <a:ext cx="2801591" cy="3143248"/>
          </a:xfrm>
          <a:prstGeom prst="rect">
            <a:avLst/>
          </a:prstGeom>
        </p:spPr>
      </p:pic>
      <p:sp>
        <p:nvSpPr>
          <p:cNvPr id="5" name="Прямоугольник 4"/>
          <p:cNvSpPr/>
          <p:nvPr/>
        </p:nvSpPr>
        <p:spPr>
          <a:xfrm>
            <a:off x="5857884" y="857232"/>
            <a:ext cx="3071834" cy="5632311"/>
          </a:xfrm>
          <a:prstGeom prst="rect">
            <a:avLst/>
          </a:prstGeom>
          <a:solidFill>
            <a:schemeClr val="accent6">
              <a:lumMod val="60000"/>
              <a:lumOff val="40000"/>
            </a:schemeClr>
          </a:solidFill>
          <a:scene3d>
            <a:camera prst="orthographicFront"/>
            <a:lightRig rig="threePt" dir="t"/>
          </a:scene3d>
          <a:sp3d>
            <a:bevelT/>
          </a:sp3d>
        </p:spPr>
        <p:txBody>
          <a:bodyPr wrap="square">
            <a:spAutoFit/>
          </a:bodyPr>
          <a:lstStyle/>
          <a:p>
            <a:r>
              <a:rPr lang="ru-RU" dirty="0" err="1" smtClean="0"/>
              <a:t>Захисні</a:t>
            </a:r>
            <a:r>
              <a:rPr lang="ru-RU" dirty="0" smtClean="0"/>
              <a:t> </a:t>
            </a:r>
            <a:r>
              <a:rPr lang="ru-RU" dirty="0" err="1" smtClean="0"/>
              <a:t>рефлекси</a:t>
            </a:r>
            <a:r>
              <a:rPr lang="ru-RU" dirty="0" smtClean="0"/>
              <a:t>: кашель, </a:t>
            </a:r>
            <a:r>
              <a:rPr lang="ru-RU" dirty="0" err="1" smtClean="0"/>
              <a:t>чхання</a:t>
            </a:r>
            <a:r>
              <a:rPr lang="ru-RU" dirty="0" smtClean="0"/>
              <a:t>, </a:t>
            </a:r>
            <a:r>
              <a:rPr lang="ru-RU" dirty="0" err="1" smtClean="0"/>
              <a:t>миготіння</a:t>
            </a:r>
            <a:r>
              <a:rPr lang="ru-RU" dirty="0" smtClean="0"/>
              <a:t>, </a:t>
            </a:r>
            <a:r>
              <a:rPr lang="ru-RU" dirty="0" err="1" smtClean="0"/>
              <a:t>сльозовиділення</a:t>
            </a:r>
            <a:r>
              <a:rPr lang="ru-RU" dirty="0" smtClean="0"/>
              <a:t>, </a:t>
            </a:r>
            <a:r>
              <a:rPr lang="ru-RU" dirty="0" err="1" smtClean="0"/>
              <a:t>блювота</a:t>
            </a:r>
            <a:r>
              <a:rPr lang="ru-RU" dirty="0" smtClean="0"/>
              <a:t>. </a:t>
            </a:r>
            <a:endParaRPr lang="en-US" dirty="0" smtClean="0"/>
          </a:p>
          <a:p>
            <a:endParaRPr lang="ru-RU" dirty="0" smtClean="0"/>
          </a:p>
          <a:p>
            <a:r>
              <a:rPr lang="ru-RU" dirty="0" err="1" smtClean="0"/>
              <a:t>Харчові</a:t>
            </a:r>
            <a:r>
              <a:rPr lang="ru-RU" dirty="0" smtClean="0"/>
              <a:t> </a:t>
            </a:r>
            <a:r>
              <a:rPr lang="ru-RU" dirty="0" err="1" smtClean="0"/>
              <a:t>рефлекси</a:t>
            </a:r>
            <a:r>
              <a:rPr lang="ru-RU" dirty="0" smtClean="0"/>
              <a:t>: </a:t>
            </a:r>
            <a:r>
              <a:rPr lang="ru-RU" dirty="0" err="1" smtClean="0"/>
              <a:t>ссання</a:t>
            </a:r>
            <a:r>
              <a:rPr lang="ru-RU" dirty="0" smtClean="0"/>
              <a:t>, </a:t>
            </a:r>
            <a:r>
              <a:rPr lang="ru-RU" dirty="0" err="1" smtClean="0"/>
              <a:t>ковтання</a:t>
            </a:r>
            <a:r>
              <a:rPr lang="ru-RU" dirty="0" smtClean="0"/>
              <a:t>, </a:t>
            </a:r>
            <a:r>
              <a:rPr lang="ru-RU" dirty="0" err="1" smtClean="0"/>
              <a:t>сокоотденіе</a:t>
            </a:r>
            <a:r>
              <a:rPr lang="ru-RU" dirty="0" smtClean="0"/>
              <a:t> (</a:t>
            </a:r>
            <a:r>
              <a:rPr lang="ru-RU" dirty="0" err="1" smtClean="0"/>
              <a:t>тобто</a:t>
            </a:r>
            <a:r>
              <a:rPr lang="ru-RU" dirty="0" smtClean="0"/>
              <a:t> </a:t>
            </a:r>
            <a:r>
              <a:rPr lang="ru-RU" dirty="0" err="1" smtClean="0"/>
              <a:t>секреція</a:t>
            </a:r>
            <a:r>
              <a:rPr lang="ru-RU" dirty="0" smtClean="0"/>
              <a:t>) </a:t>
            </a:r>
            <a:r>
              <a:rPr lang="ru-RU" dirty="0" err="1" smtClean="0"/>
              <a:t>травних</a:t>
            </a:r>
            <a:r>
              <a:rPr lang="ru-RU" dirty="0" smtClean="0"/>
              <a:t> </a:t>
            </a:r>
            <a:r>
              <a:rPr lang="ru-RU" dirty="0" err="1" smtClean="0"/>
              <a:t>залоз</a:t>
            </a:r>
            <a:r>
              <a:rPr lang="ru-RU" dirty="0" smtClean="0"/>
              <a:t>. </a:t>
            </a:r>
            <a:endParaRPr lang="en-US" dirty="0" smtClean="0"/>
          </a:p>
          <a:p>
            <a:endParaRPr lang="ru-RU" dirty="0" smtClean="0"/>
          </a:p>
          <a:p>
            <a:r>
              <a:rPr lang="ru-RU" dirty="0" err="1" smtClean="0"/>
              <a:t>Серцево-судинні</a:t>
            </a:r>
            <a:r>
              <a:rPr lang="ru-RU" dirty="0" smtClean="0"/>
              <a:t> </a:t>
            </a:r>
            <a:r>
              <a:rPr lang="ru-RU" dirty="0" err="1" smtClean="0"/>
              <a:t>рефлекси</a:t>
            </a:r>
            <a:r>
              <a:rPr lang="ru-RU" dirty="0" smtClean="0"/>
              <a:t>, </a:t>
            </a:r>
            <a:r>
              <a:rPr lang="ru-RU" dirty="0" err="1" smtClean="0"/>
              <a:t>що</a:t>
            </a:r>
            <a:r>
              <a:rPr lang="ru-RU" dirty="0" smtClean="0"/>
              <a:t> </a:t>
            </a:r>
            <a:r>
              <a:rPr lang="ru-RU" dirty="0" err="1" smtClean="0"/>
              <a:t>регулюють</a:t>
            </a:r>
            <a:r>
              <a:rPr lang="ru-RU" dirty="0" smtClean="0"/>
              <a:t> </a:t>
            </a:r>
            <a:r>
              <a:rPr lang="ru-RU" dirty="0" err="1" smtClean="0"/>
              <a:t>діяльність</a:t>
            </a:r>
            <a:r>
              <a:rPr lang="ru-RU" dirty="0" smtClean="0"/>
              <a:t> </a:t>
            </a:r>
            <a:r>
              <a:rPr lang="ru-RU" dirty="0" err="1" smtClean="0"/>
              <a:t>серця</a:t>
            </a:r>
            <a:r>
              <a:rPr lang="ru-RU" dirty="0" smtClean="0"/>
              <a:t> </a:t>
            </a:r>
            <a:r>
              <a:rPr lang="ru-RU" dirty="0" err="1" smtClean="0"/>
              <a:t>і</a:t>
            </a:r>
            <a:r>
              <a:rPr lang="ru-RU" dirty="0" smtClean="0"/>
              <a:t> </a:t>
            </a:r>
            <a:r>
              <a:rPr lang="ru-RU" dirty="0" err="1" smtClean="0"/>
              <a:t>кровоносних</a:t>
            </a:r>
            <a:r>
              <a:rPr lang="ru-RU" dirty="0" smtClean="0"/>
              <a:t> </a:t>
            </a:r>
            <a:r>
              <a:rPr lang="ru-RU" dirty="0" err="1" smtClean="0"/>
              <a:t>судин</a:t>
            </a:r>
            <a:r>
              <a:rPr lang="ru-RU" dirty="0" smtClean="0"/>
              <a:t>. </a:t>
            </a:r>
          </a:p>
          <a:p>
            <a:r>
              <a:rPr lang="ru-RU" dirty="0" smtClean="0"/>
              <a:t>Так само в </a:t>
            </a:r>
            <a:r>
              <a:rPr lang="ru-RU" dirty="0" err="1" smtClean="0"/>
              <a:t>довгастому</a:t>
            </a:r>
            <a:r>
              <a:rPr lang="ru-RU" dirty="0" smtClean="0"/>
              <a:t> </a:t>
            </a:r>
            <a:r>
              <a:rPr lang="ru-RU" dirty="0" err="1" smtClean="0"/>
              <a:t>мозку</a:t>
            </a:r>
            <a:r>
              <a:rPr lang="ru-RU" dirty="0" smtClean="0"/>
              <a:t> </a:t>
            </a:r>
            <a:r>
              <a:rPr lang="ru-RU" dirty="0" err="1" smtClean="0"/>
              <a:t>розташовані</a:t>
            </a:r>
            <a:r>
              <a:rPr lang="ru-RU" dirty="0" smtClean="0"/>
              <a:t> </a:t>
            </a:r>
            <a:r>
              <a:rPr lang="ru-RU" dirty="0" err="1" smtClean="0"/>
              <a:t>вестибулярні</a:t>
            </a:r>
            <a:r>
              <a:rPr lang="ru-RU" dirty="0" smtClean="0"/>
              <a:t> ядра. </a:t>
            </a:r>
            <a:endParaRPr lang="en-US" dirty="0" smtClean="0"/>
          </a:p>
          <a:p>
            <a:endParaRPr lang="ru-RU" dirty="0" smtClean="0"/>
          </a:p>
          <a:p>
            <a:r>
              <a:rPr lang="ru-RU" dirty="0" smtClean="0"/>
              <a:t>А </a:t>
            </a:r>
            <a:r>
              <a:rPr lang="ru-RU" dirty="0" err="1" smtClean="0"/>
              <a:t>ще</a:t>
            </a:r>
            <a:r>
              <a:rPr lang="ru-RU" dirty="0" smtClean="0"/>
              <a:t> в </a:t>
            </a:r>
            <a:r>
              <a:rPr lang="ru-RU" dirty="0" err="1" smtClean="0"/>
              <a:t>довгастому</a:t>
            </a:r>
            <a:r>
              <a:rPr lang="ru-RU" dirty="0" smtClean="0"/>
              <a:t> </a:t>
            </a:r>
            <a:r>
              <a:rPr lang="ru-RU" dirty="0" err="1" smtClean="0"/>
              <a:t>мозку</a:t>
            </a:r>
            <a:r>
              <a:rPr lang="ru-RU" dirty="0" smtClean="0"/>
              <a:t> </a:t>
            </a:r>
            <a:r>
              <a:rPr lang="ru-RU" dirty="0" err="1" smtClean="0"/>
              <a:t>знаходиться</a:t>
            </a:r>
            <a:r>
              <a:rPr lang="ru-RU" dirty="0" smtClean="0"/>
              <a:t> автоматично </a:t>
            </a:r>
            <a:r>
              <a:rPr lang="ru-RU" dirty="0" err="1" smtClean="0"/>
              <a:t>працює</a:t>
            </a:r>
            <a:r>
              <a:rPr lang="ru-RU" dirty="0" smtClean="0"/>
              <a:t> </a:t>
            </a:r>
            <a:r>
              <a:rPr lang="ru-RU" dirty="0" err="1" smtClean="0"/>
              <a:t>дихальний</a:t>
            </a:r>
            <a:r>
              <a:rPr lang="ru-RU" dirty="0" smtClean="0"/>
              <a:t> центр, </a:t>
            </a:r>
            <a:r>
              <a:rPr lang="ru-RU" dirty="0" err="1" smtClean="0"/>
              <a:t>що</a:t>
            </a:r>
            <a:r>
              <a:rPr lang="ru-RU" dirty="0" smtClean="0"/>
              <a:t> </a:t>
            </a:r>
            <a:r>
              <a:rPr lang="ru-RU" dirty="0" err="1" smtClean="0"/>
              <a:t>забезпечує</a:t>
            </a:r>
            <a:r>
              <a:rPr lang="ru-RU" dirty="0" smtClean="0"/>
              <a:t> </a:t>
            </a:r>
            <a:r>
              <a:rPr lang="ru-RU" dirty="0" err="1" smtClean="0"/>
              <a:t>вентиляцію</a:t>
            </a:r>
            <a:r>
              <a:rPr lang="ru-RU" dirty="0" smtClean="0"/>
              <a:t> </a:t>
            </a:r>
            <a:r>
              <a:rPr lang="ru-RU" dirty="0" err="1" smtClean="0"/>
              <a:t>легенів</a:t>
            </a:r>
            <a:r>
              <a:rPr lang="ru-RU" dirty="0" smtClean="0"/>
              <a:t>. </a:t>
            </a:r>
            <a:endParaRPr lang="ru-RU" dirty="0"/>
          </a:p>
        </p:txBody>
      </p:sp>
      <p:sp>
        <p:nvSpPr>
          <p:cNvPr id="7" name="Управляющая кнопка: назад 6">
            <a:hlinkClick r:id="rId5" action="ppaction://hlinksldjump" highlightClick="1"/>
          </p:cNvPr>
          <p:cNvSpPr/>
          <p:nvPr/>
        </p:nvSpPr>
        <p:spPr>
          <a:xfrm>
            <a:off x="428596" y="5643578"/>
            <a:ext cx="857256" cy="71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6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428604"/>
            <a:ext cx="5000660" cy="785818"/>
          </a:xfrm>
          <a:solidFill>
            <a:schemeClr val="bg2">
              <a:lumMod val="75000"/>
            </a:schemeClr>
          </a:solidFill>
          <a:scene3d>
            <a:camera prst="orthographicFront"/>
            <a:lightRig rig="threePt" dir="t"/>
          </a:scene3d>
          <a:sp3d>
            <a:bevelT/>
          </a:sp3d>
        </p:spPr>
        <p:txBody>
          <a:bodyPr/>
          <a:lstStyle/>
          <a:p>
            <a:r>
              <a:rPr lang="uk-UA" dirty="0" smtClean="0"/>
              <a:t>Питання для бесіди </a:t>
            </a:r>
            <a:endParaRPr lang="ru-RU" dirty="0"/>
          </a:p>
        </p:txBody>
      </p:sp>
      <p:sp>
        <p:nvSpPr>
          <p:cNvPr id="3" name="Содержимое 2"/>
          <p:cNvSpPr>
            <a:spLocks noGrp="1"/>
          </p:cNvSpPr>
          <p:nvPr>
            <p:ph idx="1"/>
          </p:nvPr>
        </p:nvSpPr>
        <p:spPr>
          <a:solidFill>
            <a:schemeClr val="bg2">
              <a:lumMod val="75000"/>
            </a:schemeClr>
          </a:solidFill>
          <a:scene3d>
            <a:camera prst="orthographicFront"/>
            <a:lightRig rig="threePt" dir="t"/>
          </a:scene3d>
          <a:sp3d>
            <a:bevelT/>
          </a:sp3d>
        </p:spPr>
        <p:txBody>
          <a:bodyPr>
            <a:normAutofit/>
          </a:bodyPr>
          <a:lstStyle/>
          <a:p>
            <a:pPr>
              <a:buNone/>
            </a:pPr>
            <a:r>
              <a:rPr lang="uk-UA" dirty="0" smtClean="0"/>
              <a:t>1. На яки частини поділяють нервову систему?</a:t>
            </a:r>
          </a:p>
          <a:p>
            <a:pPr>
              <a:buNone/>
            </a:pPr>
            <a:r>
              <a:rPr lang="uk-UA" dirty="0" smtClean="0"/>
              <a:t>2. Що входить до складу центральної нервової системи?</a:t>
            </a:r>
          </a:p>
          <a:p>
            <a:pPr>
              <a:buNone/>
            </a:pPr>
            <a:r>
              <a:rPr lang="uk-UA" dirty="0" smtClean="0"/>
              <a:t>3. Які функції виконують оболонки спинного мозку?</a:t>
            </a:r>
          </a:p>
          <a:p>
            <a:pPr>
              <a:buNone/>
            </a:pPr>
            <a:r>
              <a:rPr lang="uk-UA" dirty="0" smtClean="0"/>
              <a:t>4. Чому співвідношення білої та сірої речовини у різних відділах спинного мозку різне?</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71934" y="285728"/>
            <a:ext cx="4572000" cy="1754326"/>
          </a:xfrm>
          <a:prstGeom prst="rect">
            <a:avLst/>
          </a:prstGeom>
          <a:solidFill>
            <a:schemeClr val="accent6">
              <a:lumMod val="60000"/>
              <a:lumOff val="40000"/>
            </a:schemeClr>
          </a:solidFill>
          <a:scene3d>
            <a:camera prst="orthographicFront"/>
            <a:lightRig rig="threePt" dir="t"/>
          </a:scene3d>
          <a:sp3d>
            <a:bevelT/>
          </a:sp3d>
        </p:spPr>
        <p:txBody>
          <a:bodyPr>
            <a:spAutoFit/>
          </a:bodyPr>
          <a:lstStyle/>
          <a:p>
            <a:r>
              <a:rPr lang="ru-RU" dirty="0" smtClean="0"/>
              <a:t>В </a:t>
            </a:r>
            <a:r>
              <a:rPr lang="ru-RU" dirty="0" err="1" smtClean="0"/>
              <a:t>цьому</a:t>
            </a:r>
            <a:r>
              <a:rPr lang="ru-RU" dirty="0" smtClean="0"/>
              <a:t> </a:t>
            </a:r>
            <a:r>
              <a:rPr lang="ru-RU" dirty="0" err="1" smtClean="0"/>
              <a:t>місці</a:t>
            </a:r>
            <a:r>
              <a:rPr lang="ru-RU" dirty="0" smtClean="0"/>
              <a:t> </a:t>
            </a:r>
            <a:r>
              <a:rPr lang="ru-RU" dirty="0" err="1" smtClean="0"/>
              <a:t>основні</a:t>
            </a:r>
            <a:r>
              <a:rPr lang="ru-RU" dirty="0" smtClean="0"/>
              <a:t> </a:t>
            </a:r>
            <a:r>
              <a:rPr lang="ru-RU" dirty="0" err="1" smtClean="0"/>
              <a:t>нервові</a:t>
            </a:r>
            <a:r>
              <a:rPr lang="ru-RU" dirty="0" smtClean="0"/>
              <a:t> шляхи, </a:t>
            </a:r>
            <a:r>
              <a:rPr lang="ru-RU" dirty="0" err="1" smtClean="0"/>
              <a:t>що</a:t>
            </a:r>
            <a:r>
              <a:rPr lang="ru-RU" dirty="0" smtClean="0"/>
              <a:t> </a:t>
            </a:r>
            <a:r>
              <a:rPr lang="ru-RU" dirty="0" err="1" smtClean="0"/>
              <a:t>виходять</a:t>
            </a:r>
            <a:r>
              <a:rPr lang="ru-RU" dirty="0" smtClean="0"/>
              <a:t> </a:t>
            </a:r>
            <a:r>
              <a:rPr lang="ru-RU" dirty="0" err="1" smtClean="0"/>
              <a:t>із</a:t>
            </a:r>
            <a:r>
              <a:rPr lang="ru-RU" dirty="0" smtClean="0"/>
              <a:t> спинного </a:t>
            </a:r>
            <a:r>
              <a:rPr lang="ru-RU" dirty="0" err="1" smtClean="0"/>
              <a:t>мозку</a:t>
            </a:r>
            <a:r>
              <a:rPr lang="ru-RU" dirty="0" smtClean="0"/>
              <a:t>, </a:t>
            </a:r>
            <a:r>
              <a:rPr lang="ru-RU" dirty="0" err="1" smtClean="0"/>
              <a:t>перехрещуються</a:t>
            </a:r>
            <a:r>
              <a:rPr lang="ru-RU" dirty="0" smtClean="0"/>
              <a:t>, в   </a:t>
            </a:r>
            <a:r>
              <a:rPr lang="ru-RU" dirty="0" err="1" smtClean="0"/>
              <a:t>результаті</a:t>
            </a:r>
            <a:r>
              <a:rPr lang="ru-RU" dirty="0" smtClean="0"/>
              <a:t>:  </a:t>
            </a:r>
            <a:r>
              <a:rPr lang="ru-RU" dirty="0" err="1" smtClean="0"/>
              <a:t>ліва</a:t>
            </a:r>
            <a:r>
              <a:rPr lang="ru-RU" dirty="0" smtClean="0"/>
              <a:t> сторона </a:t>
            </a:r>
            <a:r>
              <a:rPr lang="ru-RU" dirty="0" err="1" smtClean="0"/>
              <a:t>мозку</a:t>
            </a:r>
            <a:r>
              <a:rPr lang="ru-RU" dirty="0" smtClean="0"/>
              <a:t> </a:t>
            </a:r>
            <a:r>
              <a:rPr lang="ru-RU" dirty="0" err="1" smtClean="0"/>
              <a:t>виявляється</a:t>
            </a:r>
            <a:r>
              <a:rPr lang="ru-RU" dirty="0" smtClean="0"/>
              <a:t> </a:t>
            </a:r>
            <a:r>
              <a:rPr lang="ru-RU" dirty="0" err="1" smtClean="0"/>
              <a:t>пов'язаною</a:t>
            </a:r>
            <a:r>
              <a:rPr lang="ru-RU" dirty="0" smtClean="0"/>
              <a:t> - </a:t>
            </a:r>
            <a:r>
              <a:rPr lang="ru-RU" dirty="0" err="1" smtClean="0"/>
              <a:t>з</a:t>
            </a:r>
            <a:r>
              <a:rPr lang="ru-RU" dirty="0" smtClean="0"/>
              <a:t> правою стороною </a:t>
            </a:r>
            <a:r>
              <a:rPr lang="ru-RU" dirty="0" err="1" smtClean="0"/>
              <a:t>тіла</a:t>
            </a:r>
            <a:r>
              <a:rPr lang="ru-RU" dirty="0" smtClean="0"/>
              <a:t> ,  а права сторона </a:t>
            </a:r>
            <a:r>
              <a:rPr lang="ru-RU" dirty="0" err="1" smtClean="0"/>
              <a:t>мозку</a:t>
            </a:r>
            <a:r>
              <a:rPr lang="ru-RU" dirty="0" smtClean="0"/>
              <a:t> - </a:t>
            </a:r>
            <a:r>
              <a:rPr lang="ru-RU" dirty="0" err="1" smtClean="0"/>
              <a:t>з</a:t>
            </a:r>
            <a:r>
              <a:rPr lang="ru-RU" dirty="0" smtClean="0"/>
              <a:t> </a:t>
            </a:r>
            <a:r>
              <a:rPr lang="ru-RU" dirty="0" err="1" smtClean="0"/>
              <a:t>лівою</a:t>
            </a:r>
            <a:r>
              <a:rPr lang="ru-RU" dirty="0" smtClean="0"/>
              <a:t> стороною </a:t>
            </a:r>
            <a:r>
              <a:rPr lang="ru-RU" dirty="0" err="1" smtClean="0"/>
              <a:t>тіла</a:t>
            </a:r>
            <a:r>
              <a:rPr lang="ru-RU" dirty="0" smtClean="0"/>
              <a:t>.</a:t>
            </a:r>
            <a:endParaRPr lang="ru-RU" dirty="0"/>
          </a:p>
        </p:txBody>
      </p:sp>
      <p:pic>
        <p:nvPicPr>
          <p:cNvPr id="2050" name="Picture 2"/>
          <p:cNvPicPr>
            <a:picLocks noChangeAspect="1" noChangeArrowheads="1"/>
          </p:cNvPicPr>
          <p:nvPr/>
        </p:nvPicPr>
        <p:blipFill>
          <a:blip r:embed="rId3"/>
          <a:srcRect/>
          <a:stretch>
            <a:fillRect/>
          </a:stretch>
        </p:blipFill>
        <p:spPr bwMode="auto">
          <a:xfrm flipH="1">
            <a:off x="-1" y="0"/>
            <a:ext cx="3790614" cy="4500570"/>
          </a:xfrm>
          <a:prstGeom prst="rect">
            <a:avLst/>
          </a:prstGeom>
          <a:noFill/>
          <a:ln w="9525">
            <a:noFill/>
            <a:miter lim="800000"/>
            <a:headEnd/>
            <a:tailEnd/>
          </a:ln>
          <a:effectLst/>
        </p:spPr>
      </p:pic>
      <p:pic>
        <p:nvPicPr>
          <p:cNvPr id="8" name="24.02.2010 21-52-14.avi">
            <a:hlinkClick r:id="" action="ppaction://media"/>
          </p:cNvPr>
          <p:cNvPicPr>
            <a:picLocks noRot="1" noChangeAspect="1"/>
          </p:cNvPicPr>
          <p:nvPr>
            <a:videoFile r:link="rId1"/>
          </p:nvPr>
        </p:nvPicPr>
        <p:blipFill>
          <a:blip r:embed="rId4"/>
          <a:stretch>
            <a:fillRect/>
          </a:stretch>
        </p:blipFill>
        <p:spPr>
          <a:xfrm>
            <a:off x="4143372" y="3357562"/>
            <a:ext cx="4572032" cy="3270911"/>
          </a:xfrm>
          <a:prstGeom prst="rect">
            <a:avLst/>
          </a:prstGeom>
          <a:scene3d>
            <a:camera prst="orthographicFront"/>
            <a:lightRig rig="threePt" dir="t"/>
          </a:scene3d>
          <a:sp3d>
            <a:bevelT/>
          </a:sp3d>
        </p:spPr>
      </p:pic>
      <p:sp>
        <p:nvSpPr>
          <p:cNvPr id="9" name="Прямоугольник 8"/>
          <p:cNvSpPr/>
          <p:nvPr/>
        </p:nvSpPr>
        <p:spPr>
          <a:xfrm>
            <a:off x="4071934" y="2285992"/>
            <a:ext cx="4572000" cy="646331"/>
          </a:xfrm>
          <a:prstGeom prst="rect">
            <a:avLst/>
          </a:prstGeom>
          <a:solidFill>
            <a:schemeClr val="accent6">
              <a:lumMod val="60000"/>
              <a:lumOff val="40000"/>
            </a:schemeClr>
          </a:solidFill>
          <a:scene3d>
            <a:camera prst="orthographicFront"/>
            <a:lightRig rig="threePt" dir="t"/>
          </a:scene3d>
          <a:sp3d>
            <a:bevelT/>
          </a:sp3d>
        </p:spPr>
        <p:txBody>
          <a:bodyPr>
            <a:spAutoFit/>
          </a:bodyPr>
          <a:lstStyle/>
          <a:p>
            <a:r>
              <a:rPr lang="ru-RU" dirty="0" smtClean="0"/>
              <a:t>У </a:t>
            </a:r>
            <a:r>
              <a:rPr lang="ru-RU" dirty="0" err="1" smtClean="0"/>
              <a:t>більшості</a:t>
            </a:r>
            <a:r>
              <a:rPr lang="ru-RU" dirty="0" smtClean="0"/>
              <a:t> людей </a:t>
            </a:r>
            <a:r>
              <a:rPr lang="ru-RU" dirty="0" err="1" smtClean="0"/>
              <a:t>ліва</a:t>
            </a:r>
            <a:r>
              <a:rPr lang="ru-RU" dirty="0" smtClean="0"/>
              <a:t> </a:t>
            </a:r>
            <a:r>
              <a:rPr lang="ru-RU" dirty="0" err="1" smtClean="0"/>
              <a:t>півкуля</a:t>
            </a:r>
            <a:r>
              <a:rPr lang="ru-RU" dirty="0" smtClean="0"/>
              <a:t> </a:t>
            </a:r>
            <a:r>
              <a:rPr lang="ru-RU" dirty="0" err="1" smtClean="0"/>
              <a:t>відповідає</a:t>
            </a:r>
            <a:r>
              <a:rPr lang="ru-RU" dirty="0" smtClean="0"/>
              <a:t> за </a:t>
            </a:r>
            <a:r>
              <a:rPr lang="ru-RU" dirty="0" err="1" smtClean="0"/>
              <a:t>лінгвістичні</a:t>
            </a:r>
            <a:r>
              <a:rPr lang="ru-RU" dirty="0" smtClean="0"/>
              <a:t> </a:t>
            </a:r>
            <a:r>
              <a:rPr lang="ru-RU" dirty="0" err="1" smtClean="0"/>
              <a:t>дані</a:t>
            </a:r>
            <a:r>
              <a:rPr lang="ru-RU" dirty="0" smtClean="0"/>
              <a:t> </a:t>
            </a:r>
            <a:r>
              <a:rPr lang="ru-RU" dirty="0" err="1" smtClean="0"/>
              <a:t>людини</a:t>
            </a:r>
            <a:r>
              <a:rPr lang="ru-RU" dirty="0" smtClean="0"/>
              <a:t>.</a:t>
            </a:r>
            <a:endParaRPr lang="ru-RU" dirty="0"/>
          </a:p>
        </p:txBody>
      </p:sp>
      <p:sp>
        <p:nvSpPr>
          <p:cNvPr id="6" name="Управляющая кнопка: назад 5">
            <a:hlinkClick r:id="rId5" action="ppaction://hlinksldjump" highlightClick="1"/>
          </p:cNvPr>
          <p:cNvSpPr/>
          <p:nvPr/>
        </p:nvSpPr>
        <p:spPr>
          <a:xfrm>
            <a:off x="500034" y="5500702"/>
            <a:ext cx="857256" cy="71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500042"/>
            <a:ext cx="4643470" cy="1082660"/>
          </a:xfrm>
          <a:solidFill>
            <a:schemeClr val="accent6">
              <a:lumMod val="60000"/>
              <a:lumOff val="40000"/>
            </a:schemeClr>
          </a:solidFill>
          <a:scene3d>
            <a:camera prst="orthographicFront"/>
            <a:lightRig rig="threePt" dir="t"/>
          </a:scene3d>
          <a:sp3d>
            <a:bevelT/>
          </a:sp3d>
        </p:spPr>
        <p:txBody>
          <a:bodyPr/>
          <a:lstStyle/>
          <a:p>
            <a:r>
              <a:rPr lang="uk-UA" dirty="0" smtClean="0"/>
              <a:t>Міст - провідник</a:t>
            </a:r>
            <a:endParaRPr lang="ru-RU" dirty="0"/>
          </a:p>
        </p:txBody>
      </p:sp>
      <p:pic>
        <p:nvPicPr>
          <p:cNvPr id="5" name="Содержимое 4" descr="Рисунок2.png"/>
          <p:cNvPicPr>
            <a:picLocks noGrp="1" noChangeAspect="1"/>
          </p:cNvPicPr>
          <p:nvPr>
            <p:ph idx="1"/>
          </p:nvPr>
        </p:nvPicPr>
        <p:blipFill>
          <a:blip r:embed="rId3"/>
          <a:stretch>
            <a:fillRect/>
          </a:stretch>
        </p:blipFill>
        <p:spPr>
          <a:xfrm>
            <a:off x="2571736" y="3000372"/>
            <a:ext cx="3525773" cy="3530422"/>
          </a:xfrm>
        </p:spPr>
      </p:pic>
      <p:sp>
        <p:nvSpPr>
          <p:cNvPr id="6" name="Прямоугольник 5"/>
          <p:cNvSpPr/>
          <p:nvPr/>
        </p:nvSpPr>
        <p:spPr>
          <a:xfrm>
            <a:off x="6286512" y="2000240"/>
            <a:ext cx="2214546" cy="2857520"/>
          </a:xfrm>
          <a:prstGeom prst="rect">
            <a:avLst/>
          </a:prstGeom>
          <a:solidFill>
            <a:schemeClr val="accent6">
              <a:lumMod val="60000"/>
              <a:lumOff val="40000"/>
            </a:schemeClr>
          </a:solidFill>
          <a:scene3d>
            <a:camera prst="orthographicFront"/>
            <a:lightRig rig="threePt" dir="t"/>
          </a:scene3d>
          <a:sp3d>
            <a:bevelT/>
          </a:sp3d>
        </p:spPr>
        <p:txBody>
          <a:bodyPr wrap="square">
            <a:spAutoFit/>
          </a:bodyPr>
          <a:lstStyle/>
          <a:p>
            <a:r>
              <a:rPr lang="ru-RU" dirty="0" err="1" smtClean="0"/>
              <a:t>Зв'язує</a:t>
            </a:r>
            <a:r>
              <a:rPr lang="ru-RU" dirty="0" smtClean="0"/>
              <a:t> </a:t>
            </a:r>
            <a:r>
              <a:rPr lang="ru-RU" dirty="0" err="1" smtClean="0"/>
              <a:t>довгастий</a:t>
            </a:r>
            <a:r>
              <a:rPr lang="ru-RU" dirty="0" smtClean="0"/>
              <a:t> </a:t>
            </a:r>
            <a:r>
              <a:rPr lang="ru-RU" dirty="0" err="1" smtClean="0"/>
              <a:t>і</a:t>
            </a:r>
            <a:r>
              <a:rPr lang="ru-RU" dirty="0" smtClean="0"/>
              <a:t> </a:t>
            </a:r>
            <a:r>
              <a:rPr lang="ru-RU" dirty="0" err="1" smtClean="0"/>
              <a:t>середній</a:t>
            </a:r>
            <a:r>
              <a:rPr lang="ru-RU" dirty="0" smtClean="0"/>
              <a:t> </a:t>
            </a:r>
            <a:r>
              <a:rPr lang="ru-RU" dirty="0" err="1" smtClean="0"/>
              <a:t>мозок</a:t>
            </a:r>
            <a:r>
              <a:rPr lang="ru-RU" dirty="0" smtClean="0"/>
              <a:t> </a:t>
            </a:r>
            <a:r>
              <a:rPr lang="ru-RU" dirty="0" err="1" smtClean="0"/>
              <a:t>з</a:t>
            </a:r>
            <a:r>
              <a:rPr lang="ru-RU" dirty="0" smtClean="0"/>
              <a:t> </a:t>
            </a:r>
            <a:r>
              <a:rPr lang="ru-RU" dirty="0" err="1" smtClean="0"/>
              <a:t>іншими</a:t>
            </a:r>
            <a:r>
              <a:rPr lang="ru-RU" dirty="0" smtClean="0"/>
              <a:t> </a:t>
            </a:r>
            <a:r>
              <a:rPr lang="ru-RU" dirty="0" err="1" smtClean="0"/>
              <a:t>відділами</a:t>
            </a:r>
            <a:r>
              <a:rPr lang="ru-RU" dirty="0" smtClean="0"/>
              <a:t> головного </a:t>
            </a:r>
            <a:r>
              <a:rPr lang="ru-RU" dirty="0" err="1" smtClean="0"/>
              <a:t>мозку</a:t>
            </a:r>
            <a:r>
              <a:rPr lang="ru-RU" dirty="0" smtClean="0"/>
              <a:t>,</a:t>
            </a:r>
          </a:p>
          <a:p>
            <a:endParaRPr lang="ru-RU" dirty="0" smtClean="0"/>
          </a:p>
          <a:p>
            <a:r>
              <a:rPr lang="ru-RU" dirty="0" smtClean="0"/>
              <a:t>через </a:t>
            </a:r>
            <a:r>
              <a:rPr lang="ru-RU" dirty="0" err="1" smtClean="0"/>
              <a:t>нього</a:t>
            </a:r>
            <a:r>
              <a:rPr lang="ru-RU" dirty="0" smtClean="0"/>
              <a:t> </a:t>
            </a:r>
            <a:r>
              <a:rPr lang="ru-RU" dirty="0" err="1" smtClean="0"/>
              <a:t>проходять</a:t>
            </a:r>
            <a:r>
              <a:rPr lang="ru-RU" dirty="0" smtClean="0"/>
              <a:t> </a:t>
            </a:r>
            <a:r>
              <a:rPr lang="ru-RU" dirty="0" err="1" smtClean="0"/>
              <a:t>сигнали</a:t>
            </a:r>
            <a:r>
              <a:rPr lang="ru-RU" dirty="0" smtClean="0"/>
              <a:t> </a:t>
            </a:r>
            <a:r>
              <a:rPr lang="ru-RU" dirty="0" err="1" smtClean="0"/>
              <a:t>від</a:t>
            </a:r>
            <a:r>
              <a:rPr lang="ru-RU" dirty="0" smtClean="0"/>
              <a:t> </a:t>
            </a:r>
            <a:r>
              <a:rPr lang="ru-RU" dirty="0" err="1" smtClean="0"/>
              <a:t>слухових</a:t>
            </a:r>
            <a:r>
              <a:rPr lang="ru-RU" dirty="0" smtClean="0"/>
              <a:t> </a:t>
            </a:r>
            <a:r>
              <a:rPr lang="ru-RU" dirty="0" err="1" smtClean="0"/>
              <a:t>рецепторів</a:t>
            </a:r>
            <a:r>
              <a:rPr lang="ru-RU" dirty="0" smtClean="0"/>
              <a:t> </a:t>
            </a:r>
            <a:r>
              <a:rPr lang="ru-RU" dirty="0" err="1" smtClean="0"/>
              <a:t>і</a:t>
            </a:r>
            <a:r>
              <a:rPr lang="ru-RU" dirty="0" smtClean="0"/>
              <a:t> </a:t>
            </a:r>
            <a:r>
              <a:rPr lang="ru-RU" dirty="0" err="1" smtClean="0"/>
              <a:t>від</a:t>
            </a:r>
            <a:r>
              <a:rPr lang="ru-RU" dirty="0" smtClean="0"/>
              <a:t> </a:t>
            </a:r>
            <a:r>
              <a:rPr lang="ru-RU" dirty="0" err="1" smtClean="0"/>
              <a:t>органів</a:t>
            </a:r>
            <a:r>
              <a:rPr lang="ru-RU" dirty="0" smtClean="0"/>
              <a:t> </a:t>
            </a:r>
            <a:r>
              <a:rPr lang="ru-RU" dirty="0" err="1" smtClean="0"/>
              <a:t>рівноваги</a:t>
            </a:r>
            <a:r>
              <a:rPr lang="ru-RU" dirty="0" smtClean="0"/>
              <a:t>,</a:t>
            </a:r>
          </a:p>
        </p:txBody>
      </p:sp>
      <p:pic>
        <p:nvPicPr>
          <p:cNvPr id="8" name="24.02.2010 23-10-41.avi">
            <a:hlinkClick r:id="" action="ppaction://media"/>
          </p:cNvPr>
          <p:cNvPicPr>
            <a:picLocks noRot="1" noChangeAspect="1"/>
          </p:cNvPicPr>
          <p:nvPr>
            <a:videoFile r:link="rId1"/>
          </p:nvPr>
        </p:nvPicPr>
        <p:blipFill>
          <a:blip r:embed="rId4"/>
          <a:stretch>
            <a:fillRect/>
          </a:stretch>
        </p:blipFill>
        <p:spPr>
          <a:xfrm>
            <a:off x="0" y="0"/>
            <a:ext cx="2852395" cy="3071810"/>
          </a:xfrm>
          <a:prstGeom prst="rect">
            <a:avLst/>
          </a:prstGeom>
        </p:spPr>
      </p:pic>
      <p:sp>
        <p:nvSpPr>
          <p:cNvPr id="7" name="Управляющая кнопка: назад 6">
            <a:hlinkClick r:id="rId5" action="ppaction://hlinksldjump" highlightClick="1"/>
          </p:cNvPr>
          <p:cNvSpPr/>
          <p:nvPr/>
        </p:nvSpPr>
        <p:spPr>
          <a:xfrm>
            <a:off x="428596" y="5572140"/>
            <a:ext cx="857256" cy="71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5008" y="1785926"/>
            <a:ext cx="3143272" cy="3416320"/>
          </a:xfrm>
          <a:prstGeom prst="rect">
            <a:avLst/>
          </a:prstGeom>
          <a:solidFill>
            <a:schemeClr val="accent6">
              <a:lumMod val="60000"/>
              <a:lumOff val="40000"/>
            </a:schemeClr>
          </a:solidFill>
          <a:scene3d>
            <a:camera prst="orthographicFront"/>
            <a:lightRig rig="threePt" dir="t"/>
          </a:scene3d>
          <a:sp3d>
            <a:bevelT/>
          </a:sp3d>
        </p:spPr>
        <p:txBody>
          <a:bodyPr wrap="square">
            <a:spAutoFit/>
          </a:bodyPr>
          <a:lstStyle/>
          <a:p>
            <a:r>
              <a:rPr lang="ru-RU" dirty="0" err="1" smtClean="0"/>
              <a:t>Функції</a:t>
            </a:r>
            <a:r>
              <a:rPr lang="ru-RU" dirty="0" smtClean="0"/>
              <a:t> </a:t>
            </a:r>
            <a:r>
              <a:rPr lang="ru-RU" dirty="0" err="1" smtClean="0"/>
              <a:t>середнього</a:t>
            </a:r>
            <a:r>
              <a:rPr lang="ru-RU" dirty="0" smtClean="0"/>
              <a:t> </a:t>
            </a:r>
            <a:r>
              <a:rPr lang="ru-RU" dirty="0" err="1" smtClean="0"/>
              <a:t>мозку</a:t>
            </a:r>
            <a:endParaRPr lang="ru-RU" dirty="0" smtClean="0"/>
          </a:p>
          <a:p>
            <a:endParaRPr lang="ru-RU" dirty="0" smtClean="0"/>
          </a:p>
          <a:p>
            <a:r>
              <a:rPr lang="ru-RU" dirty="0" smtClean="0"/>
              <a:t>1. </a:t>
            </a:r>
            <a:r>
              <a:rPr lang="ru-RU" dirty="0" err="1" smtClean="0"/>
              <a:t>Рухові</a:t>
            </a:r>
            <a:r>
              <a:rPr lang="ru-RU" dirty="0" smtClean="0"/>
              <a:t> </a:t>
            </a:r>
            <a:r>
              <a:rPr lang="ru-RU" dirty="0" err="1" smtClean="0"/>
              <a:t>функції</a:t>
            </a:r>
            <a:r>
              <a:rPr lang="ru-RU" dirty="0" smtClean="0"/>
              <a:t>.</a:t>
            </a:r>
          </a:p>
          <a:p>
            <a:endParaRPr lang="ru-RU" dirty="0" smtClean="0"/>
          </a:p>
          <a:p>
            <a:r>
              <a:rPr lang="ru-RU" dirty="0" smtClean="0"/>
              <a:t>2. </a:t>
            </a:r>
            <a:r>
              <a:rPr lang="ru-RU" dirty="0" err="1" smtClean="0"/>
              <a:t>Сенсорні</a:t>
            </a:r>
            <a:r>
              <a:rPr lang="ru-RU" dirty="0" smtClean="0"/>
              <a:t> </a:t>
            </a:r>
            <a:r>
              <a:rPr lang="ru-RU" dirty="0" err="1" smtClean="0"/>
              <a:t>функції</a:t>
            </a:r>
            <a:r>
              <a:rPr lang="ru-RU" dirty="0" smtClean="0"/>
              <a:t> (</a:t>
            </a:r>
            <a:r>
              <a:rPr lang="ru-RU" dirty="0" err="1" smtClean="0"/>
              <a:t>наприклад</a:t>
            </a:r>
            <a:r>
              <a:rPr lang="ru-RU" dirty="0" smtClean="0"/>
              <a:t> </a:t>
            </a:r>
            <a:r>
              <a:rPr lang="ru-RU" dirty="0" err="1" smtClean="0"/>
              <a:t>зір</a:t>
            </a:r>
            <a:r>
              <a:rPr lang="ru-RU" dirty="0" smtClean="0"/>
              <a:t>).</a:t>
            </a:r>
          </a:p>
          <a:p>
            <a:endParaRPr lang="ru-RU" dirty="0" smtClean="0"/>
          </a:p>
          <a:p>
            <a:r>
              <a:rPr lang="ru-RU" dirty="0" smtClean="0"/>
              <a:t>3. </a:t>
            </a:r>
            <a:r>
              <a:rPr lang="ru-RU" dirty="0" err="1" smtClean="0"/>
              <a:t>Регулювання</a:t>
            </a:r>
            <a:r>
              <a:rPr lang="ru-RU" dirty="0" smtClean="0"/>
              <a:t> </a:t>
            </a:r>
            <a:r>
              <a:rPr lang="ru-RU" dirty="0" err="1" smtClean="0"/>
              <a:t>актів</a:t>
            </a:r>
            <a:r>
              <a:rPr lang="ru-RU" dirty="0" smtClean="0"/>
              <a:t> </a:t>
            </a:r>
            <a:r>
              <a:rPr lang="ru-RU" dirty="0" err="1" smtClean="0"/>
              <a:t>жування</a:t>
            </a:r>
            <a:r>
              <a:rPr lang="ru-RU" dirty="0" smtClean="0"/>
              <a:t> </a:t>
            </a:r>
            <a:r>
              <a:rPr lang="ru-RU" dirty="0" err="1" smtClean="0"/>
              <a:t>і</a:t>
            </a:r>
            <a:r>
              <a:rPr lang="ru-RU" dirty="0" smtClean="0"/>
              <a:t> </a:t>
            </a:r>
            <a:r>
              <a:rPr lang="ru-RU" dirty="0" err="1" smtClean="0"/>
              <a:t>ковтання</a:t>
            </a:r>
            <a:r>
              <a:rPr lang="ru-RU" dirty="0" smtClean="0"/>
              <a:t> (</a:t>
            </a:r>
            <a:r>
              <a:rPr lang="ru-RU" dirty="0" err="1" smtClean="0"/>
              <a:t>тривалость</a:t>
            </a:r>
            <a:r>
              <a:rPr lang="ru-RU" dirty="0" smtClean="0"/>
              <a:t>)</a:t>
            </a:r>
          </a:p>
          <a:p>
            <a:endParaRPr lang="ru-RU" dirty="0" smtClean="0"/>
          </a:p>
          <a:p>
            <a:r>
              <a:rPr lang="ru-RU" dirty="0" smtClean="0"/>
              <a:t>4. </a:t>
            </a:r>
            <a:r>
              <a:rPr lang="ru-RU" dirty="0" err="1" smtClean="0"/>
              <a:t>Забезпечення</a:t>
            </a:r>
            <a:r>
              <a:rPr lang="ru-RU" dirty="0" smtClean="0"/>
              <a:t> </a:t>
            </a:r>
            <a:r>
              <a:rPr lang="ru-RU" dirty="0" err="1" smtClean="0"/>
              <a:t>точних</a:t>
            </a:r>
            <a:r>
              <a:rPr lang="ru-RU" dirty="0" smtClean="0"/>
              <a:t> </a:t>
            </a:r>
            <a:r>
              <a:rPr lang="ru-RU" dirty="0" err="1" smtClean="0"/>
              <a:t>рухів</a:t>
            </a:r>
            <a:r>
              <a:rPr lang="ru-RU" dirty="0" smtClean="0"/>
              <a:t> рук (</a:t>
            </a:r>
            <a:r>
              <a:rPr lang="ru-RU" dirty="0" err="1" smtClean="0"/>
              <a:t>наприклад</a:t>
            </a:r>
            <a:r>
              <a:rPr lang="ru-RU" dirty="0" smtClean="0"/>
              <a:t> при </a:t>
            </a:r>
            <a:r>
              <a:rPr lang="ru-RU" dirty="0" err="1" smtClean="0"/>
              <a:t>письмі</a:t>
            </a:r>
            <a:r>
              <a:rPr lang="ru-RU" dirty="0" smtClean="0"/>
              <a:t>).</a:t>
            </a:r>
            <a:endParaRPr lang="ru-RU" dirty="0"/>
          </a:p>
        </p:txBody>
      </p:sp>
      <p:sp>
        <p:nvSpPr>
          <p:cNvPr id="11" name="Заголовок 1"/>
          <p:cNvSpPr>
            <a:spLocks noGrp="1"/>
          </p:cNvSpPr>
          <p:nvPr>
            <p:ph type="title"/>
          </p:nvPr>
        </p:nvSpPr>
        <p:spPr>
          <a:xfrm>
            <a:off x="3786182" y="357166"/>
            <a:ext cx="4157666" cy="1143000"/>
          </a:xfrm>
          <a:solidFill>
            <a:schemeClr val="accent6">
              <a:lumMod val="60000"/>
              <a:lumOff val="40000"/>
            </a:schemeClr>
          </a:solidFill>
          <a:scene3d>
            <a:camera prst="orthographicFront"/>
            <a:lightRig rig="threePt" dir="t"/>
          </a:scene3d>
          <a:sp3d>
            <a:bevelT/>
          </a:sp3d>
        </p:spPr>
        <p:txBody>
          <a:bodyPr/>
          <a:lstStyle/>
          <a:p>
            <a:r>
              <a:rPr lang="uk-UA" dirty="0" smtClean="0"/>
              <a:t>Середній мозок</a:t>
            </a:r>
            <a:endParaRPr lang="ru-RU" dirty="0"/>
          </a:p>
        </p:txBody>
      </p:sp>
      <p:pic>
        <p:nvPicPr>
          <p:cNvPr id="10" name="Рисунок 9" descr="Рисунок4.png"/>
          <p:cNvPicPr>
            <a:picLocks noChangeAspect="1"/>
          </p:cNvPicPr>
          <p:nvPr/>
        </p:nvPicPr>
        <p:blipFill>
          <a:blip r:embed="rId3"/>
          <a:stretch>
            <a:fillRect/>
          </a:stretch>
        </p:blipFill>
        <p:spPr>
          <a:xfrm>
            <a:off x="2428860" y="3286124"/>
            <a:ext cx="3146062" cy="3359341"/>
          </a:xfrm>
          <a:prstGeom prst="rect">
            <a:avLst/>
          </a:prstGeom>
        </p:spPr>
      </p:pic>
      <p:pic>
        <p:nvPicPr>
          <p:cNvPr id="12" name="24.02.2010 22-42-11.avi">
            <a:hlinkClick r:id="" action="ppaction://media"/>
          </p:cNvPr>
          <p:cNvPicPr>
            <a:picLocks noRot="1" noChangeAspect="1"/>
          </p:cNvPicPr>
          <p:nvPr>
            <a:videoFile r:link="rId1"/>
          </p:nvPr>
        </p:nvPicPr>
        <p:blipFill>
          <a:blip r:embed="rId4"/>
          <a:stretch>
            <a:fillRect/>
          </a:stretch>
        </p:blipFill>
        <p:spPr>
          <a:xfrm>
            <a:off x="0" y="0"/>
            <a:ext cx="2786050" cy="3214672"/>
          </a:xfrm>
          <a:prstGeom prst="rect">
            <a:avLst/>
          </a:prstGeom>
        </p:spPr>
      </p:pic>
      <p:sp>
        <p:nvSpPr>
          <p:cNvPr id="7" name="Управляющая кнопка: назад 6">
            <a:hlinkClick r:id="rId5" action="ppaction://hlinksldjump" highlightClick="1"/>
          </p:cNvPr>
          <p:cNvSpPr/>
          <p:nvPr/>
        </p:nvSpPr>
        <p:spPr>
          <a:xfrm>
            <a:off x="500034" y="5643578"/>
            <a:ext cx="857256" cy="71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4714908" cy="4572032"/>
          </a:xfrm>
          <a:solidFill>
            <a:schemeClr val="bg2">
              <a:lumMod val="75000"/>
            </a:schemeClr>
          </a:solidFill>
          <a:scene3d>
            <a:camera prst="orthographicFront"/>
            <a:lightRig rig="threePt" dir="t"/>
          </a:scene3d>
          <a:sp3d>
            <a:bevelT/>
          </a:sp3d>
        </p:spPr>
        <p:txBody>
          <a:bodyPr>
            <a:noAutofit/>
          </a:bodyPr>
          <a:lstStyle/>
          <a:p>
            <a:r>
              <a:rPr lang="ru-RU" sz="1800" dirty="0" smtClean="0"/>
              <a:t>У </a:t>
            </a:r>
            <a:r>
              <a:rPr lang="ru-RU" sz="1800" dirty="0" err="1" smtClean="0"/>
              <a:t>стовбурі</a:t>
            </a:r>
            <a:r>
              <a:rPr lang="ru-RU" sz="1800" dirty="0" smtClean="0"/>
              <a:t> </a:t>
            </a:r>
            <a:r>
              <a:rPr lang="ru-RU" sz="1800" dirty="0" err="1" smtClean="0"/>
              <a:t>розташована</a:t>
            </a:r>
            <a:r>
              <a:rPr lang="ru-RU" sz="1800" dirty="0" smtClean="0"/>
              <a:t> система ядер, у </a:t>
            </a:r>
            <a:r>
              <a:rPr lang="ru-RU" sz="1800" dirty="0" err="1" smtClean="0"/>
              <a:t>яких</a:t>
            </a:r>
            <a:r>
              <a:rPr lang="ru-RU" sz="1800" dirty="0" smtClean="0"/>
              <a:t> </a:t>
            </a:r>
            <a:r>
              <a:rPr lang="ru-RU" sz="1800" dirty="0" err="1" smtClean="0"/>
              <a:t>нейрони</a:t>
            </a:r>
            <a:r>
              <a:rPr lang="ru-RU" sz="1800" dirty="0" smtClean="0"/>
              <a:t> </a:t>
            </a:r>
            <a:r>
              <a:rPr lang="ru-RU" sz="1800" dirty="0" err="1" smtClean="0"/>
              <a:t>з</a:t>
            </a:r>
            <a:r>
              <a:rPr lang="ru-RU" sz="1800" dirty="0" smtClean="0"/>
              <a:t> </a:t>
            </a:r>
            <a:r>
              <a:rPr lang="ru-RU" sz="1800" dirty="0" err="1" smtClean="0"/>
              <a:t>безліччю</a:t>
            </a:r>
            <a:r>
              <a:rPr lang="ru-RU" sz="1800" dirty="0" smtClean="0"/>
              <a:t> </a:t>
            </a:r>
            <a:r>
              <a:rPr lang="ru-RU" sz="1800" dirty="0" err="1" smtClean="0"/>
              <a:t>відростків</a:t>
            </a:r>
            <a:r>
              <a:rPr lang="ru-RU" sz="1800" dirty="0" smtClean="0"/>
              <a:t> </a:t>
            </a:r>
            <a:r>
              <a:rPr lang="ru-RU" sz="1800" dirty="0" err="1" smtClean="0"/>
              <a:t>утворюють</a:t>
            </a:r>
            <a:r>
              <a:rPr lang="ru-RU" sz="1800" dirty="0" smtClean="0"/>
              <a:t> </a:t>
            </a:r>
            <a:r>
              <a:rPr lang="ru-RU" sz="1800" dirty="0" err="1" smtClean="0"/>
              <a:t>мережі</a:t>
            </a:r>
            <a:r>
              <a:rPr lang="ru-RU" sz="1800" dirty="0" smtClean="0"/>
              <a:t>. </a:t>
            </a:r>
            <a:r>
              <a:rPr lang="ru-RU" sz="1800" dirty="0" err="1" smtClean="0"/>
              <a:t>Цю</a:t>
            </a:r>
            <a:r>
              <a:rPr lang="ru-RU" sz="1800" dirty="0" smtClean="0"/>
              <a:t> систему </a:t>
            </a:r>
            <a:r>
              <a:rPr lang="ru-RU" sz="1800" dirty="0" err="1" smtClean="0"/>
              <a:t>називають</a:t>
            </a:r>
            <a:r>
              <a:rPr lang="ru-RU" sz="1800" dirty="0" smtClean="0"/>
              <a:t> </a:t>
            </a:r>
            <a:r>
              <a:rPr lang="ru-RU" sz="1800" b="1" i="1" dirty="0" smtClean="0"/>
              <a:t>ретикулярною </a:t>
            </a:r>
            <a:r>
              <a:rPr lang="ru-RU" sz="1800" b="1" i="1" dirty="0" err="1" smtClean="0"/>
              <a:t>формацією</a:t>
            </a:r>
            <a:r>
              <a:rPr lang="ru-RU" sz="1800" b="1" i="1" dirty="0" smtClean="0"/>
              <a:t> (РФ). РФ </a:t>
            </a:r>
            <a:r>
              <a:rPr lang="ru-RU" sz="1800" b="1" i="1" dirty="0" err="1" smtClean="0"/>
              <a:t>постійно</a:t>
            </a:r>
            <a:r>
              <a:rPr lang="ru-RU" sz="1800" b="1" i="1" dirty="0" smtClean="0"/>
              <a:t> </a:t>
            </a:r>
            <a:r>
              <a:rPr lang="ru-RU" sz="1800" b="1" i="1" dirty="0" err="1" smtClean="0"/>
              <a:t>взаємодіє</a:t>
            </a:r>
            <a:r>
              <a:rPr lang="ru-RU" sz="1800" b="1" i="1" dirty="0" smtClean="0"/>
              <a:t> </a:t>
            </a:r>
            <a:r>
              <a:rPr lang="ru-RU" sz="1800" b="1" i="1" dirty="0" err="1" smtClean="0"/>
              <a:t>з</a:t>
            </a:r>
            <a:r>
              <a:rPr lang="ru-RU" sz="1800" b="1" i="1" dirty="0" smtClean="0"/>
              <a:t> </a:t>
            </a:r>
            <a:r>
              <a:rPr lang="ru-RU" sz="1800" b="1" i="1" dirty="0" err="1" smtClean="0"/>
              <a:t>усіма</a:t>
            </a:r>
            <a:r>
              <a:rPr lang="ru-RU" sz="1800" b="1" i="1" dirty="0" smtClean="0"/>
              <a:t> структурами </a:t>
            </a:r>
            <a:r>
              <a:rPr lang="ru-RU" sz="1800" dirty="0" smtClean="0"/>
              <a:t>ЦНС. </a:t>
            </a:r>
            <a:r>
              <a:rPr lang="ru-RU" sz="1800" dirty="0" err="1" smtClean="0"/>
              <a:t>Кожен</a:t>
            </a:r>
            <a:r>
              <a:rPr lang="ru-RU" sz="1800" dirty="0" smtClean="0"/>
              <a:t> </a:t>
            </a:r>
            <a:r>
              <a:rPr lang="ru-RU" sz="1800" dirty="0" err="1" smtClean="0"/>
              <a:t>її</a:t>
            </a:r>
            <a:r>
              <a:rPr lang="ru-RU" sz="1800" dirty="0" smtClean="0"/>
              <a:t> нейрон </a:t>
            </a:r>
            <a:r>
              <a:rPr lang="ru-RU" sz="1800" dirty="0" err="1" smtClean="0"/>
              <a:t>збирає</a:t>
            </a:r>
            <a:r>
              <a:rPr lang="ru-RU" sz="1800" dirty="0" smtClean="0"/>
              <a:t> </a:t>
            </a:r>
            <a:r>
              <a:rPr lang="ru-RU" sz="1800" dirty="0" err="1" smtClean="0"/>
              <a:t>інформацію</a:t>
            </a:r>
            <a:r>
              <a:rPr lang="ru-RU" sz="1800" dirty="0" smtClean="0"/>
              <a:t> </a:t>
            </a:r>
            <a:r>
              <a:rPr lang="ru-RU" sz="1800" dirty="0" err="1" smtClean="0"/>
              <a:t>одночасно</a:t>
            </a:r>
            <a:r>
              <a:rPr lang="ru-RU" sz="1800" dirty="0" smtClean="0"/>
              <a:t> </a:t>
            </a:r>
            <a:r>
              <a:rPr lang="ru-RU" sz="1800" dirty="0" err="1" smtClean="0"/>
              <a:t>від</a:t>
            </a:r>
            <a:r>
              <a:rPr lang="ru-RU" sz="1800" dirty="0" smtClean="0"/>
              <a:t> </a:t>
            </a:r>
            <a:r>
              <a:rPr lang="ru-RU" sz="1800" dirty="0" err="1" smtClean="0"/>
              <a:t>багатьох</a:t>
            </a:r>
            <a:r>
              <a:rPr lang="ru-RU" sz="1800" dirty="0" smtClean="0"/>
              <a:t> </a:t>
            </a:r>
            <a:r>
              <a:rPr lang="ru-RU" sz="1800" dirty="0" err="1" smtClean="0"/>
              <a:t>нейронів</a:t>
            </a:r>
            <a:r>
              <a:rPr lang="ru-RU" sz="1800" dirty="0" smtClean="0"/>
              <a:t> </a:t>
            </a:r>
            <a:r>
              <a:rPr lang="ru-RU" sz="1800" dirty="0" err="1" smtClean="0"/>
              <a:t>різної</a:t>
            </a:r>
            <a:r>
              <a:rPr lang="ru-RU" sz="1800" dirty="0" smtClean="0"/>
              <a:t> </a:t>
            </a:r>
            <a:r>
              <a:rPr lang="ru-RU" sz="1800" dirty="0" err="1" smtClean="0"/>
              <a:t>чутливості</a:t>
            </a:r>
            <a:r>
              <a:rPr lang="ru-RU" sz="1800" dirty="0" smtClean="0"/>
              <a:t>, </a:t>
            </a:r>
            <a:r>
              <a:rPr lang="ru-RU" sz="1800" dirty="0" err="1" smtClean="0"/>
              <a:t>підсумовує</a:t>
            </a:r>
            <a:r>
              <a:rPr lang="ru-RU" sz="1800" dirty="0" smtClean="0"/>
              <a:t> </a:t>
            </a:r>
            <a:r>
              <a:rPr lang="ru-RU" sz="1800" dirty="0" err="1" smtClean="0"/>
              <a:t>її</a:t>
            </a:r>
            <a:r>
              <a:rPr lang="ru-RU" sz="1800" dirty="0" smtClean="0"/>
              <a:t> </a:t>
            </a:r>
            <a:r>
              <a:rPr lang="ru-RU" sz="1800" dirty="0" err="1" smtClean="0"/>
              <a:t>і</a:t>
            </a:r>
            <a:r>
              <a:rPr lang="ru-RU" sz="1800" dirty="0" smtClean="0"/>
              <a:t>, </a:t>
            </a:r>
            <a:r>
              <a:rPr lang="ru-RU" sz="1800" dirty="0" err="1" smtClean="0"/>
              <a:t>залежно</a:t>
            </a:r>
            <a:r>
              <a:rPr lang="ru-RU" sz="1800" dirty="0" smtClean="0"/>
              <a:t> </a:t>
            </a:r>
            <a:r>
              <a:rPr lang="ru-RU" sz="1800" dirty="0" err="1" smtClean="0"/>
              <a:t>від</a:t>
            </a:r>
            <a:r>
              <a:rPr lang="ru-RU" sz="1800" dirty="0" smtClean="0"/>
              <a:t> </a:t>
            </a:r>
            <a:r>
              <a:rPr lang="ru-RU" sz="1800" dirty="0" err="1" smtClean="0"/>
              <a:t>отриманого</a:t>
            </a:r>
            <a:r>
              <a:rPr lang="ru-RU" sz="1800" dirty="0" smtClean="0"/>
              <a:t>  результату, </a:t>
            </a:r>
            <a:r>
              <a:rPr lang="ru-RU" sz="1800" dirty="0" err="1" smtClean="0"/>
              <a:t>впливає</a:t>
            </a:r>
            <a:r>
              <a:rPr lang="ru-RU" sz="1800" dirty="0" smtClean="0"/>
              <a:t> на </a:t>
            </a:r>
            <a:r>
              <a:rPr lang="ru-RU" sz="1800" dirty="0" err="1" smtClean="0"/>
              <a:t>структури</a:t>
            </a:r>
            <a:r>
              <a:rPr lang="ru-RU" sz="1800" dirty="0" smtClean="0"/>
              <a:t> ЦНС. </a:t>
            </a:r>
            <a:r>
              <a:rPr lang="ru-RU" sz="1800" dirty="0" err="1" smtClean="0"/>
              <a:t>Вплив</a:t>
            </a:r>
            <a:r>
              <a:rPr lang="ru-RU" sz="1800" dirty="0" smtClean="0"/>
              <a:t> РФ </a:t>
            </a:r>
            <a:r>
              <a:rPr lang="ru-RU" sz="1800" dirty="0" err="1" smtClean="0"/>
              <a:t>зазвичай</a:t>
            </a:r>
            <a:r>
              <a:rPr lang="ru-RU" sz="1800" dirty="0" smtClean="0"/>
              <a:t> </a:t>
            </a:r>
            <a:r>
              <a:rPr lang="ru-RU" sz="1800" dirty="0" err="1" smtClean="0"/>
              <a:t>активує</a:t>
            </a:r>
            <a:r>
              <a:rPr lang="ru-RU" sz="1800" dirty="0" smtClean="0"/>
              <a:t/>
            </a:r>
            <a:br>
              <a:rPr lang="ru-RU" sz="1800" dirty="0" smtClean="0"/>
            </a:br>
            <a:r>
              <a:rPr lang="ru-RU" sz="1800" dirty="0" err="1" smtClean="0"/>
              <a:t>структури</a:t>
            </a:r>
            <a:r>
              <a:rPr lang="ru-RU" sz="1800" dirty="0" smtClean="0"/>
              <a:t> головного </a:t>
            </a:r>
            <a:r>
              <a:rPr lang="ru-RU" sz="1800" dirty="0" err="1" smtClean="0"/>
              <a:t>мозку</a:t>
            </a:r>
            <a:r>
              <a:rPr lang="ru-RU" sz="1800" dirty="0" smtClean="0"/>
              <a:t>, </a:t>
            </a:r>
            <a:r>
              <a:rPr lang="ru-RU" sz="1800" dirty="0" err="1" smtClean="0"/>
              <a:t>але</a:t>
            </a:r>
            <a:r>
              <a:rPr lang="ru-RU" sz="1800" dirty="0" smtClean="0"/>
              <a:t> </a:t>
            </a:r>
            <a:r>
              <a:rPr lang="ru-RU" sz="1800" dirty="0" err="1" smtClean="0"/>
              <a:t>може</a:t>
            </a:r>
            <a:r>
              <a:rPr lang="ru-RU" sz="1800" dirty="0" smtClean="0"/>
              <a:t> </a:t>
            </a:r>
            <a:r>
              <a:rPr lang="ru-RU" sz="1800" dirty="0" err="1" smtClean="0"/>
              <a:t>спричиняти</a:t>
            </a:r>
            <a:r>
              <a:rPr lang="ru-RU" sz="1800" dirty="0" smtClean="0"/>
              <a:t> </a:t>
            </a:r>
            <a:r>
              <a:rPr lang="ru-RU" sz="1800" dirty="0" err="1" smtClean="0"/>
              <a:t>й</a:t>
            </a:r>
            <a:r>
              <a:rPr lang="ru-RU" sz="1800" dirty="0" smtClean="0"/>
              <a:t> </a:t>
            </a:r>
            <a:r>
              <a:rPr lang="ru-RU" sz="1800" dirty="0" err="1" smtClean="0"/>
              <a:t>гальмівний</a:t>
            </a:r>
            <a:r>
              <a:rPr lang="ru-RU" sz="1800" dirty="0" smtClean="0"/>
              <a:t>  </a:t>
            </a:r>
            <a:r>
              <a:rPr lang="ru-RU" sz="1800" dirty="0" err="1" smtClean="0"/>
              <a:t>ефект</a:t>
            </a:r>
            <a:r>
              <a:rPr lang="ru-RU" sz="1800" dirty="0" smtClean="0"/>
              <a:t>. РФ </a:t>
            </a:r>
            <a:r>
              <a:rPr lang="ru-RU" sz="1800" dirty="0" err="1" smtClean="0"/>
              <a:t>відіграє</a:t>
            </a:r>
            <a:r>
              <a:rPr lang="ru-RU" sz="1800" dirty="0" smtClean="0"/>
              <a:t> </a:t>
            </a:r>
            <a:r>
              <a:rPr lang="ru-RU" sz="1800" dirty="0" err="1" smtClean="0"/>
              <a:t>важливу</a:t>
            </a:r>
            <a:r>
              <a:rPr lang="ru-RU" sz="1800" dirty="0" smtClean="0"/>
              <a:t> роль у </a:t>
            </a:r>
            <a:r>
              <a:rPr lang="ru-RU" sz="1800" dirty="0" err="1" smtClean="0"/>
              <a:t>формуванні</a:t>
            </a:r>
            <a:r>
              <a:rPr lang="ru-RU" sz="1800" dirty="0" smtClean="0"/>
              <a:t> </a:t>
            </a:r>
            <a:r>
              <a:rPr lang="ru-RU" sz="1800" dirty="0" err="1" smtClean="0"/>
              <a:t>уваги</a:t>
            </a:r>
            <a:r>
              <a:rPr lang="ru-RU" sz="1800" dirty="0" smtClean="0"/>
              <a:t>. </a:t>
            </a:r>
            <a:r>
              <a:rPr lang="ru-RU" sz="1800" dirty="0" err="1" smtClean="0"/>
              <a:t>Деякі</a:t>
            </a:r>
            <a:r>
              <a:rPr lang="ru-RU" sz="1800" dirty="0" smtClean="0"/>
              <a:t> </a:t>
            </a:r>
            <a:r>
              <a:rPr lang="ru-RU" sz="1800" dirty="0" err="1" smtClean="0"/>
              <a:t>ней</a:t>
            </a:r>
            <a:r>
              <a:rPr lang="ru-RU" sz="1600" dirty="0" err="1" smtClean="0"/>
              <a:t>рони</a:t>
            </a:r>
            <a:r>
              <a:rPr lang="ru-RU" sz="1600" dirty="0" smtClean="0"/>
              <a:t> РФ спонтанно </a:t>
            </a:r>
            <a:r>
              <a:rPr lang="ru-RU" sz="1600" dirty="0" err="1" smtClean="0"/>
              <a:t>генерують</a:t>
            </a:r>
            <a:r>
              <a:rPr lang="ru-RU" sz="1600" dirty="0" smtClean="0"/>
              <a:t> </a:t>
            </a:r>
            <a:r>
              <a:rPr lang="ru-RU" sz="1600" dirty="0" err="1" smtClean="0"/>
              <a:t>імпульси</a:t>
            </a:r>
            <a:r>
              <a:rPr lang="ru-RU" sz="1600" dirty="0" smtClean="0"/>
              <a:t>, </a:t>
            </a:r>
            <a:r>
              <a:rPr lang="ru-RU" sz="1600" dirty="0" err="1" smtClean="0"/>
              <a:t>завдяки</a:t>
            </a:r>
            <a:r>
              <a:rPr lang="ru-RU" sz="1600" dirty="0" smtClean="0"/>
              <a:t> </a:t>
            </a:r>
            <a:r>
              <a:rPr lang="ru-RU" sz="1600" dirty="0" err="1" smtClean="0"/>
              <a:t>цьому</a:t>
            </a:r>
            <a:r>
              <a:rPr lang="ru-RU" sz="1600" dirty="0" smtClean="0"/>
              <a:t> РФ </a:t>
            </a:r>
            <a:r>
              <a:rPr lang="ru-RU" sz="1600" dirty="0" err="1" smtClean="0"/>
              <a:t>підтримує</a:t>
            </a:r>
            <a:r>
              <a:rPr lang="ru-RU" sz="1600" dirty="0" smtClean="0"/>
              <a:t> тонус </a:t>
            </a:r>
            <a:r>
              <a:rPr lang="ru-RU" sz="1600" dirty="0" err="1" smtClean="0"/>
              <a:t>м’язів</a:t>
            </a:r>
            <a:r>
              <a:rPr lang="ru-RU" sz="1600" dirty="0" smtClean="0"/>
              <a:t>, </a:t>
            </a:r>
            <a:r>
              <a:rPr lang="ru-RU" sz="1600" dirty="0" err="1" smtClean="0"/>
              <a:t>дихального</a:t>
            </a:r>
            <a:r>
              <a:rPr lang="ru-RU" sz="1600" dirty="0" smtClean="0"/>
              <a:t> </a:t>
            </a:r>
            <a:r>
              <a:rPr lang="ru-RU" sz="1600" dirty="0" err="1" smtClean="0"/>
              <a:t>і</a:t>
            </a:r>
            <a:r>
              <a:rPr lang="ru-RU" sz="1600" dirty="0" smtClean="0"/>
              <a:t> </a:t>
            </a:r>
            <a:r>
              <a:rPr lang="ru-RU" sz="1600" dirty="0" err="1" smtClean="0"/>
              <a:t>серцево-судинного</a:t>
            </a:r>
            <a:r>
              <a:rPr lang="ru-RU" sz="1600" dirty="0" smtClean="0"/>
              <a:t> </a:t>
            </a:r>
            <a:r>
              <a:rPr lang="ru-RU" sz="1600" dirty="0" err="1" smtClean="0"/>
              <a:t>центрів</a:t>
            </a:r>
            <a:r>
              <a:rPr lang="ru-RU" sz="1600" dirty="0" smtClean="0"/>
              <a:t>.</a:t>
            </a:r>
            <a:endParaRPr lang="ru-RU" sz="1800" dirty="0"/>
          </a:p>
        </p:txBody>
      </p:sp>
      <p:sp>
        <p:nvSpPr>
          <p:cNvPr id="4" name="Прямоугольник 3"/>
          <p:cNvSpPr/>
          <p:nvPr/>
        </p:nvSpPr>
        <p:spPr>
          <a:xfrm>
            <a:off x="285720" y="5143512"/>
            <a:ext cx="8643998" cy="1477328"/>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dirty="0" err="1" smtClean="0"/>
              <a:t>Ви</a:t>
            </a:r>
            <a:r>
              <a:rPr lang="ru-RU" dirty="0" smtClean="0"/>
              <a:t> </a:t>
            </a:r>
            <a:r>
              <a:rPr lang="ru-RU" dirty="0" err="1" smtClean="0"/>
              <a:t>реагуєте</a:t>
            </a:r>
            <a:r>
              <a:rPr lang="ru-RU" dirty="0" smtClean="0"/>
              <a:t> на </a:t>
            </a:r>
            <a:r>
              <a:rPr lang="ru-RU" dirty="0" err="1" smtClean="0"/>
              <a:t>несподіваний</a:t>
            </a:r>
            <a:r>
              <a:rPr lang="ru-RU" dirty="0" smtClean="0"/>
              <a:t> звук, </a:t>
            </a:r>
            <a:r>
              <a:rPr lang="ru-RU" dirty="0" err="1" smtClean="0"/>
              <a:t>що</a:t>
            </a:r>
            <a:r>
              <a:rPr lang="ru-RU" dirty="0" smtClean="0"/>
              <a:t> вас </a:t>
            </a:r>
            <a:r>
              <a:rPr lang="ru-RU" dirty="0" err="1" smtClean="0"/>
              <a:t>лякає</a:t>
            </a:r>
            <a:r>
              <a:rPr lang="ru-RU" dirty="0" smtClean="0"/>
              <a:t> . </a:t>
            </a:r>
            <a:r>
              <a:rPr lang="ru-RU" dirty="0" err="1" smtClean="0"/>
              <a:t>Ви</a:t>
            </a:r>
            <a:r>
              <a:rPr lang="ru-RU" dirty="0" smtClean="0"/>
              <a:t> </a:t>
            </a:r>
            <a:r>
              <a:rPr lang="ru-RU" dirty="0" err="1" smtClean="0"/>
              <a:t>мимоволі</a:t>
            </a:r>
            <a:r>
              <a:rPr lang="ru-RU" dirty="0" smtClean="0"/>
              <a:t> </a:t>
            </a:r>
            <a:r>
              <a:rPr lang="ru-RU" dirty="0" err="1" smtClean="0"/>
              <a:t>повертаєте</a:t>
            </a:r>
            <a:r>
              <a:rPr lang="ru-RU" dirty="0" smtClean="0"/>
              <a:t> голову в </a:t>
            </a:r>
            <a:r>
              <a:rPr lang="ru-RU" dirty="0" err="1" smtClean="0"/>
              <a:t>його</a:t>
            </a:r>
            <a:r>
              <a:rPr lang="ru-RU" dirty="0" smtClean="0"/>
              <a:t> </a:t>
            </a:r>
            <a:r>
              <a:rPr lang="ru-RU" dirty="0" err="1" smtClean="0"/>
              <a:t>напрямі</a:t>
            </a:r>
            <a:r>
              <a:rPr lang="ru-RU" dirty="0" smtClean="0"/>
              <a:t> — </a:t>
            </a:r>
            <a:r>
              <a:rPr lang="ru-RU" dirty="0" err="1" smtClean="0"/>
              <a:t>цей</a:t>
            </a:r>
            <a:r>
              <a:rPr lang="ru-RU" dirty="0" smtClean="0"/>
              <a:t> </a:t>
            </a:r>
            <a:r>
              <a:rPr lang="ru-RU" dirty="0" err="1" smtClean="0"/>
              <a:t>рух</a:t>
            </a:r>
            <a:r>
              <a:rPr lang="ru-RU" dirty="0" smtClean="0"/>
              <a:t> </a:t>
            </a:r>
            <a:r>
              <a:rPr lang="ru-RU" dirty="0" err="1" smtClean="0"/>
              <a:t>є</a:t>
            </a:r>
            <a:r>
              <a:rPr lang="ru-RU" dirty="0" smtClean="0"/>
              <a:t> </a:t>
            </a:r>
            <a:r>
              <a:rPr lang="ru-RU" dirty="0" err="1" smtClean="0"/>
              <a:t>проявом</a:t>
            </a:r>
            <a:r>
              <a:rPr lang="ru-RU" dirty="0" smtClean="0"/>
              <a:t> </a:t>
            </a:r>
            <a:r>
              <a:rPr lang="ru-RU" dirty="0" err="1" smtClean="0"/>
              <a:t>орієнтовного</a:t>
            </a:r>
            <a:r>
              <a:rPr lang="ru-RU" dirty="0" smtClean="0"/>
              <a:t> рефлексу, </a:t>
            </a:r>
            <a:r>
              <a:rPr lang="ru-RU" dirty="0" err="1" smtClean="0"/>
              <a:t>тобто</a:t>
            </a:r>
            <a:r>
              <a:rPr lang="ru-RU" dirty="0" smtClean="0"/>
              <a:t> </a:t>
            </a:r>
            <a:r>
              <a:rPr lang="ru-RU" dirty="0" err="1" smtClean="0"/>
              <a:t>реакції</a:t>
            </a:r>
            <a:r>
              <a:rPr lang="ru-RU" dirty="0" smtClean="0"/>
              <a:t> на новизну. </a:t>
            </a:r>
            <a:r>
              <a:rPr lang="ru-RU" dirty="0" err="1" smtClean="0"/>
              <a:t>Одночасно</a:t>
            </a:r>
            <a:r>
              <a:rPr lang="ru-RU" dirty="0" smtClean="0"/>
              <a:t> </a:t>
            </a:r>
            <a:r>
              <a:rPr lang="ru-RU" dirty="0" err="1" smtClean="0"/>
              <a:t>дещо</a:t>
            </a:r>
            <a:r>
              <a:rPr lang="ru-RU" dirty="0" smtClean="0"/>
              <a:t> </a:t>
            </a:r>
            <a:r>
              <a:rPr lang="ru-RU" dirty="0" err="1" smtClean="0"/>
              <a:t>збільшується</a:t>
            </a:r>
            <a:r>
              <a:rPr lang="ru-RU" dirty="0" smtClean="0"/>
              <a:t> частота </a:t>
            </a:r>
            <a:r>
              <a:rPr lang="ru-RU" dirty="0" err="1" smtClean="0"/>
              <a:t>серцевих</a:t>
            </a:r>
            <a:r>
              <a:rPr lang="ru-RU" dirty="0" smtClean="0"/>
              <a:t> </a:t>
            </a:r>
            <a:r>
              <a:rPr lang="ru-RU" dirty="0" err="1" smtClean="0"/>
              <a:t>скорочень</a:t>
            </a:r>
            <a:r>
              <a:rPr lang="ru-RU" dirty="0" smtClean="0"/>
              <a:t>, </a:t>
            </a:r>
            <a:r>
              <a:rPr lang="ru-RU" dirty="0" err="1" smtClean="0"/>
              <a:t>частота</a:t>
            </a:r>
            <a:r>
              <a:rPr lang="ru-RU" dirty="0" smtClean="0"/>
              <a:t> </a:t>
            </a:r>
            <a:r>
              <a:rPr lang="ru-RU" dirty="0" err="1" smtClean="0"/>
              <a:t>і</a:t>
            </a:r>
            <a:r>
              <a:rPr lang="ru-RU" dirty="0" smtClean="0"/>
              <a:t> </a:t>
            </a:r>
            <a:r>
              <a:rPr lang="ru-RU" dirty="0" err="1" smtClean="0"/>
              <a:t>глибина</a:t>
            </a:r>
            <a:r>
              <a:rPr lang="ru-RU" dirty="0" smtClean="0"/>
              <a:t> </a:t>
            </a:r>
            <a:r>
              <a:rPr lang="ru-RU" dirty="0" err="1" smtClean="0"/>
              <a:t>дихання</a:t>
            </a:r>
            <a:r>
              <a:rPr lang="ru-RU" dirty="0" smtClean="0"/>
              <a:t>, </a:t>
            </a:r>
            <a:r>
              <a:rPr lang="ru-RU" dirty="0" err="1" smtClean="0"/>
              <a:t>підвищується</a:t>
            </a:r>
            <a:r>
              <a:rPr lang="ru-RU" dirty="0" smtClean="0"/>
              <a:t> </a:t>
            </a:r>
            <a:r>
              <a:rPr lang="ru-RU" dirty="0" err="1" smtClean="0"/>
              <a:t>приплив</a:t>
            </a:r>
            <a:r>
              <a:rPr lang="ru-RU" dirty="0" smtClean="0"/>
              <a:t> </a:t>
            </a:r>
            <a:r>
              <a:rPr lang="ru-RU" dirty="0" err="1" smtClean="0"/>
              <a:t>крові</a:t>
            </a:r>
            <a:r>
              <a:rPr lang="ru-RU" dirty="0" smtClean="0"/>
              <a:t> до </a:t>
            </a:r>
            <a:r>
              <a:rPr lang="ru-RU" dirty="0" err="1" smtClean="0"/>
              <a:t>мозку</a:t>
            </a:r>
            <a:r>
              <a:rPr lang="ru-RU" dirty="0" smtClean="0"/>
              <a:t> </a:t>
            </a:r>
            <a:r>
              <a:rPr lang="ru-RU" dirty="0" err="1" smtClean="0"/>
              <a:t>й</a:t>
            </a:r>
            <a:r>
              <a:rPr lang="ru-RU" dirty="0" smtClean="0"/>
              <a:t> </a:t>
            </a:r>
            <a:r>
              <a:rPr lang="ru-RU" dirty="0" err="1" smtClean="0"/>
              <a:t>серця</a:t>
            </a:r>
            <a:r>
              <a:rPr lang="ru-RU" dirty="0" smtClean="0"/>
              <a:t>. У </a:t>
            </a:r>
            <a:r>
              <a:rPr lang="ru-RU" dirty="0" err="1" smtClean="0"/>
              <a:t>цьому</a:t>
            </a:r>
            <a:r>
              <a:rPr lang="ru-RU" dirty="0" smtClean="0"/>
              <a:t> </a:t>
            </a:r>
            <a:r>
              <a:rPr lang="ru-RU" dirty="0" err="1" smtClean="0"/>
              <a:t>рефлексі</a:t>
            </a:r>
            <a:r>
              <a:rPr lang="ru-RU" dirty="0" smtClean="0"/>
              <a:t> </a:t>
            </a:r>
            <a:r>
              <a:rPr lang="ru-RU" dirty="0" err="1" smtClean="0"/>
              <a:t>беруть</a:t>
            </a:r>
            <a:r>
              <a:rPr lang="ru-RU" dirty="0" smtClean="0"/>
              <a:t> участь </a:t>
            </a:r>
            <a:r>
              <a:rPr lang="ru-RU" dirty="0" err="1" smtClean="0"/>
              <a:t>центри</a:t>
            </a:r>
            <a:r>
              <a:rPr lang="ru-RU" dirty="0" smtClean="0"/>
              <a:t> </a:t>
            </a:r>
            <a:r>
              <a:rPr lang="ru-RU" dirty="0" err="1" smtClean="0"/>
              <a:t>стовбура</a:t>
            </a:r>
            <a:r>
              <a:rPr lang="ru-RU" dirty="0" smtClean="0"/>
              <a:t>, а РФ </a:t>
            </a:r>
            <a:r>
              <a:rPr lang="ru-RU" dirty="0" err="1" smtClean="0"/>
              <a:t>вибірково</a:t>
            </a:r>
            <a:r>
              <a:rPr lang="ru-RU" dirty="0" smtClean="0"/>
              <a:t> </a:t>
            </a:r>
            <a:r>
              <a:rPr lang="ru-RU" dirty="0" err="1" smtClean="0"/>
              <a:t>змінює</a:t>
            </a:r>
            <a:r>
              <a:rPr lang="ru-RU" dirty="0" smtClean="0"/>
              <a:t> </a:t>
            </a:r>
            <a:r>
              <a:rPr lang="ru-RU" dirty="0" err="1" smtClean="0"/>
              <a:t>їх</a:t>
            </a:r>
            <a:r>
              <a:rPr lang="ru-RU" dirty="0" smtClean="0"/>
              <a:t> </a:t>
            </a:r>
            <a:r>
              <a:rPr lang="ru-RU" dirty="0" err="1" smtClean="0"/>
              <a:t>активність</a:t>
            </a:r>
            <a:r>
              <a:rPr lang="ru-RU" dirty="0" smtClean="0"/>
              <a:t>, </a:t>
            </a:r>
            <a:r>
              <a:rPr lang="ru-RU" dirty="0" err="1" smtClean="0"/>
              <a:t>підтримуючи</a:t>
            </a:r>
            <a:r>
              <a:rPr lang="ru-RU" dirty="0" smtClean="0"/>
              <a:t> </a:t>
            </a:r>
            <a:r>
              <a:rPr lang="ru-RU" dirty="0" err="1" smtClean="0"/>
              <a:t>одні</a:t>
            </a:r>
            <a:r>
              <a:rPr lang="ru-RU" dirty="0" smtClean="0"/>
              <a:t> </a:t>
            </a:r>
            <a:r>
              <a:rPr lang="ru-RU" dirty="0" err="1" smtClean="0"/>
              <a:t>й</a:t>
            </a:r>
            <a:r>
              <a:rPr lang="ru-RU" dirty="0" smtClean="0"/>
              <a:t> </a:t>
            </a:r>
            <a:r>
              <a:rPr lang="ru-RU" dirty="0" err="1" smtClean="0"/>
              <a:t>гальмуючи</a:t>
            </a:r>
            <a:r>
              <a:rPr lang="ru-RU" dirty="0" smtClean="0"/>
              <a:t> </a:t>
            </a:r>
            <a:r>
              <a:rPr lang="ru-RU" dirty="0" err="1" smtClean="0"/>
              <a:t>інші</a:t>
            </a:r>
            <a:r>
              <a:rPr lang="ru-RU" dirty="0" smtClean="0"/>
              <a:t>.</a:t>
            </a:r>
            <a:endParaRPr lang="ru-RU" dirty="0"/>
          </a:p>
        </p:txBody>
      </p:sp>
      <p:pic>
        <p:nvPicPr>
          <p:cNvPr id="6" name="Рисунок 5" descr="Рисунир ок1.png"/>
          <p:cNvPicPr>
            <a:picLocks noChangeAspect="1"/>
          </p:cNvPicPr>
          <p:nvPr/>
        </p:nvPicPr>
        <p:blipFill>
          <a:blip r:embed="rId2"/>
          <a:stretch>
            <a:fillRect/>
          </a:stretch>
        </p:blipFill>
        <p:spPr>
          <a:xfrm>
            <a:off x="5286380" y="285728"/>
            <a:ext cx="3857620" cy="4572008"/>
          </a:xfrm>
          <a:prstGeom prst="rect">
            <a:avLst/>
          </a:prstGeom>
        </p:spPr>
      </p:pic>
      <p:sp>
        <p:nvSpPr>
          <p:cNvPr id="5" name="Управляющая кнопка: назад 4">
            <a:hlinkClick r:id="rId3" action="ppaction://hlinksldjump" highlightClick="1"/>
          </p:cNvPr>
          <p:cNvSpPr/>
          <p:nvPr/>
        </p:nvSpPr>
        <p:spPr>
          <a:xfrm>
            <a:off x="8001024" y="4286256"/>
            <a:ext cx="857256" cy="71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20" y="214290"/>
            <a:ext cx="3114668" cy="939784"/>
          </a:xfrm>
          <a:solidFill>
            <a:schemeClr val="tx2">
              <a:lumMod val="40000"/>
              <a:lumOff val="60000"/>
            </a:schemeClr>
          </a:solidFill>
          <a:scene3d>
            <a:camera prst="orthographicFront"/>
            <a:lightRig rig="threePt" dir="t"/>
          </a:scene3d>
          <a:sp3d>
            <a:bevelT/>
          </a:sp3d>
        </p:spPr>
        <p:txBody>
          <a:bodyPr/>
          <a:lstStyle/>
          <a:p>
            <a:r>
              <a:rPr lang="uk-UA" dirty="0" smtClean="0"/>
              <a:t>Мозочок</a:t>
            </a:r>
            <a:endParaRPr lang="ru-RU" dirty="0"/>
          </a:p>
        </p:txBody>
      </p:sp>
      <p:pic>
        <p:nvPicPr>
          <p:cNvPr id="4" name="Содержимое 3" descr="24.02.png"/>
          <p:cNvPicPr>
            <a:picLocks noGrp="1" noChangeAspect="1"/>
          </p:cNvPicPr>
          <p:nvPr>
            <p:ph idx="1"/>
          </p:nvPr>
        </p:nvPicPr>
        <p:blipFill>
          <a:blip r:embed="rId3"/>
          <a:stretch>
            <a:fillRect/>
          </a:stretch>
        </p:blipFill>
        <p:spPr>
          <a:xfrm>
            <a:off x="4286248" y="2571744"/>
            <a:ext cx="3500462" cy="3500462"/>
          </a:xfrm>
        </p:spPr>
      </p:pic>
      <p:sp>
        <p:nvSpPr>
          <p:cNvPr id="5" name="Прямоугольник 4"/>
          <p:cNvSpPr/>
          <p:nvPr/>
        </p:nvSpPr>
        <p:spPr>
          <a:xfrm>
            <a:off x="785786" y="6286520"/>
            <a:ext cx="7286676" cy="369332"/>
          </a:xfrm>
          <a:prstGeom prst="rect">
            <a:avLst/>
          </a:prstGeom>
          <a:solidFill>
            <a:schemeClr val="tx2">
              <a:lumMod val="40000"/>
              <a:lumOff val="60000"/>
            </a:schemeClr>
          </a:solidFill>
          <a:scene3d>
            <a:camera prst="orthographicFront"/>
            <a:lightRig rig="threePt" dir="t"/>
          </a:scene3d>
          <a:sp3d>
            <a:bevelT/>
          </a:sp3d>
        </p:spPr>
        <p:txBody>
          <a:bodyPr wrap="square">
            <a:spAutoFit/>
          </a:bodyPr>
          <a:lstStyle/>
          <a:p>
            <a:r>
              <a:rPr lang="ru-RU" dirty="0" err="1" smtClean="0"/>
              <a:t>Мозочок</a:t>
            </a:r>
            <a:r>
              <a:rPr lang="ru-RU" dirty="0" smtClean="0"/>
              <a:t>: </a:t>
            </a:r>
            <a:r>
              <a:rPr lang="ru-RU" i="1" dirty="0" smtClean="0"/>
              <a:t>1 — кора (</a:t>
            </a:r>
            <a:r>
              <a:rPr lang="ru-RU" i="1" dirty="0" err="1" smtClean="0"/>
              <a:t>сіра</a:t>
            </a:r>
            <a:r>
              <a:rPr lang="ru-RU" i="1" dirty="0" smtClean="0"/>
              <a:t> </a:t>
            </a:r>
            <a:r>
              <a:rPr lang="ru-RU" dirty="0" err="1" smtClean="0"/>
              <a:t>речовина</a:t>
            </a:r>
            <a:r>
              <a:rPr lang="ru-RU" dirty="0" smtClean="0"/>
              <a:t>); </a:t>
            </a:r>
            <a:r>
              <a:rPr lang="ru-RU" i="1" dirty="0" smtClean="0"/>
              <a:t>2 — </a:t>
            </a:r>
            <a:r>
              <a:rPr lang="ru-RU" i="1" dirty="0" err="1" smtClean="0"/>
              <a:t>провідні</a:t>
            </a:r>
            <a:r>
              <a:rPr lang="ru-RU" i="1" dirty="0" smtClean="0"/>
              <a:t> шляхи (</a:t>
            </a:r>
            <a:r>
              <a:rPr lang="ru-RU" i="1" dirty="0" err="1" smtClean="0"/>
              <a:t>біла</a:t>
            </a:r>
            <a:r>
              <a:rPr lang="ru-RU" i="1" dirty="0" smtClean="0"/>
              <a:t> </a:t>
            </a:r>
            <a:r>
              <a:rPr lang="ru-RU" i="1" dirty="0" err="1" smtClean="0"/>
              <a:t>речовина</a:t>
            </a:r>
            <a:r>
              <a:rPr lang="ru-RU" i="1" dirty="0" smtClean="0"/>
              <a:t>)</a:t>
            </a:r>
            <a:endParaRPr lang="ru-RU" dirty="0"/>
          </a:p>
        </p:txBody>
      </p:sp>
      <p:sp>
        <p:nvSpPr>
          <p:cNvPr id="7" name="Прямоугольник 6"/>
          <p:cNvSpPr/>
          <p:nvPr/>
        </p:nvSpPr>
        <p:spPr>
          <a:xfrm>
            <a:off x="4000496" y="1428736"/>
            <a:ext cx="4572000" cy="923330"/>
          </a:xfrm>
          <a:prstGeom prst="rect">
            <a:avLst/>
          </a:prstGeom>
          <a:solidFill>
            <a:schemeClr val="tx2">
              <a:lumMod val="40000"/>
              <a:lumOff val="60000"/>
            </a:schemeClr>
          </a:solidFill>
          <a:scene3d>
            <a:camera prst="orthographicFront"/>
            <a:lightRig rig="threePt" dir="t"/>
          </a:scene3d>
          <a:sp3d>
            <a:bevelT/>
          </a:sp3d>
        </p:spPr>
        <p:txBody>
          <a:bodyPr>
            <a:spAutoFit/>
          </a:bodyPr>
          <a:lstStyle/>
          <a:p>
            <a:r>
              <a:rPr lang="ru-RU" dirty="0" err="1" smtClean="0"/>
              <a:t>Мозочок</a:t>
            </a:r>
            <a:r>
              <a:rPr lang="ru-RU" dirty="0" smtClean="0"/>
              <a:t> </a:t>
            </a:r>
            <a:r>
              <a:rPr lang="ru-RU" dirty="0" err="1" smtClean="0"/>
              <a:t>виконує</a:t>
            </a:r>
            <a:r>
              <a:rPr lang="ru-RU" dirty="0" smtClean="0"/>
              <a:t> три </a:t>
            </a:r>
            <a:r>
              <a:rPr lang="ru-RU" dirty="0" err="1" smtClean="0"/>
              <a:t>основні</a:t>
            </a:r>
            <a:r>
              <a:rPr lang="ru-RU" dirty="0" smtClean="0"/>
              <a:t> </a:t>
            </a:r>
            <a:r>
              <a:rPr lang="ru-RU" dirty="0" err="1" smtClean="0"/>
              <a:t>функції</a:t>
            </a:r>
            <a:endParaRPr lang="ru-RU" dirty="0" smtClean="0"/>
          </a:p>
          <a:p>
            <a:r>
              <a:rPr lang="ru-RU" dirty="0" err="1" smtClean="0"/>
              <a:t>координація</a:t>
            </a:r>
            <a:r>
              <a:rPr lang="ru-RU" dirty="0" smtClean="0"/>
              <a:t> </a:t>
            </a:r>
            <a:r>
              <a:rPr lang="ru-RU" dirty="0" err="1" smtClean="0"/>
              <a:t>рухів</a:t>
            </a:r>
            <a:r>
              <a:rPr lang="ru-RU" dirty="0" smtClean="0"/>
              <a:t> </a:t>
            </a:r>
            <a:r>
              <a:rPr lang="ru-RU" dirty="0" err="1" smtClean="0"/>
              <a:t>регуляція</a:t>
            </a:r>
            <a:r>
              <a:rPr lang="ru-RU" dirty="0" smtClean="0"/>
              <a:t> </a:t>
            </a:r>
            <a:r>
              <a:rPr lang="ru-RU" dirty="0" err="1" smtClean="0"/>
              <a:t>рівноваги</a:t>
            </a:r>
            <a:endParaRPr lang="ru-RU" dirty="0" smtClean="0"/>
          </a:p>
          <a:p>
            <a:r>
              <a:rPr lang="ru-RU" dirty="0" err="1" smtClean="0"/>
              <a:t>регуляція</a:t>
            </a:r>
            <a:r>
              <a:rPr lang="ru-RU" dirty="0" smtClean="0"/>
              <a:t> </a:t>
            </a:r>
            <a:r>
              <a:rPr lang="ru-RU" dirty="0" err="1" smtClean="0"/>
              <a:t>м'язового</a:t>
            </a:r>
            <a:r>
              <a:rPr lang="ru-RU" dirty="0" smtClean="0"/>
              <a:t> тонусу</a:t>
            </a:r>
            <a:endParaRPr lang="ru-RU" dirty="0"/>
          </a:p>
        </p:txBody>
      </p:sp>
      <p:pic>
        <p:nvPicPr>
          <p:cNvPr id="9" name="24.02.2010 22-47-50.avi">
            <a:hlinkClick r:id="" action="ppaction://media"/>
          </p:cNvPr>
          <p:cNvPicPr>
            <a:picLocks noRot="1" noChangeAspect="1"/>
          </p:cNvPicPr>
          <p:nvPr>
            <a:videoFile r:link="rId1"/>
          </p:nvPr>
        </p:nvPicPr>
        <p:blipFill>
          <a:blip r:embed="rId4"/>
          <a:stretch>
            <a:fillRect/>
          </a:stretch>
        </p:blipFill>
        <p:spPr>
          <a:xfrm>
            <a:off x="0" y="0"/>
            <a:ext cx="3500438" cy="3500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857232"/>
            <a:ext cx="4572000" cy="923330"/>
          </a:xfrm>
          <a:prstGeom prst="rect">
            <a:avLst/>
          </a:prstGeom>
          <a:solidFill>
            <a:schemeClr val="tx2">
              <a:lumMod val="40000"/>
              <a:lumOff val="60000"/>
            </a:schemeClr>
          </a:solidFill>
          <a:scene3d>
            <a:camera prst="orthographicFront"/>
            <a:lightRig rig="threePt" dir="t"/>
          </a:scene3d>
          <a:sp3d>
            <a:bevelT/>
          </a:sp3d>
        </p:spPr>
        <p:txBody>
          <a:bodyPr>
            <a:spAutoFit/>
          </a:bodyPr>
          <a:lstStyle/>
          <a:p>
            <a:r>
              <a:rPr lang="ru-RU" dirty="0" err="1" smtClean="0"/>
              <a:t>Загалом</a:t>
            </a:r>
            <a:r>
              <a:rPr lang="ru-RU" dirty="0" smtClean="0"/>
              <a:t>, </a:t>
            </a:r>
            <a:r>
              <a:rPr lang="ru-RU" dirty="0" err="1" smtClean="0"/>
              <a:t>всі</a:t>
            </a:r>
            <a:r>
              <a:rPr lang="ru-RU" dirty="0" smtClean="0"/>
              <a:t> </a:t>
            </a:r>
            <a:r>
              <a:rPr lang="ru-RU" dirty="0" err="1" smtClean="0"/>
              <a:t>відомі</a:t>
            </a:r>
            <a:r>
              <a:rPr lang="ru-RU" dirty="0" smtClean="0"/>
              <a:t> </a:t>
            </a:r>
            <a:r>
              <a:rPr lang="ru-RU" dirty="0" err="1" smtClean="0"/>
              <a:t>спортсмени</a:t>
            </a:r>
            <a:r>
              <a:rPr lang="ru-RU" dirty="0" smtClean="0"/>
              <a:t>, </a:t>
            </a:r>
            <a:r>
              <a:rPr lang="ru-RU" dirty="0" err="1" smtClean="0"/>
              <a:t>музиканти</a:t>
            </a:r>
            <a:r>
              <a:rPr lang="ru-RU" dirty="0" smtClean="0"/>
              <a:t> </a:t>
            </a:r>
            <a:r>
              <a:rPr lang="ru-RU" dirty="0" err="1" smtClean="0"/>
              <a:t>і</a:t>
            </a:r>
            <a:r>
              <a:rPr lang="ru-RU" dirty="0" smtClean="0"/>
              <a:t> </a:t>
            </a:r>
            <a:r>
              <a:rPr lang="ru-RU" dirty="0" err="1" smtClean="0"/>
              <a:t>танцюристи</a:t>
            </a:r>
            <a:r>
              <a:rPr lang="ru-RU" dirty="0" smtClean="0"/>
              <a:t> </a:t>
            </a:r>
            <a:r>
              <a:rPr lang="ru-RU" dirty="0" err="1" smtClean="0"/>
              <a:t>зобов'язані</a:t>
            </a:r>
            <a:r>
              <a:rPr lang="ru-RU" dirty="0" smtClean="0"/>
              <a:t> </a:t>
            </a:r>
            <a:r>
              <a:rPr lang="ru-RU" dirty="0" err="1" smtClean="0"/>
              <a:t>своїми</a:t>
            </a:r>
            <a:r>
              <a:rPr lang="ru-RU" dirty="0" smtClean="0"/>
              <a:t> </a:t>
            </a:r>
            <a:r>
              <a:rPr lang="ru-RU" dirty="0" err="1" smtClean="0"/>
              <a:t>кращими</a:t>
            </a:r>
            <a:r>
              <a:rPr lang="ru-RU" dirty="0" smtClean="0"/>
              <a:t> </a:t>
            </a:r>
            <a:r>
              <a:rPr lang="ru-RU" dirty="0" err="1" smtClean="0"/>
              <a:t>рухами</a:t>
            </a:r>
            <a:r>
              <a:rPr lang="ru-RU" dirty="0" smtClean="0"/>
              <a:t> </a:t>
            </a:r>
            <a:r>
              <a:rPr lang="ru-RU" dirty="0" err="1" smtClean="0"/>
              <a:t>своєму</a:t>
            </a:r>
            <a:r>
              <a:rPr lang="ru-RU" dirty="0" smtClean="0"/>
              <a:t> </a:t>
            </a:r>
            <a:r>
              <a:rPr lang="ru-RU" dirty="0" err="1" smtClean="0"/>
              <a:t>мозочку</a:t>
            </a:r>
            <a:r>
              <a:rPr lang="ru-RU" dirty="0" smtClean="0"/>
              <a:t>. </a:t>
            </a:r>
            <a:endParaRPr lang="ru-RU" dirty="0"/>
          </a:p>
        </p:txBody>
      </p:sp>
      <p:sp>
        <p:nvSpPr>
          <p:cNvPr id="6" name="Прямоугольник 5"/>
          <p:cNvSpPr/>
          <p:nvPr/>
        </p:nvSpPr>
        <p:spPr>
          <a:xfrm>
            <a:off x="6000760" y="3214686"/>
            <a:ext cx="2857488" cy="3139321"/>
          </a:xfrm>
          <a:prstGeom prst="rect">
            <a:avLst/>
          </a:prstGeom>
          <a:solidFill>
            <a:schemeClr val="tx2">
              <a:lumMod val="40000"/>
              <a:lumOff val="60000"/>
            </a:schemeClr>
          </a:solidFill>
          <a:scene3d>
            <a:camera prst="orthographicFront"/>
            <a:lightRig rig="threePt" dir="t"/>
          </a:scene3d>
          <a:sp3d>
            <a:bevelT/>
          </a:sp3d>
        </p:spPr>
        <p:txBody>
          <a:bodyPr wrap="square">
            <a:spAutoFit/>
          </a:bodyPr>
          <a:lstStyle/>
          <a:p>
            <a:r>
              <a:rPr lang="ru-RU" dirty="0" err="1" smtClean="0"/>
              <a:t>Звичайно</a:t>
            </a:r>
            <a:r>
              <a:rPr lang="ru-RU" dirty="0" smtClean="0"/>
              <a:t> ж, </a:t>
            </a:r>
            <a:r>
              <a:rPr lang="ru-RU" dirty="0" err="1" smtClean="0"/>
              <a:t>певні</a:t>
            </a:r>
            <a:r>
              <a:rPr lang="ru-RU" dirty="0" smtClean="0"/>
              <a:t> </a:t>
            </a:r>
            <a:r>
              <a:rPr lang="ru-RU" dirty="0" err="1" smtClean="0"/>
              <a:t>рухи</a:t>
            </a:r>
            <a:r>
              <a:rPr lang="ru-RU" dirty="0" smtClean="0"/>
              <a:t> </a:t>
            </a:r>
            <a:r>
              <a:rPr lang="ru-RU" dirty="0" err="1" smtClean="0"/>
              <a:t>можуть</a:t>
            </a:r>
            <a:r>
              <a:rPr lang="ru-RU" dirty="0" smtClean="0"/>
              <a:t> </a:t>
            </a:r>
            <a:r>
              <a:rPr lang="ru-RU" dirty="0" err="1" smtClean="0"/>
              <a:t>ініціюватися</a:t>
            </a:r>
            <a:r>
              <a:rPr lang="ru-RU" dirty="0" smtClean="0"/>
              <a:t> </a:t>
            </a:r>
            <a:r>
              <a:rPr lang="ru-RU" dirty="0" err="1" smtClean="0"/>
              <a:t>і</a:t>
            </a:r>
            <a:r>
              <a:rPr lang="ru-RU" dirty="0" smtClean="0"/>
              <a:t> на </a:t>
            </a:r>
            <a:r>
              <a:rPr lang="ru-RU" dirty="0" err="1" smtClean="0"/>
              <a:t>більш</a:t>
            </a:r>
            <a:r>
              <a:rPr lang="ru-RU" dirty="0" smtClean="0"/>
              <a:t> </a:t>
            </a:r>
            <a:r>
              <a:rPr lang="ru-RU" dirty="0" err="1" smtClean="0"/>
              <a:t>високих</a:t>
            </a:r>
            <a:r>
              <a:rPr lang="ru-RU" dirty="0" smtClean="0"/>
              <a:t> </a:t>
            </a:r>
            <a:r>
              <a:rPr lang="ru-RU" dirty="0" err="1" smtClean="0"/>
              <a:t>рівнях</a:t>
            </a:r>
            <a:r>
              <a:rPr lang="ru-RU" dirty="0" smtClean="0"/>
              <a:t>, </a:t>
            </a:r>
            <a:r>
              <a:rPr lang="ru-RU" dirty="0" err="1" smtClean="0"/>
              <a:t>але</a:t>
            </a:r>
            <a:r>
              <a:rPr lang="ru-RU" dirty="0" smtClean="0"/>
              <a:t> ось </a:t>
            </a:r>
            <a:r>
              <a:rPr lang="ru-RU" dirty="0" err="1" smtClean="0"/>
              <a:t>їхня</a:t>
            </a:r>
            <a:r>
              <a:rPr lang="ru-RU" dirty="0" smtClean="0"/>
              <a:t> тонка настройка </a:t>
            </a:r>
            <a:r>
              <a:rPr lang="ru-RU" dirty="0" err="1" smtClean="0"/>
              <a:t>і</a:t>
            </a:r>
            <a:r>
              <a:rPr lang="ru-RU" dirty="0" smtClean="0"/>
              <a:t> </a:t>
            </a:r>
            <a:r>
              <a:rPr lang="ru-RU" dirty="0" err="1" smtClean="0"/>
              <a:t>координація</a:t>
            </a:r>
            <a:r>
              <a:rPr lang="ru-RU" dirty="0" smtClean="0"/>
              <a:t> </a:t>
            </a:r>
            <a:r>
              <a:rPr lang="ru-RU" dirty="0" err="1" smtClean="0"/>
              <a:t>цілком</a:t>
            </a:r>
            <a:r>
              <a:rPr lang="ru-RU" dirty="0" smtClean="0"/>
              <a:t> </a:t>
            </a:r>
            <a:r>
              <a:rPr lang="ru-RU" dirty="0" err="1" smtClean="0"/>
              <a:t>залежить</a:t>
            </a:r>
            <a:r>
              <a:rPr lang="ru-RU" dirty="0" smtClean="0"/>
              <a:t> </a:t>
            </a:r>
            <a:r>
              <a:rPr lang="ru-RU" dirty="0" err="1" smtClean="0"/>
              <a:t>від</a:t>
            </a:r>
            <a:r>
              <a:rPr lang="ru-RU" dirty="0" smtClean="0"/>
              <a:t> </a:t>
            </a:r>
            <a:r>
              <a:rPr lang="ru-RU" dirty="0" err="1" smtClean="0"/>
              <a:t>мозочка</a:t>
            </a:r>
            <a:r>
              <a:rPr lang="ru-RU" dirty="0" smtClean="0"/>
              <a:t>. </a:t>
            </a:r>
            <a:r>
              <a:rPr lang="ru-RU" dirty="0" err="1" smtClean="0"/>
              <a:t>Пошкодження</a:t>
            </a:r>
            <a:r>
              <a:rPr lang="ru-RU" dirty="0" smtClean="0"/>
              <a:t> </a:t>
            </a:r>
            <a:r>
              <a:rPr lang="ru-RU" dirty="0" err="1" smtClean="0"/>
              <a:t>мозочка</a:t>
            </a:r>
            <a:r>
              <a:rPr lang="ru-RU" dirty="0" smtClean="0"/>
              <a:t> </a:t>
            </a:r>
            <a:r>
              <a:rPr lang="ru-RU" dirty="0" err="1" smtClean="0"/>
              <a:t>призводить</a:t>
            </a:r>
            <a:r>
              <a:rPr lang="ru-RU" dirty="0" smtClean="0"/>
              <a:t> до </a:t>
            </a:r>
            <a:r>
              <a:rPr lang="ru-RU" dirty="0" err="1" smtClean="0"/>
              <a:t>поривчастим</a:t>
            </a:r>
            <a:r>
              <a:rPr lang="ru-RU" dirty="0" smtClean="0"/>
              <a:t>, </a:t>
            </a:r>
            <a:r>
              <a:rPr lang="ru-RU" dirty="0" err="1" smtClean="0"/>
              <a:t>нескоординованих</a:t>
            </a:r>
            <a:r>
              <a:rPr lang="ru-RU" dirty="0" smtClean="0"/>
              <a:t> </a:t>
            </a:r>
            <a:r>
              <a:rPr lang="ru-RU" dirty="0" err="1" smtClean="0"/>
              <a:t>рухам</a:t>
            </a:r>
            <a:r>
              <a:rPr lang="ru-RU" dirty="0" smtClean="0"/>
              <a:t> </a:t>
            </a:r>
            <a:r>
              <a:rPr lang="ru-RU" dirty="0" err="1" smtClean="0"/>
              <a:t>і</a:t>
            </a:r>
            <a:r>
              <a:rPr lang="ru-RU" dirty="0" smtClean="0"/>
              <a:t> </a:t>
            </a:r>
            <a:r>
              <a:rPr lang="ru-RU" dirty="0" err="1" smtClean="0"/>
              <a:t>називається</a:t>
            </a:r>
            <a:r>
              <a:rPr lang="ru-RU" dirty="0" smtClean="0"/>
              <a:t> </a:t>
            </a:r>
            <a:r>
              <a:rPr lang="ru-RU" dirty="0" err="1" smtClean="0"/>
              <a:t>атаксія</a:t>
            </a:r>
            <a:r>
              <a:rPr lang="ru-RU" dirty="0" smtClean="0"/>
              <a:t>. </a:t>
            </a:r>
            <a:endParaRPr lang="ru-RU" dirty="0"/>
          </a:p>
        </p:txBody>
      </p:sp>
      <p:pic>
        <p:nvPicPr>
          <p:cNvPr id="8" name="Нарушения деятельности мозжечка.wmv">
            <a:hlinkClick r:id="" action="ppaction://media"/>
          </p:cNvPr>
          <p:cNvPicPr>
            <a:picLocks noRot="1" noChangeAspect="1"/>
          </p:cNvPicPr>
          <p:nvPr>
            <a:videoFile r:link="rId1"/>
          </p:nvPr>
        </p:nvPicPr>
        <p:blipFill>
          <a:blip r:embed="rId3"/>
          <a:stretch>
            <a:fillRect/>
          </a:stretch>
        </p:blipFill>
        <p:spPr>
          <a:xfrm>
            <a:off x="285720" y="2357430"/>
            <a:ext cx="5524516" cy="4143388"/>
          </a:xfrm>
          <a:prstGeom prst="rect">
            <a:avLst/>
          </a:prstGeom>
        </p:spPr>
      </p:pic>
      <p:pic>
        <p:nvPicPr>
          <p:cNvPr id="5" name="Рисунок 4" descr="58.gif"/>
          <p:cNvPicPr>
            <a:picLocks noChangeAspect="1"/>
          </p:cNvPicPr>
          <p:nvPr/>
        </p:nvPicPr>
        <p:blipFill>
          <a:blip r:embed="rId4"/>
          <a:stretch>
            <a:fillRect/>
          </a:stretch>
        </p:blipFill>
        <p:spPr>
          <a:xfrm>
            <a:off x="6286512" y="285728"/>
            <a:ext cx="1952625" cy="25527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28" y="1142984"/>
            <a:ext cx="6357982" cy="3785652"/>
          </a:xfrm>
          <a:prstGeom prst="rect">
            <a:avLst/>
          </a:prstGeom>
          <a:solidFill>
            <a:schemeClr val="tx2">
              <a:lumMod val="40000"/>
              <a:lumOff val="60000"/>
            </a:schemeClr>
          </a:solidFill>
          <a:scene3d>
            <a:camera prst="orthographicFront"/>
            <a:lightRig rig="threePt" dir="t"/>
          </a:scene3d>
          <a:sp3d>
            <a:bevelT/>
          </a:sp3d>
        </p:spPr>
        <p:txBody>
          <a:bodyPr wrap="square">
            <a:spAutoFit/>
          </a:bodyPr>
          <a:lstStyle/>
          <a:p>
            <a:r>
              <a:rPr lang="ru-RU" sz="2400" dirty="0" err="1" smtClean="0"/>
              <a:t>Ще</a:t>
            </a:r>
            <a:r>
              <a:rPr lang="ru-RU" sz="2400" dirty="0" smtClean="0"/>
              <a:t> недавно </a:t>
            </a:r>
            <a:r>
              <a:rPr lang="ru-RU" sz="2400" dirty="0" err="1" smtClean="0"/>
              <a:t>вважалося</a:t>
            </a:r>
            <a:r>
              <a:rPr lang="ru-RU" sz="2400" dirty="0" smtClean="0"/>
              <a:t>, </a:t>
            </a:r>
            <a:r>
              <a:rPr lang="ru-RU" sz="2400" dirty="0" err="1" smtClean="0"/>
              <a:t>що</a:t>
            </a:r>
            <a:r>
              <a:rPr lang="ru-RU" sz="2400" dirty="0" smtClean="0"/>
              <a:t> </a:t>
            </a:r>
            <a:r>
              <a:rPr lang="ru-RU" sz="2400" dirty="0" err="1" smtClean="0"/>
              <a:t>мозочок</a:t>
            </a:r>
            <a:r>
              <a:rPr lang="ru-RU" sz="2400" dirty="0" smtClean="0"/>
              <a:t> </a:t>
            </a:r>
            <a:r>
              <a:rPr lang="ru-RU" sz="2400" dirty="0" err="1" smtClean="0"/>
              <a:t>тільки</a:t>
            </a:r>
            <a:r>
              <a:rPr lang="ru-RU" sz="2400" dirty="0" smtClean="0"/>
              <a:t> </a:t>
            </a:r>
            <a:r>
              <a:rPr lang="ru-RU" sz="2400" dirty="0" err="1" smtClean="0"/>
              <a:t>цим</a:t>
            </a:r>
            <a:r>
              <a:rPr lang="ru-RU" sz="2400" dirty="0" smtClean="0"/>
              <a:t> </a:t>
            </a:r>
            <a:r>
              <a:rPr lang="ru-RU" sz="2400" dirty="0" err="1" smtClean="0"/>
              <a:t>і</a:t>
            </a:r>
            <a:r>
              <a:rPr lang="ru-RU" sz="2400" dirty="0" smtClean="0"/>
              <a:t> </a:t>
            </a:r>
            <a:r>
              <a:rPr lang="ru-RU" sz="2400" dirty="0" err="1" smtClean="0"/>
              <a:t>займається</a:t>
            </a:r>
            <a:r>
              <a:rPr lang="ru-RU" sz="2400" dirty="0" smtClean="0"/>
              <a:t>, </a:t>
            </a:r>
            <a:r>
              <a:rPr lang="ru-RU" sz="2400" dirty="0" err="1" smtClean="0"/>
              <a:t>але</a:t>
            </a:r>
            <a:r>
              <a:rPr lang="ru-RU" sz="2400" dirty="0" smtClean="0"/>
              <a:t> </a:t>
            </a:r>
            <a:r>
              <a:rPr lang="ru-RU" sz="2400" dirty="0" err="1" smtClean="0"/>
              <a:t>нові</a:t>
            </a:r>
            <a:r>
              <a:rPr lang="ru-RU" sz="2400" dirty="0" smtClean="0"/>
              <a:t> </a:t>
            </a:r>
            <a:r>
              <a:rPr lang="ru-RU" sz="2400" dirty="0" err="1" smtClean="0"/>
              <a:t>дані</a:t>
            </a:r>
            <a:r>
              <a:rPr lang="ru-RU" sz="2400" dirty="0" smtClean="0"/>
              <a:t> </a:t>
            </a:r>
            <a:r>
              <a:rPr lang="ru-RU" sz="2400" dirty="0" err="1" smtClean="0"/>
              <a:t>вказують</a:t>
            </a:r>
            <a:r>
              <a:rPr lang="ru-RU" sz="2400" dirty="0" smtClean="0"/>
              <a:t> на </a:t>
            </a:r>
            <a:r>
              <a:rPr lang="ru-RU" sz="2400" dirty="0" err="1" smtClean="0"/>
              <a:t>існування</a:t>
            </a:r>
            <a:r>
              <a:rPr lang="ru-RU" sz="2400" dirty="0" smtClean="0"/>
              <a:t> </a:t>
            </a:r>
            <a:r>
              <a:rPr lang="ru-RU" sz="2400" dirty="0" err="1" smtClean="0"/>
              <a:t>прямих</a:t>
            </a:r>
            <a:r>
              <a:rPr lang="ru-RU" sz="2400" dirty="0" smtClean="0"/>
              <a:t> </a:t>
            </a:r>
            <a:r>
              <a:rPr lang="ru-RU" sz="2400" dirty="0" err="1" smtClean="0"/>
              <a:t>нервових</a:t>
            </a:r>
            <a:r>
              <a:rPr lang="ru-RU" sz="2400" dirty="0" smtClean="0"/>
              <a:t> </a:t>
            </a:r>
            <a:r>
              <a:rPr lang="ru-RU" sz="2400" dirty="0" err="1" smtClean="0"/>
              <a:t>зв'язків</a:t>
            </a:r>
            <a:r>
              <a:rPr lang="ru-RU" sz="2400" dirty="0" smtClean="0"/>
              <a:t> </a:t>
            </a:r>
            <a:r>
              <a:rPr lang="ru-RU" sz="2400" dirty="0" err="1" smtClean="0"/>
              <a:t>між</a:t>
            </a:r>
            <a:r>
              <a:rPr lang="ru-RU" sz="2400" dirty="0" smtClean="0"/>
              <a:t> </a:t>
            </a:r>
            <a:r>
              <a:rPr lang="ru-RU" sz="2400" dirty="0" err="1" smtClean="0"/>
              <a:t>мозочком</a:t>
            </a:r>
            <a:r>
              <a:rPr lang="ru-RU" sz="2400" dirty="0" smtClean="0"/>
              <a:t> </a:t>
            </a:r>
            <a:r>
              <a:rPr lang="ru-RU" sz="2400" dirty="0" err="1" smtClean="0"/>
              <a:t>і</a:t>
            </a:r>
            <a:r>
              <a:rPr lang="ru-RU" sz="2400" dirty="0" smtClean="0"/>
              <a:t> </a:t>
            </a:r>
            <a:r>
              <a:rPr lang="ru-RU" sz="2400" dirty="0" err="1" smtClean="0"/>
              <a:t>передніми</a:t>
            </a:r>
            <a:r>
              <a:rPr lang="ru-RU" sz="2400" dirty="0" smtClean="0"/>
              <a:t> </a:t>
            </a:r>
            <a:r>
              <a:rPr lang="ru-RU" sz="2400" dirty="0" err="1" smtClean="0"/>
              <a:t>відділами</a:t>
            </a:r>
            <a:r>
              <a:rPr lang="ru-RU" sz="2400" dirty="0" smtClean="0"/>
              <a:t> головного </a:t>
            </a:r>
            <a:r>
              <a:rPr lang="ru-RU" sz="2400" dirty="0" err="1" smtClean="0"/>
              <a:t>мозку</a:t>
            </a:r>
            <a:r>
              <a:rPr lang="ru-RU" sz="2400" dirty="0" smtClean="0"/>
              <a:t>, </a:t>
            </a:r>
            <a:r>
              <a:rPr lang="ru-RU" sz="2400" dirty="0" err="1" smtClean="0"/>
              <a:t>що</a:t>
            </a:r>
            <a:r>
              <a:rPr lang="ru-RU" sz="2400" dirty="0" smtClean="0"/>
              <a:t> </a:t>
            </a:r>
            <a:r>
              <a:rPr lang="ru-RU" sz="2400" dirty="0" err="1" smtClean="0"/>
              <a:t>відповідають</a:t>
            </a:r>
            <a:r>
              <a:rPr lang="ru-RU" sz="2400" dirty="0" smtClean="0"/>
              <a:t> за </a:t>
            </a:r>
            <a:r>
              <a:rPr lang="ru-RU" sz="2400" dirty="0" err="1" smtClean="0"/>
              <a:t>мову</a:t>
            </a:r>
            <a:r>
              <a:rPr lang="ru-RU" sz="2400" dirty="0" smtClean="0"/>
              <a:t>, </a:t>
            </a:r>
            <a:r>
              <a:rPr lang="ru-RU" sz="2400" dirty="0" err="1" smtClean="0"/>
              <a:t>планування</a:t>
            </a:r>
            <a:r>
              <a:rPr lang="ru-RU" sz="2400" dirty="0" smtClean="0"/>
              <a:t> </a:t>
            </a:r>
            <a:r>
              <a:rPr lang="ru-RU" sz="2400" dirty="0" err="1" smtClean="0"/>
              <a:t>і</a:t>
            </a:r>
            <a:r>
              <a:rPr lang="ru-RU" sz="2400" dirty="0" smtClean="0"/>
              <a:t> </a:t>
            </a:r>
            <a:r>
              <a:rPr lang="ru-RU" sz="2400" dirty="0" err="1" smtClean="0"/>
              <a:t>мислення</a:t>
            </a:r>
            <a:r>
              <a:rPr lang="ru-RU" sz="2400" dirty="0" smtClean="0"/>
              <a:t>. </a:t>
            </a:r>
            <a:r>
              <a:rPr lang="ru-RU" sz="2400" dirty="0" err="1" smtClean="0"/>
              <a:t>Ці</a:t>
            </a:r>
            <a:r>
              <a:rPr lang="ru-RU" sz="2400" dirty="0" smtClean="0"/>
              <a:t> </a:t>
            </a:r>
            <a:r>
              <a:rPr lang="ru-RU" sz="2400" dirty="0" err="1" smtClean="0"/>
              <a:t>дані</a:t>
            </a:r>
            <a:r>
              <a:rPr lang="ru-RU" sz="2400" dirty="0" smtClean="0"/>
              <a:t> </a:t>
            </a:r>
            <a:r>
              <a:rPr lang="ru-RU" sz="2400" dirty="0" err="1" smtClean="0"/>
              <a:t>дозволяють</a:t>
            </a:r>
            <a:r>
              <a:rPr lang="ru-RU" sz="2400" dirty="0" smtClean="0"/>
              <a:t> </a:t>
            </a:r>
            <a:r>
              <a:rPr lang="ru-RU" sz="2400" dirty="0" err="1" smtClean="0"/>
              <a:t>припустити</a:t>
            </a:r>
            <a:r>
              <a:rPr lang="ru-RU" sz="2400" dirty="0" smtClean="0"/>
              <a:t>, </a:t>
            </a:r>
            <a:r>
              <a:rPr lang="ru-RU" sz="2400" dirty="0" err="1" smtClean="0"/>
              <a:t>що</a:t>
            </a:r>
            <a:r>
              <a:rPr lang="ru-RU" sz="2400" dirty="0" smtClean="0"/>
              <a:t> </a:t>
            </a:r>
            <a:r>
              <a:rPr lang="ru-RU" sz="2400" dirty="0" err="1" smtClean="0"/>
              <a:t>мозочок</a:t>
            </a:r>
            <a:r>
              <a:rPr lang="ru-RU" sz="2400" dirty="0" smtClean="0"/>
              <a:t> </a:t>
            </a:r>
            <a:r>
              <a:rPr lang="ru-RU" sz="2400" dirty="0" err="1" smtClean="0"/>
              <a:t>може</a:t>
            </a:r>
            <a:r>
              <a:rPr lang="ru-RU" sz="2400" dirty="0" smtClean="0"/>
              <a:t> </a:t>
            </a:r>
            <a:r>
              <a:rPr lang="ru-RU" sz="2400" dirty="0" err="1" smtClean="0"/>
              <a:t>брати</a:t>
            </a:r>
            <a:r>
              <a:rPr lang="ru-RU" sz="2400" dirty="0" smtClean="0"/>
              <a:t> участь у </a:t>
            </a:r>
            <a:r>
              <a:rPr lang="ru-RU" sz="2400" dirty="0" err="1" smtClean="0"/>
              <a:t>контролі</a:t>
            </a:r>
            <a:r>
              <a:rPr lang="ru-RU" sz="2400" dirty="0" smtClean="0"/>
              <a:t> та </a:t>
            </a:r>
            <a:r>
              <a:rPr lang="ru-RU" sz="2400" dirty="0" err="1" smtClean="0"/>
              <a:t>координації</a:t>
            </a:r>
            <a:r>
              <a:rPr lang="ru-RU" sz="2400" dirty="0" smtClean="0"/>
              <a:t> </a:t>
            </a:r>
            <a:r>
              <a:rPr lang="ru-RU" sz="2400" dirty="0" err="1" smtClean="0"/>
              <a:t>вищих</a:t>
            </a:r>
            <a:r>
              <a:rPr lang="ru-RU" sz="2400" dirty="0" smtClean="0"/>
              <a:t> </a:t>
            </a:r>
            <a:r>
              <a:rPr lang="ru-RU" sz="2400" dirty="0" err="1" smtClean="0"/>
              <a:t>психічних</a:t>
            </a:r>
            <a:r>
              <a:rPr lang="ru-RU" sz="2400" dirty="0" smtClean="0"/>
              <a:t> </a:t>
            </a:r>
            <a:r>
              <a:rPr lang="ru-RU" sz="2400" dirty="0" err="1" smtClean="0"/>
              <a:t>функцій</a:t>
            </a:r>
            <a:r>
              <a:rPr lang="ru-RU" sz="2400" dirty="0" smtClean="0"/>
              <a:t> </a:t>
            </a:r>
            <a:r>
              <a:rPr lang="ru-RU" sz="2400" dirty="0" err="1" smtClean="0"/>
              <a:t>нітрохи</a:t>
            </a:r>
            <a:r>
              <a:rPr lang="ru-RU" sz="2400" dirty="0" smtClean="0"/>
              <a:t> не </a:t>
            </a:r>
            <a:r>
              <a:rPr lang="ru-RU" sz="2400" dirty="0" err="1" smtClean="0"/>
              <a:t>менше</a:t>
            </a:r>
            <a:r>
              <a:rPr lang="ru-RU" sz="2400" dirty="0" smtClean="0"/>
              <a:t>, </a:t>
            </a:r>
            <a:r>
              <a:rPr lang="ru-RU" sz="2400" dirty="0" err="1" smtClean="0"/>
              <a:t>ніж</a:t>
            </a:r>
            <a:r>
              <a:rPr lang="ru-RU" sz="2400" dirty="0" smtClean="0"/>
              <a:t> у </a:t>
            </a:r>
            <a:r>
              <a:rPr lang="ru-RU" sz="2400" dirty="0" err="1" smtClean="0"/>
              <a:t>забезпеченні</a:t>
            </a:r>
            <a:r>
              <a:rPr lang="ru-RU" sz="2400" dirty="0" smtClean="0"/>
              <a:t> </a:t>
            </a:r>
            <a:r>
              <a:rPr lang="ru-RU" sz="2400" dirty="0" err="1" smtClean="0"/>
              <a:t>спритності</a:t>
            </a:r>
            <a:r>
              <a:rPr lang="ru-RU" sz="2400" dirty="0" smtClean="0"/>
              <a:t> </a:t>
            </a:r>
            <a:r>
              <a:rPr lang="ru-RU" sz="2400" dirty="0" err="1" smtClean="0"/>
              <a:t>рухів</a:t>
            </a:r>
            <a:r>
              <a:rPr lang="ru-RU" sz="2400" dirty="0" smtClean="0"/>
              <a:t> </a:t>
            </a:r>
            <a:r>
              <a:rPr lang="ru-RU" sz="2400" dirty="0" err="1" smtClean="0"/>
              <a:t>тіла</a:t>
            </a:r>
            <a:r>
              <a:rPr lang="ru-RU" sz="2400" dirty="0" smtClean="0"/>
              <a:t>. </a:t>
            </a:r>
            <a:endParaRPr lang="ru-RU" sz="2400" dirty="0"/>
          </a:p>
        </p:txBody>
      </p:sp>
      <p:sp>
        <p:nvSpPr>
          <p:cNvPr id="3" name="Управляющая кнопка: назад 2">
            <a:hlinkClick r:id="rId2" action="ppaction://hlinksldjump" highlightClick="1"/>
          </p:cNvPr>
          <p:cNvSpPr/>
          <p:nvPr/>
        </p:nvSpPr>
        <p:spPr>
          <a:xfrm>
            <a:off x="500034" y="5572140"/>
            <a:ext cx="857256" cy="71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descr="ы2.gif"/>
          <p:cNvPicPr>
            <a:picLocks noChangeAspect="1"/>
          </p:cNvPicPr>
          <p:nvPr/>
        </p:nvPicPr>
        <p:blipFill>
          <a:blip r:embed="rId3"/>
          <a:stretch>
            <a:fillRect/>
          </a:stretch>
        </p:blipFill>
        <p:spPr>
          <a:xfrm>
            <a:off x="5572132" y="5072074"/>
            <a:ext cx="1666884" cy="157915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0430" y="357166"/>
            <a:ext cx="5214974" cy="1428760"/>
          </a:xfrm>
          <a:solidFill>
            <a:schemeClr val="accent3">
              <a:lumMod val="75000"/>
            </a:schemeClr>
          </a:solidFill>
          <a:scene3d>
            <a:camera prst="orthographicFront"/>
            <a:lightRig rig="threePt" dir="t"/>
          </a:scene3d>
          <a:sp3d>
            <a:bevelT/>
          </a:sp3d>
        </p:spPr>
        <p:txBody>
          <a:bodyPr>
            <a:normAutofit fontScale="90000"/>
          </a:bodyPr>
          <a:lstStyle/>
          <a:p>
            <a:r>
              <a:rPr lang="uk-UA" dirty="0" smtClean="0"/>
              <a:t>Проміжний мозок:</a:t>
            </a:r>
            <a:r>
              <a:rPr lang="ru-RU" dirty="0" smtClean="0"/>
              <a:t> </a:t>
            </a:r>
            <a:r>
              <a:rPr lang="ru-RU" sz="3100" dirty="0" smtClean="0"/>
              <a:t>таламус, </a:t>
            </a:r>
            <a:r>
              <a:rPr lang="ru-RU" sz="3100" dirty="0" err="1" smtClean="0"/>
              <a:t>епіфіз</a:t>
            </a:r>
            <a:r>
              <a:rPr lang="ru-RU" sz="3100" dirty="0" smtClean="0"/>
              <a:t> </a:t>
            </a:r>
            <a:r>
              <a:rPr lang="ru-RU" sz="3100" dirty="0" err="1" smtClean="0"/>
              <a:t>і</a:t>
            </a:r>
            <a:r>
              <a:rPr lang="ru-RU" sz="3100" dirty="0" smtClean="0"/>
              <a:t> </a:t>
            </a:r>
            <a:r>
              <a:rPr lang="ru-RU" sz="3100" dirty="0" err="1" smtClean="0"/>
              <a:t>гіпоталамус</a:t>
            </a:r>
            <a:r>
              <a:rPr lang="ru-RU" sz="3100" dirty="0" smtClean="0"/>
              <a:t>, до </a:t>
            </a:r>
            <a:r>
              <a:rPr lang="ru-RU" sz="3100" dirty="0" err="1" smtClean="0"/>
              <a:t>якого</a:t>
            </a:r>
            <a:r>
              <a:rPr lang="ru-RU" sz="3100" dirty="0" smtClean="0"/>
              <a:t> </a:t>
            </a:r>
            <a:r>
              <a:rPr lang="ru-RU" sz="3100" dirty="0" err="1" smtClean="0"/>
              <a:t>приєднаний</a:t>
            </a:r>
            <a:r>
              <a:rPr lang="ru-RU" sz="3100" dirty="0" smtClean="0"/>
              <a:t> </a:t>
            </a:r>
            <a:r>
              <a:rPr lang="ru-RU" sz="3100" dirty="0" err="1" smtClean="0"/>
              <a:t>гіпофіз</a:t>
            </a:r>
            <a:r>
              <a:rPr lang="ru-RU" sz="3100" dirty="0" smtClean="0"/>
              <a:t>.</a:t>
            </a:r>
            <a:endParaRPr lang="ru-RU" dirty="0"/>
          </a:p>
        </p:txBody>
      </p:sp>
      <p:sp>
        <p:nvSpPr>
          <p:cNvPr id="5" name="Прямоугольник 4"/>
          <p:cNvSpPr/>
          <p:nvPr/>
        </p:nvSpPr>
        <p:spPr>
          <a:xfrm>
            <a:off x="2143108" y="6000768"/>
            <a:ext cx="6500858" cy="646331"/>
          </a:xfrm>
          <a:prstGeom prst="rect">
            <a:avLst/>
          </a:prstGeom>
          <a:solidFill>
            <a:schemeClr val="accent3">
              <a:lumMod val="60000"/>
              <a:lumOff val="40000"/>
            </a:schemeClr>
          </a:solidFill>
          <a:scene3d>
            <a:camera prst="orthographicFront"/>
            <a:lightRig rig="threePt" dir="t"/>
          </a:scene3d>
          <a:sp3d>
            <a:bevelT/>
          </a:sp3d>
        </p:spPr>
        <p:txBody>
          <a:bodyPr wrap="square">
            <a:spAutoFit/>
          </a:bodyPr>
          <a:lstStyle/>
          <a:p>
            <a:r>
              <a:rPr lang="ru-RU" dirty="0" err="1" smtClean="0"/>
              <a:t>Проміжний</a:t>
            </a:r>
            <a:r>
              <a:rPr lang="ru-RU" dirty="0" smtClean="0"/>
              <a:t> </a:t>
            </a:r>
            <a:r>
              <a:rPr lang="ru-RU" dirty="0" err="1" smtClean="0"/>
              <a:t>мозок</a:t>
            </a:r>
            <a:r>
              <a:rPr lang="ru-RU" dirty="0" smtClean="0"/>
              <a:t>:</a:t>
            </a:r>
          </a:p>
          <a:p>
            <a:r>
              <a:rPr lang="ru-RU" i="1" dirty="0" smtClean="0"/>
              <a:t>1 — таламус; 2 — </a:t>
            </a:r>
            <a:r>
              <a:rPr lang="ru-RU" i="1" dirty="0" err="1" smtClean="0"/>
              <a:t>епіфіз</a:t>
            </a:r>
            <a:r>
              <a:rPr lang="ru-RU" i="1" dirty="0" smtClean="0"/>
              <a:t>; 3 — </a:t>
            </a:r>
            <a:r>
              <a:rPr lang="ru-RU" i="1" dirty="0" err="1" smtClean="0"/>
              <a:t>гіпофіз</a:t>
            </a:r>
            <a:r>
              <a:rPr lang="ru-RU" i="1" dirty="0" smtClean="0"/>
              <a:t>; 4 — </a:t>
            </a:r>
            <a:r>
              <a:rPr lang="ru-RU" i="1" dirty="0" err="1" smtClean="0"/>
              <a:t>гіпоталамус</a:t>
            </a:r>
            <a:endParaRPr lang="ru-RU" dirty="0"/>
          </a:p>
        </p:txBody>
      </p:sp>
      <p:pic>
        <p:nvPicPr>
          <p:cNvPr id="6" name="24.02.2010 23-27-04.avi">
            <a:hlinkClick r:id="" action="ppaction://media"/>
          </p:cNvPr>
          <p:cNvPicPr>
            <a:picLocks noRot="1" noChangeAspect="1"/>
          </p:cNvPicPr>
          <p:nvPr>
            <a:videoFile r:link="rId1"/>
          </p:nvPr>
        </p:nvPicPr>
        <p:blipFill>
          <a:blip r:embed="rId3"/>
          <a:stretch>
            <a:fillRect/>
          </a:stretch>
        </p:blipFill>
        <p:spPr>
          <a:xfrm>
            <a:off x="0" y="0"/>
            <a:ext cx="3214686" cy="3214686"/>
          </a:xfrm>
          <a:prstGeom prst="rect">
            <a:avLst/>
          </a:prstGeom>
        </p:spPr>
      </p:pic>
      <p:sp>
        <p:nvSpPr>
          <p:cNvPr id="7" name="Прямоугольник 6"/>
          <p:cNvSpPr/>
          <p:nvPr/>
        </p:nvSpPr>
        <p:spPr>
          <a:xfrm>
            <a:off x="3714744" y="2000240"/>
            <a:ext cx="5072066" cy="707886"/>
          </a:xfrm>
          <a:prstGeom prst="rect">
            <a:avLst/>
          </a:prstGeom>
          <a:solidFill>
            <a:schemeClr val="accent3">
              <a:lumMod val="60000"/>
              <a:lumOff val="40000"/>
            </a:schemeClr>
          </a:solidFill>
          <a:scene3d>
            <a:camera prst="orthographicFront"/>
            <a:lightRig rig="threePt" dir="t"/>
          </a:scene3d>
          <a:sp3d>
            <a:bevelT/>
          </a:sp3d>
        </p:spPr>
        <p:txBody>
          <a:bodyPr wrap="square">
            <a:spAutoFit/>
          </a:bodyPr>
          <a:lstStyle/>
          <a:p>
            <a:r>
              <a:rPr lang="ru-RU" sz="2000" dirty="0" err="1" smtClean="0"/>
              <a:t>Розташований</a:t>
            </a:r>
            <a:r>
              <a:rPr lang="ru-RU" sz="2000" dirty="0" smtClean="0"/>
              <a:t> </a:t>
            </a:r>
            <a:r>
              <a:rPr lang="ru-RU" sz="2000" dirty="0" err="1" smtClean="0"/>
              <a:t>між</a:t>
            </a:r>
            <a:r>
              <a:rPr lang="ru-RU" sz="2000" dirty="0" smtClean="0"/>
              <a:t> </a:t>
            </a:r>
            <a:r>
              <a:rPr lang="ru-RU" sz="2000" dirty="0" err="1" smtClean="0"/>
              <a:t>стовбуром</a:t>
            </a:r>
            <a:r>
              <a:rPr lang="ru-RU" sz="2000" dirty="0" smtClean="0"/>
              <a:t> головного </a:t>
            </a:r>
            <a:r>
              <a:rPr lang="ru-RU" sz="2000" dirty="0" err="1" smtClean="0"/>
              <a:t>мозку</a:t>
            </a:r>
            <a:r>
              <a:rPr lang="ru-RU" sz="2000" dirty="0" smtClean="0"/>
              <a:t> </a:t>
            </a:r>
            <a:r>
              <a:rPr lang="ru-RU" sz="2000" dirty="0" err="1" smtClean="0"/>
              <a:t>і</a:t>
            </a:r>
            <a:r>
              <a:rPr lang="ru-RU" sz="2000" dirty="0" smtClean="0"/>
              <a:t> великими </a:t>
            </a:r>
            <a:r>
              <a:rPr lang="ru-RU" sz="2000" dirty="0" err="1" smtClean="0"/>
              <a:t>півкулями</a:t>
            </a:r>
            <a:r>
              <a:rPr lang="ru-RU" sz="2000" dirty="0" smtClean="0"/>
              <a:t>.</a:t>
            </a:r>
            <a:endParaRPr lang="ru-RU" sz="2000" dirty="0"/>
          </a:p>
        </p:txBody>
      </p:sp>
      <p:sp>
        <p:nvSpPr>
          <p:cNvPr id="8" name="Прямоугольник 7"/>
          <p:cNvSpPr/>
          <p:nvPr/>
        </p:nvSpPr>
        <p:spPr>
          <a:xfrm>
            <a:off x="357158" y="3786190"/>
            <a:ext cx="3929058" cy="1200329"/>
          </a:xfrm>
          <a:prstGeom prst="rect">
            <a:avLst/>
          </a:prstGeom>
          <a:solidFill>
            <a:schemeClr val="accent3">
              <a:lumMod val="60000"/>
              <a:lumOff val="40000"/>
            </a:schemeClr>
          </a:solidFill>
          <a:scene3d>
            <a:camera prst="orthographicFront"/>
            <a:lightRig rig="threePt" dir="t"/>
          </a:scene3d>
          <a:sp3d>
            <a:bevelT/>
          </a:sp3d>
        </p:spPr>
        <p:txBody>
          <a:bodyPr wrap="square">
            <a:spAutoFit/>
          </a:bodyPr>
          <a:lstStyle/>
          <a:p>
            <a:r>
              <a:rPr lang="ru-RU" sz="2400" dirty="0" err="1" smtClean="0"/>
              <a:t>Функції</a:t>
            </a:r>
            <a:r>
              <a:rPr lang="ru-RU" sz="2400" dirty="0" smtClean="0"/>
              <a:t> </a:t>
            </a:r>
            <a:r>
              <a:rPr lang="ru-RU" sz="2400" dirty="0" err="1" smtClean="0"/>
              <a:t>проміжного</a:t>
            </a:r>
            <a:r>
              <a:rPr lang="ru-RU" sz="2400" dirty="0" smtClean="0"/>
              <a:t> </a:t>
            </a:r>
            <a:r>
              <a:rPr lang="ru-RU" sz="2400" dirty="0" err="1" smtClean="0"/>
              <a:t>мозку</a:t>
            </a:r>
            <a:endParaRPr lang="ru-RU" sz="2400" dirty="0" smtClean="0"/>
          </a:p>
          <a:p>
            <a:pPr>
              <a:buFont typeface="Wingdings" pitchFamily="2" charset="2"/>
              <a:buChar char="ü"/>
            </a:pPr>
            <a:r>
              <a:rPr lang="ru-RU" sz="2400" dirty="0" smtClean="0"/>
              <a:t>Рух, у тому </a:t>
            </a:r>
            <a:r>
              <a:rPr lang="ru-RU" sz="2400" dirty="0" err="1" smtClean="0"/>
              <a:t>числі</a:t>
            </a:r>
            <a:r>
              <a:rPr lang="ru-RU" sz="2400" dirty="0" smtClean="0"/>
              <a:t> </a:t>
            </a:r>
            <a:r>
              <a:rPr lang="ru-RU" sz="2400" dirty="0" err="1" smtClean="0"/>
              <a:t>і</a:t>
            </a:r>
            <a:r>
              <a:rPr lang="ru-RU" sz="2400" dirty="0" smtClean="0"/>
              <a:t> </a:t>
            </a:r>
            <a:r>
              <a:rPr lang="ru-RU" sz="2400" dirty="0" err="1" smtClean="0"/>
              <a:t>міміка</a:t>
            </a:r>
            <a:r>
              <a:rPr lang="ru-RU" sz="2400" dirty="0" smtClean="0"/>
              <a:t>.</a:t>
            </a:r>
          </a:p>
          <a:p>
            <a:pPr>
              <a:buFont typeface="Wingdings" pitchFamily="2" charset="2"/>
              <a:buChar char="ü"/>
            </a:pPr>
            <a:r>
              <a:rPr lang="ru-RU" sz="2400" dirty="0" err="1" smtClean="0"/>
              <a:t>Обмін</a:t>
            </a:r>
            <a:r>
              <a:rPr lang="ru-RU" sz="2400" dirty="0" smtClean="0"/>
              <a:t> </a:t>
            </a:r>
            <a:r>
              <a:rPr lang="ru-RU" sz="2400" dirty="0" err="1" smtClean="0"/>
              <a:t>речовин</a:t>
            </a:r>
            <a:r>
              <a:rPr lang="ru-RU" sz="2400" dirty="0" smtClean="0"/>
              <a:t>.</a:t>
            </a:r>
            <a:endParaRPr lang="ru-RU" sz="2400" dirty="0"/>
          </a:p>
        </p:txBody>
      </p:sp>
      <p:sp>
        <p:nvSpPr>
          <p:cNvPr id="9" name="Управляющая кнопка: назад 8">
            <a:hlinkClick r:id="rId4" action="ppaction://hlinksldjump" highlightClick="1"/>
          </p:cNvPr>
          <p:cNvSpPr/>
          <p:nvPr/>
        </p:nvSpPr>
        <p:spPr>
          <a:xfrm>
            <a:off x="428596" y="5715016"/>
            <a:ext cx="857256" cy="71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Содержимое 3" descr="jij.png"/>
          <p:cNvPicPr>
            <a:picLocks noGrp="1" noChangeAspect="1"/>
          </p:cNvPicPr>
          <p:nvPr>
            <p:ph idx="1"/>
          </p:nvPr>
        </p:nvPicPr>
        <p:blipFill>
          <a:blip r:embed="rId5"/>
          <a:stretch>
            <a:fillRect/>
          </a:stretch>
        </p:blipFill>
        <p:spPr>
          <a:xfrm>
            <a:off x="4500562" y="2842127"/>
            <a:ext cx="3747798" cy="300122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1934" y="428604"/>
            <a:ext cx="3714776" cy="1714512"/>
          </a:xfrm>
          <a:solidFill>
            <a:schemeClr val="accent3">
              <a:lumMod val="60000"/>
              <a:lumOff val="40000"/>
            </a:schemeClr>
          </a:solidFill>
          <a:scene3d>
            <a:camera prst="orthographicFront"/>
            <a:lightRig rig="threePt" dir="t"/>
          </a:scene3d>
          <a:sp3d>
            <a:bevelT/>
          </a:sp3d>
        </p:spPr>
        <p:txBody>
          <a:bodyPr>
            <a:normAutofit/>
          </a:bodyPr>
          <a:lstStyle/>
          <a:p>
            <a:r>
              <a:rPr lang="ru-RU" b="1" i="1" dirty="0" smtClean="0"/>
              <a:t>Таламус-</a:t>
            </a:r>
            <a:r>
              <a:rPr lang="ru-RU" dirty="0" smtClean="0"/>
              <a:t> </a:t>
            </a:r>
            <a:r>
              <a:rPr lang="ru-RU" sz="2700" dirty="0" err="1" smtClean="0"/>
              <a:t>збирач</a:t>
            </a:r>
            <a:r>
              <a:rPr lang="ru-RU" sz="2700" dirty="0" smtClean="0"/>
              <a:t> </a:t>
            </a:r>
            <a:r>
              <a:rPr lang="ru-RU" sz="2700" dirty="0" err="1" smtClean="0"/>
              <a:t>інформації</a:t>
            </a:r>
            <a:r>
              <a:rPr lang="ru-RU" sz="2700" dirty="0" smtClean="0"/>
              <a:t> про </a:t>
            </a:r>
            <a:r>
              <a:rPr lang="ru-RU" sz="2700" dirty="0" err="1" smtClean="0"/>
              <a:t>всі</a:t>
            </a:r>
            <a:r>
              <a:rPr lang="ru-RU" sz="2700" dirty="0" smtClean="0"/>
              <a:t> </a:t>
            </a:r>
            <a:r>
              <a:rPr lang="ru-RU" sz="2700" dirty="0" err="1" smtClean="0"/>
              <a:t>види</a:t>
            </a:r>
            <a:r>
              <a:rPr lang="ru-RU" sz="2700" dirty="0" smtClean="0"/>
              <a:t> </a:t>
            </a:r>
            <a:r>
              <a:rPr lang="ru-RU" sz="2700" dirty="0" err="1" smtClean="0"/>
              <a:t>чутливості</a:t>
            </a:r>
            <a:r>
              <a:rPr lang="ru-RU" sz="3100" dirty="0" smtClean="0"/>
              <a:t>.</a:t>
            </a:r>
            <a:endParaRPr lang="ru-RU" dirty="0"/>
          </a:p>
        </p:txBody>
      </p:sp>
      <p:pic>
        <p:nvPicPr>
          <p:cNvPr id="4" name="24.02.2010 23-37-32.avi">
            <a:hlinkClick r:id="" action="ppaction://media"/>
          </p:cNvPr>
          <p:cNvPicPr>
            <a:picLocks noGrp="1" noRot="1" noChangeAspect="1"/>
          </p:cNvPicPr>
          <p:nvPr>
            <p:ph idx="1"/>
            <a:videoFile r:link="rId1"/>
          </p:nvPr>
        </p:nvPicPr>
        <p:blipFill>
          <a:blip r:embed="rId3"/>
          <a:stretch>
            <a:fillRect/>
          </a:stretch>
        </p:blipFill>
        <p:spPr>
          <a:xfrm>
            <a:off x="-1" y="0"/>
            <a:ext cx="3214687" cy="3214686"/>
          </a:xfrm>
          <a:prstGeom prst="rect">
            <a:avLst/>
          </a:prstGeom>
        </p:spPr>
      </p:pic>
      <p:sp>
        <p:nvSpPr>
          <p:cNvPr id="7" name="Управляющая кнопка: назад 6">
            <a:hlinkClick r:id="rId4" action="ppaction://hlinksldjump" highlightClick="1"/>
          </p:cNvPr>
          <p:cNvSpPr/>
          <p:nvPr/>
        </p:nvSpPr>
        <p:spPr>
          <a:xfrm>
            <a:off x="428596" y="5929330"/>
            <a:ext cx="857256" cy="71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14282" y="3429000"/>
            <a:ext cx="4143404" cy="2308324"/>
          </a:xfrm>
          <a:prstGeom prst="rect">
            <a:avLst/>
          </a:prstGeom>
          <a:solidFill>
            <a:schemeClr val="accent3">
              <a:lumMod val="60000"/>
              <a:lumOff val="40000"/>
            </a:schemeClr>
          </a:solidFill>
          <a:scene3d>
            <a:camera prst="orthographicFront"/>
            <a:lightRig rig="threePt" dir="t"/>
          </a:scene3d>
          <a:sp3d>
            <a:bevelT/>
          </a:sp3d>
        </p:spPr>
        <p:txBody>
          <a:bodyPr wrap="square">
            <a:spAutoFit/>
          </a:bodyPr>
          <a:lstStyle/>
          <a:p>
            <a:r>
              <a:rPr lang="ru-RU" dirty="0" err="1" smtClean="0"/>
              <a:t>Фільтрує</a:t>
            </a:r>
            <a:r>
              <a:rPr lang="ru-RU" dirty="0" smtClean="0"/>
              <a:t>, </a:t>
            </a:r>
            <a:r>
              <a:rPr lang="ru-RU" dirty="0" err="1" smtClean="0"/>
              <a:t>сортує</a:t>
            </a:r>
            <a:r>
              <a:rPr lang="ru-RU" dirty="0" smtClean="0"/>
              <a:t> </a:t>
            </a:r>
            <a:r>
              <a:rPr lang="ru-RU" dirty="0" err="1" smtClean="0"/>
              <a:t>і</a:t>
            </a:r>
            <a:r>
              <a:rPr lang="ru-RU" dirty="0" smtClean="0"/>
              <a:t> </a:t>
            </a:r>
            <a:r>
              <a:rPr lang="ru-RU" dirty="0" err="1" smtClean="0"/>
              <a:t>направляє</a:t>
            </a:r>
            <a:r>
              <a:rPr lang="ru-RU" dirty="0" smtClean="0"/>
              <a:t> в </a:t>
            </a:r>
            <a:r>
              <a:rPr lang="ru-RU" dirty="0" err="1" smtClean="0"/>
              <a:t>головний</a:t>
            </a:r>
            <a:r>
              <a:rPr lang="ru-RU" dirty="0" smtClean="0"/>
              <a:t> </a:t>
            </a:r>
            <a:r>
              <a:rPr lang="ru-RU" dirty="0" err="1" smtClean="0"/>
              <a:t>мозок</a:t>
            </a:r>
            <a:r>
              <a:rPr lang="ru-RU" dirty="0" smtClean="0"/>
              <a:t> </a:t>
            </a:r>
            <a:r>
              <a:rPr lang="ru-RU" dirty="0" err="1" smtClean="0"/>
              <a:t>інформацію</a:t>
            </a:r>
            <a:r>
              <a:rPr lang="ru-RU" dirty="0" smtClean="0"/>
              <a:t>, </a:t>
            </a:r>
            <a:r>
              <a:rPr lang="ru-RU" dirty="0" err="1" smtClean="0"/>
              <a:t>що</a:t>
            </a:r>
            <a:r>
              <a:rPr lang="ru-RU" dirty="0" smtClean="0"/>
              <a:t> </a:t>
            </a:r>
            <a:r>
              <a:rPr lang="ru-RU" dirty="0" err="1" smtClean="0"/>
              <a:t>надходить</a:t>
            </a:r>
            <a:r>
              <a:rPr lang="ru-RU" dirty="0" smtClean="0"/>
              <a:t> </a:t>
            </a:r>
            <a:r>
              <a:rPr lang="ru-RU" dirty="0" err="1" smtClean="0"/>
              <a:t>від</a:t>
            </a:r>
            <a:r>
              <a:rPr lang="ru-RU" dirty="0" smtClean="0"/>
              <a:t> </a:t>
            </a:r>
            <a:r>
              <a:rPr lang="ru-RU" dirty="0" err="1" smtClean="0"/>
              <a:t>больових</a:t>
            </a:r>
            <a:r>
              <a:rPr lang="ru-RU" dirty="0" smtClean="0"/>
              <a:t>, </a:t>
            </a:r>
            <a:r>
              <a:rPr lang="ru-RU" dirty="0" err="1" smtClean="0"/>
              <a:t>тактильних</a:t>
            </a:r>
            <a:r>
              <a:rPr lang="ru-RU" dirty="0" smtClean="0"/>
              <a:t>, </a:t>
            </a:r>
            <a:r>
              <a:rPr lang="ru-RU" dirty="0" err="1" smtClean="0"/>
              <a:t>температурних</a:t>
            </a:r>
            <a:r>
              <a:rPr lang="ru-RU" dirty="0" smtClean="0"/>
              <a:t>, </a:t>
            </a:r>
            <a:r>
              <a:rPr lang="ru-RU" dirty="0" err="1" smtClean="0"/>
              <a:t>м'язово-суглобових</a:t>
            </a:r>
            <a:r>
              <a:rPr lang="ru-RU" dirty="0" smtClean="0"/>
              <a:t>, </a:t>
            </a:r>
            <a:r>
              <a:rPr lang="ru-RU" dirty="0" err="1" smtClean="0"/>
              <a:t>вібраційних</a:t>
            </a:r>
            <a:r>
              <a:rPr lang="ru-RU" dirty="0" smtClean="0"/>
              <a:t>, </a:t>
            </a:r>
            <a:r>
              <a:rPr lang="ru-RU" dirty="0" err="1" smtClean="0"/>
              <a:t>зорових</a:t>
            </a:r>
            <a:r>
              <a:rPr lang="ru-RU" dirty="0" smtClean="0"/>
              <a:t>, </a:t>
            </a:r>
            <a:r>
              <a:rPr lang="ru-RU" dirty="0" err="1" smtClean="0"/>
              <a:t>смакових</a:t>
            </a:r>
            <a:r>
              <a:rPr lang="ru-RU" dirty="0" smtClean="0"/>
              <a:t>, </a:t>
            </a:r>
            <a:r>
              <a:rPr lang="ru-RU" dirty="0" err="1" smtClean="0"/>
              <a:t>нюхових</a:t>
            </a:r>
            <a:r>
              <a:rPr lang="ru-RU" dirty="0" smtClean="0"/>
              <a:t> </a:t>
            </a:r>
            <a:r>
              <a:rPr lang="ru-RU" dirty="0" err="1" smtClean="0"/>
              <a:t>і</a:t>
            </a:r>
            <a:r>
              <a:rPr lang="ru-RU" dirty="0" smtClean="0"/>
              <a:t> </a:t>
            </a:r>
            <a:r>
              <a:rPr lang="ru-RU" dirty="0" err="1" smtClean="0"/>
              <a:t>слухових</a:t>
            </a:r>
            <a:r>
              <a:rPr lang="ru-RU" dirty="0" smtClean="0"/>
              <a:t> </a:t>
            </a:r>
            <a:r>
              <a:rPr lang="ru-RU" dirty="0" err="1" smtClean="0"/>
              <a:t>рецепторів</a:t>
            </a:r>
            <a:r>
              <a:rPr lang="ru-RU" dirty="0" smtClean="0"/>
              <a:t> </a:t>
            </a:r>
            <a:r>
              <a:rPr lang="ru-RU" dirty="0" err="1" smtClean="0"/>
              <a:t>і</a:t>
            </a:r>
            <a:r>
              <a:rPr lang="ru-RU" dirty="0" smtClean="0"/>
              <a:t> </a:t>
            </a:r>
            <a:r>
              <a:rPr lang="ru-RU" dirty="0" err="1" smtClean="0"/>
              <a:t>шляхів</a:t>
            </a:r>
            <a:r>
              <a:rPr lang="ru-RU" dirty="0" smtClean="0"/>
              <a:t>. В </a:t>
            </a:r>
            <a:r>
              <a:rPr lang="ru-RU" dirty="0" err="1" smtClean="0"/>
              <a:t>таламусі</a:t>
            </a:r>
            <a:r>
              <a:rPr lang="ru-RU" dirty="0" smtClean="0"/>
              <a:t> </a:t>
            </a:r>
            <a:r>
              <a:rPr lang="ru-RU" dirty="0" err="1" smtClean="0"/>
              <a:t>відбувається</a:t>
            </a:r>
            <a:r>
              <a:rPr lang="ru-RU" dirty="0" smtClean="0"/>
              <a:t> </a:t>
            </a:r>
            <a:r>
              <a:rPr lang="ru-RU" dirty="0" err="1" smtClean="0"/>
              <a:t>формування</a:t>
            </a:r>
            <a:r>
              <a:rPr lang="ru-RU" dirty="0" smtClean="0"/>
              <a:t> </a:t>
            </a:r>
            <a:r>
              <a:rPr lang="ru-RU" dirty="0" err="1" smtClean="0"/>
              <a:t>відчуттів</a:t>
            </a:r>
            <a:r>
              <a:rPr lang="ru-RU" dirty="0" smtClean="0"/>
              <a:t> </a:t>
            </a:r>
            <a:r>
              <a:rPr lang="ru-RU" dirty="0" err="1" smtClean="0"/>
              <a:t>і</a:t>
            </a:r>
            <a:r>
              <a:rPr lang="ru-RU" dirty="0" smtClean="0"/>
              <a:t> </a:t>
            </a:r>
            <a:r>
              <a:rPr lang="ru-RU" dirty="0" err="1" smtClean="0"/>
              <a:t>їх</a:t>
            </a:r>
            <a:r>
              <a:rPr lang="ru-RU" dirty="0" smtClean="0"/>
              <a:t> </a:t>
            </a:r>
            <a:r>
              <a:rPr lang="ru-RU" dirty="0" err="1" smtClean="0"/>
              <a:t>подальша</a:t>
            </a:r>
            <a:r>
              <a:rPr lang="ru-RU" dirty="0" smtClean="0"/>
              <a:t> передача. </a:t>
            </a:r>
            <a:endParaRPr lang="ru-RU" dirty="0"/>
          </a:p>
        </p:txBody>
      </p:sp>
      <p:pic>
        <p:nvPicPr>
          <p:cNvPr id="8" name="Рисунок 7" descr="Копия Рин6ннсунок1.png"/>
          <p:cNvPicPr>
            <a:picLocks noChangeAspect="1"/>
          </p:cNvPicPr>
          <p:nvPr/>
        </p:nvPicPr>
        <p:blipFill>
          <a:blip r:embed="rId5"/>
          <a:stretch>
            <a:fillRect/>
          </a:stretch>
        </p:blipFill>
        <p:spPr>
          <a:xfrm>
            <a:off x="4429124" y="2500306"/>
            <a:ext cx="4549837" cy="3740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928670"/>
            <a:ext cx="3257544" cy="1011222"/>
          </a:xfrm>
          <a:solidFill>
            <a:schemeClr val="accent3">
              <a:lumMod val="60000"/>
              <a:lumOff val="40000"/>
            </a:schemeClr>
          </a:solidFill>
          <a:scene3d>
            <a:camera prst="orthographicFront"/>
            <a:lightRig rig="threePt" dir="t"/>
          </a:scene3d>
          <a:sp3d>
            <a:bevelT/>
          </a:sp3d>
        </p:spPr>
        <p:txBody>
          <a:bodyPr/>
          <a:lstStyle/>
          <a:p>
            <a:r>
              <a:rPr lang="ru-RU" b="1" i="1" dirty="0" err="1" smtClean="0"/>
              <a:t>Епіфіз</a:t>
            </a:r>
            <a:endParaRPr lang="ru-RU" b="1" i="1" dirty="0"/>
          </a:p>
        </p:txBody>
      </p:sp>
      <p:pic>
        <p:nvPicPr>
          <p:cNvPr id="6" name="Рисунок 5" descr="Рисунок5.png"/>
          <p:cNvPicPr>
            <a:picLocks noChangeAspect="1"/>
          </p:cNvPicPr>
          <p:nvPr/>
        </p:nvPicPr>
        <p:blipFill>
          <a:blip r:embed="rId2"/>
          <a:stretch>
            <a:fillRect/>
          </a:stretch>
        </p:blipFill>
        <p:spPr>
          <a:xfrm>
            <a:off x="214282" y="2143116"/>
            <a:ext cx="4000496" cy="3282458"/>
          </a:xfrm>
          <a:prstGeom prst="rect">
            <a:avLst/>
          </a:prstGeom>
        </p:spPr>
      </p:pic>
      <p:sp>
        <p:nvSpPr>
          <p:cNvPr id="8" name="Прямоугольник 7"/>
          <p:cNvSpPr/>
          <p:nvPr/>
        </p:nvSpPr>
        <p:spPr>
          <a:xfrm>
            <a:off x="4429124" y="428604"/>
            <a:ext cx="4071934" cy="923330"/>
          </a:xfrm>
          <a:prstGeom prst="rect">
            <a:avLst/>
          </a:prstGeom>
          <a:solidFill>
            <a:schemeClr val="accent3">
              <a:lumMod val="60000"/>
              <a:lumOff val="40000"/>
            </a:schemeClr>
          </a:solidFill>
          <a:scene3d>
            <a:camera prst="orthographicFront"/>
            <a:lightRig rig="threePt" dir="t"/>
          </a:scene3d>
          <a:sp3d>
            <a:bevelT/>
          </a:sp3d>
        </p:spPr>
        <p:txBody>
          <a:bodyPr wrap="square">
            <a:spAutoFit/>
          </a:bodyPr>
          <a:lstStyle/>
          <a:p>
            <a:r>
              <a:rPr lang="ru-RU" dirty="0" smtClean="0"/>
              <a:t>До </a:t>
            </a:r>
            <a:r>
              <a:rPr lang="ru-RU" dirty="0" err="1" smtClean="0"/>
              <a:t>цих</a:t>
            </a:r>
            <a:r>
              <a:rPr lang="ru-RU" dirty="0" smtClean="0"/>
              <a:t> </a:t>
            </a:r>
            <a:r>
              <a:rPr lang="ru-RU" dirty="0" err="1" smtClean="0"/>
              <a:t>пір</a:t>
            </a:r>
            <a:r>
              <a:rPr lang="ru-RU" dirty="0" smtClean="0"/>
              <a:t> </a:t>
            </a:r>
            <a:r>
              <a:rPr lang="ru-RU" dirty="0" err="1" smtClean="0"/>
              <a:t>функціональна</a:t>
            </a:r>
            <a:r>
              <a:rPr lang="ru-RU" dirty="0" smtClean="0"/>
              <a:t> </a:t>
            </a:r>
            <a:r>
              <a:rPr lang="ru-RU" dirty="0" err="1" smtClean="0"/>
              <a:t>значимість</a:t>
            </a:r>
            <a:r>
              <a:rPr lang="ru-RU" dirty="0" smtClean="0"/>
              <a:t> </a:t>
            </a:r>
            <a:r>
              <a:rPr lang="ru-RU" dirty="0" err="1" smtClean="0"/>
              <a:t>епіфіза</a:t>
            </a:r>
            <a:r>
              <a:rPr lang="ru-RU" dirty="0" smtClean="0"/>
              <a:t> для </a:t>
            </a:r>
            <a:r>
              <a:rPr lang="ru-RU" dirty="0" err="1" smtClean="0"/>
              <a:t>людини</a:t>
            </a:r>
            <a:r>
              <a:rPr lang="ru-RU" dirty="0" smtClean="0"/>
              <a:t> не </a:t>
            </a:r>
            <a:r>
              <a:rPr lang="ru-RU" dirty="0" err="1" smtClean="0"/>
              <a:t>достатньо</a:t>
            </a:r>
            <a:r>
              <a:rPr lang="ru-RU" dirty="0" smtClean="0"/>
              <a:t> </a:t>
            </a:r>
            <a:r>
              <a:rPr lang="ru-RU" dirty="0" err="1" smtClean="0"/>
              <a:t>вивчена</a:t>
            </a:r>
            <a:r>
              <a:rPr lang="ru-RU" dirty="0" smtClean="0"/>
              <a:t>.</a:t>
            </a:r>
            <a:endParaRPr lang="ru-RU" dirty="0"/>
          </a:p>
        </p:txBody>
      </p:sp>
      <p:sp>
        <p:nvSpPr>
          <p:cNvPr id="9" name="Прямоугольник 8"/>
          <p:cNvSpPr/>
          <p:nvPr/>
        </p:nvSpPr>
        <p:spPr>
          <a:xfrm>
            <a:off x="4357686" y="1571612"/>
            <a:ext cx="4500578" cy="5078313"/>
          </a:xfrm>
          <a:prstGeom prst="rect">
            <a:avLst/>
          </a:prstGeom>
          <a:solidFill>
            <a:schemeClr val="accent3">
              <a:lumMod val="60000"/>
              <a:lumOff val="40000"/>
            </a:schemeClr>
          </a:solidFill>
          <a:scene3d>
            <a:camera prst="orthographicFront"/>
            <a:lightRig rig="threePt" dir="t"/>
          </a:scene3d>
          <a:sp3d>
            <a:bevelT/>
          </a:sp3d>
        </p:spPr>
        <p:txBody>
          <a:bodyPr wrap="square">
            <a:spAutoFit/>
          </a:bodyPr>
          <a:lstStyle/>
          <a:p>
            <a:r>
              <a:rPr lang="ru-RU" dirty="0" err="1" smtClean="0"/>
              <a:t>Секреторні</a:t>
            </a:r>
            <a:r>
              <a:rPr lang="ru-RU" dirty="0" smtClean="0"/>
              <a:t> </a:t>
            </a:r>
            <a:r>
              <a:rPr lang="ru-RU" dirty="0" err="1" smtClean="0"/>
              <a:t>клітини</a:t>
            </a:r>
            <a:r>
              <a:rPr lang="ru-RU" dirty="0" smtClean="0"/>
              <a:t> </a:t>
            </a:r>
            <a:r>
              <a:rPr lang="ru-RU" dirty="0" err="1" smtClean="0"/>
              <a:t>епіфіза</a:t>
            </a:r>
            <a:r>
              <a:rPr lang="ru-RU" dirty="0" smtClean="0"/>
              <a:t> </a:t>
            </a:r>
            <a:r>
              <a:rPr lang="ru-RU" dirty="0" err="1" smtClean="0"/>
              <a:t>виділяють</a:t>
            </a:r>
            <a:r>
              <a:rPr lang="ru-RU" dirty="0" smtClean="0"/>
              <a:t> у кров гормон </a:t>
            </a:r>
            <a:r>
              <a:rPr lang="ru-RU" dirty="0" err="1" smtClean="0"/>
              <a:t>мелатонін</a:t>
            </a:r>
            <a:r>
              <a:rPr lang="ru-RU" dirty="0" smtClean="0"/>
              <a:t>, </a:t>
            </a:r>
            <a:r>
              <a:rPr lang="ru-RU" dirty="0" err="1" smtClean="0"/>
              <a:t>який</a:t>
            </a:r>
            <a:r>
              <a:rPr lang="ru-RU" dirty="0" smtClean="0"/>
              <a:t> </a:t>
            </a:r>
            <a:r>
              <a:rPr lang="ru-RU" dirty="0" err="1" smtClean="0"/>
              <a:t>бере</a:t>
            </a:r>
            <a:r>
              <a:rPr lang="ru-RU" dirty="0" smtClean="0"/>
              <a:t> участь в </a:t>
            </a:r>
            <a:r>
              <a:rPr lang="ru-RU" dirty="0" err="1" smtClean="0"/>
              <a:t>синхронізації</a:t>
            </a:r>
            <a:r>
              <a:rPr lang="ru-RU" dirty="0" smtClean="0"/>
              <a:t> </a:t>
            </a:r>
            <a:r>
              <a:rPr lang="ru-RU" dirty="0" err="1" smtClean="0"/>
              <a:t>циркадних</a:t>
            </a:r>
            <a:r>
              <a:rPr lang="ru-RU" dirty="0" smtClean="0"/>
              <a:t> </a:t>
            </a:r>
            <a:r>
              <a:rPr lang="ru-RU" dirty="0" err="1" smtClean="0"/>
              <a:t>ритмів</a:t>
            </a:r>
            <a:r>
              <a:rPr lang="ru-RU" dirty="0" smtClean="0"/>
              <a:t> (</a:t>
            </a:r>
            <a:r>
              <a:rPr lang="ru-RU" dirty="0" err="1" smtClean="0"/>
              <a:t>біоритми</a:t>
            </a:r>
            <a:r>
              <a:rPr lang="ru-RU" dirty="0" smtClean="0"/>
              <a:t> «сон - </a:t>
            </a:r>
            <a:r>
              <a:rPr lang="ru-RU" dirty="0" err="1" smtClean="0"/>
              <a:t>неспання</a:t>
            </a:r>
            <a:r>
              <a:rPr lang="ru-RU" dirty="0" smtClean="0"/>
              <a:t>») </a:t>
            </a:r>
            <a:r>
              <a:rPr lang="ru-RU" dirty="0" err="1" smtClean="0"/>
              <a:t>і</a:t>
            </a:r>
            <a:r>
              <a:rPr lang="ru-RU" dirty="0" smtClean="0"/>
              <a:t>, </a:t>
            </a:r>
            <a:r>
              <a:rPr lang="ru-RU" dirty="0" err="1" smtClean="0"/>
              <a:t>можливо</a:t>
            </a:r>
            <a:r>
              <a:rPr lang="ru-RU" dirty="0" smtClean="0"/>
              <a:t>, </a:t>
            </a:r>
            <a:r>
              <a:rPr lang="ru-RU" dirty="0" err="1" smtClean="0"/>
              <a:t>впливає</a:t>
            </a:r>
            <a:r>
              <a:rPr lang="ru-RU" dirty="0" smtClean="0"/>
              <a:t> на </a:t>
            </a:r>
            <a:r>
              <a:rPr lang="ru-RU" dirty="0" err="1" smtClean="0"/>
              <a:t>всі</a:t>
            </a:r>
            <a:r>
              <a:rPr lang="ru-RU" dirty="0" smtClean="0"/>
              <a:t> </a:t>
            </a:r>
            <a:r>
              <a:rPr lang="ru-RU" dirty="0" err="1" smtClean="0"/>
              <a:t>гіпоталамо-гіпофізарно</a:t>
            </a:r>
            <a:r>
              <a:rPr lang="ru-RU" dirty="0" smtClean="0"/>
              <a:t> </a:t>
            </a:r>
            <a:r>
              <a:rPr lang="ru-RU" dirty="0" err="1" smtClean="0"/>
              <a:t>гормони</a:t>
            </a:r>
            <a:r>
              <a:rPr lang="ru-RU" dirty="0" smtClean="0"/>
              <a:t>, а </a:t>
            </a:r>
            <a:r>
              <a:rPr lang="ru-RU" dirty="0" err="1" smtClean="0"/>
              <a:t>також</a:t>
            </a:r>
            <a:r>
              <a:rPr lang="ru-RU" dirty="0" smtClean="0"/>
              <a:t> </a:t>
            </a:r>
            <a:r>
              <a:rPr lang="ru-RU" dirty="0" err="1" smtClean="0"/>
              <a:t>імунну</a:t>
            </a:r>
            <a:r>
              <a:rPr lang="ru-RU" dirty="0" smtClean="0"/>
              <a:t> систему.  </a:t>
            </a:r>
          </a:p>
          <a:p>
            <a:endParaRPr lang="ru-RU" dirty="0" smtClean="0"/>
          </a:p>
          <a:p>
            <a:r>
              <a:rPr lang="ru-RU" dirty="0" smtClean="0"/>
              <a:t>До </a:t>
            </a:r>
            <a:r>
              <a:rPr lang="ru-RU" dirty="0" err="1" smtClean="0"/>
              <a:t>відомих</a:t>
            </a:r>
            <a:r>
              <a:rPr lang="ru-RU" dirty="0" smtClean="0"/>
              <a:t>  </a:t>
            </a:r>
            <a:r>
              <a:rPr lang="ru-RU" dirty="0" err="1" smtClean="0"/>
              <a:t>функцій</a:t>
            </a:r>
            <a:r>
              <a:rPr lang="ru-RU" dirty="0" smtClean="0"/>
              <a:t> </a:t>
            </a:r>
            <a:r>
              <a:rPr lang="ru-RU" dirty="0" err="1" smtClean="0"/>
              <a:t>епіфіза</a:t>
            </a:r>
            <a:r>
              <a:rPr lang="ru-RU" dirty="0" smtClean="0"/>
              <a:t> </a:t>
            </a:r>
            <a:r>
              <a:rPr lang="ru-RU" dirty="0" err="1" smtClean="0"/>
              <a:t>відносять</a:t>
            </a:r>
            <a:r>
              <a:rPr lang="ru-RU" dirty="0" smtClean="0"/>
              <a:t>: </a:t>
            </a:r>
          </a:p>
          <a:p>
            <a:pPr>
              <a:buFont typeface="Wingdings" pitchFamily="2" charset="2"/>
              <a:buChar char="ü"/>
            </a:pPr>
            <a:r>
              <a:rPr lang="ru-RU" dirty="0" err="1" smtClean="0"/>
              <a:t>гальмування</a:t>
            </a:r>
            <a:r>
              <a:rPr lang="ru-RU" dirty="0" smtClean="0"/>
              <a:t> </a:t>
            </a:r>
            <a:r>
              <a:rPr lang="ru-RU" dirty="0" err="1" smtClean="0"/>
              <a:t>виділення</a:t>
            </a:r>
            <a:r>
              <a:rPr lang="ru-RU" dirty="0" smtClean="0"/>
              <a:t> </a:t>
            </a:r>
            <a:r>
              <a:rPr lang="ru-RU" dirty="0" err="1" smtClean="0"/>
              <a:t>гормонів</a:t>
            </a:r>
            <a:r>
              <a:rPr lang="ru-RU" dirty="0" smtClean="0"/>
              <a:t> росту; </a:t>
            </a:r>
          </a:p>
          <a:p>
            <a:pPr>
              <a:buFont typeface="Wingdings" pitchFamily="2" charset="2"/>
              <a:buChar char="ü"/>
            </a:pPr>
            <a:r>
              <a:rPr lang="ru-RU" dirty="0" err="1" smtClean="0"/>
              <a:t>гальмування</a:t>
            </a:r>
            <a:r>
              <a:rPr lang="ru-RU" dirty="0" smtClean="0"/>
              <a:t> </a:t>
            </a:r>
            <a:r>
              <a:rPr lang="ru-RU" dirty="0" err="1" smtClean="0"/>
              <a:t>статевого</a:t>
            </a:r>
            <a:r>
              <a:rPr lang="ru-RU" dirty="0" smtClean="0"/>
              <a:t> </a:t>
            </a:r>
            <a:r>
              <a:rPr lang="ru-RU" dirty="0" err="1" smtClean="0"/>
              <a:t>розвитку</a:t>
            </a:r>
            <a:r>
              <a:rPr lang="ru-RU" dirty="0" smtClean="0"/>
              <a:t> </a:t>
            </a:r>
            <a:r>
              <a:rPr lang="ru-RU" dirty="0" err="1" smtClean="0"/>
              <a:t>і</a:t>
            </a:r>
            <a:r>
              <a:rPr lang="ru-RU" dirty="0" smtClean="0"/>
              <a:t> </a:t>
            </a:r>
            <a:r>
              <a:rPr lang="ru-RU" dirty="0" err="1" smtClean="0"/>
              <a:t>статевої</a:t>
            </a:r>
            <a:r>
              <a:rPr lang="ru-RU" dirty="0" smtClean="0"/>
              <a:t> </a:t>
            </a:r>
            <a:r>
              <a:rPr lang="ru-RU" dirty="0" err="1" smtClean="0"/>
              <a:t>поведінки</a:t>
            </a:r>
            <a:r>
              <a:rPr lang="ru-RU" dirty="0" smtClean="0"/>
              <a:t>; </a:t>
            </a:r>
          </a:p>
          <a:p>
            <a:pPr>
              <a:buFont typeface="Wingdings" pitchFamily="2" charset="2"/>
              <a:buChar char="ü"/>
            </a:pPr>
            <a:r>
              <a:rPr lang="ru-RU" dirty="0" err="1" smtClean="0"/>
              <a:t>гальмування</a:t>
            </a:r>
            <a:r>
              <a:rPr lang="ru-RU" dirty="0" smtClean="0"/>
              <a:t> </a:t>
            </a:r>
            <a:r>
              <a:rPr lang="ru-RU" dirty="0" err="1" smtClean="0"/>
              <a:t>розвитку</a:t>
            </a:r>
            <a:r>
              <a:rPr lang="ru-RU" dirty="0" smtClean="0"/>
              <a:t> </a:t>
            </a:r>
            <a:r>
              <a:rPr lang="ru-RU" dirty="0" err="1" smtClean="0"/>
              <a:t>пухлин</a:t>
            </a:r>
            <a:r>
              <a:rPr lang="ru-RU" dirty="0" smtClean="0"/>
              <a:t>. </a:t>
            </a:r>
          </a:p>
          <a:p>
            <a:pPr>
              <a:buFont typeface="Wingdings" pitchFamily="2" charset="2"/>
              <a:buChar char="ü"/>
            </a:pPr>
            <a:r>
              <a:rPr lang="ru-RU" dirty="0" err="1" smtClean="0"/>
              <a:t>впливає</a:t>
            </a:r>
            <a:r>
              <a:rPr lang="ru-RU" dirty="0" smtClean="0"/>
              <a:t> на </a:t>
            </a:r>
            <a:r>
              <a:rPr lang="ru-RU" dirty="0" err="1" smtClean="0"/>
              <a:t>статевий</a:t>
            </a:r>
            <a:r>
              <a:rPr lang="ru-RU" dirty="0" smtClean="0"/>
              <a:t> </a:t>
            </a:r>
            <a:r>
              <a:rPr lang="ru-RU" dirty="0" err="1" smtClean="0"/>
              <a:t>розвиток</a:t>
            </a:r>
            <a:r>
              <a:rPr lang="ru-RU" dirty="0" smtClean="0"/>
              <a:t> </a:t>
            </a:r>
            <a:r>
              <a:rPr lang="ru-RU" dirty="0" err="1" smtClean="0"/>
              <a:t>і</a:t>
            </a:r>
            <a:r>
              <a:rPr lang="ru-RU" dirty="0" smtClean="0"/>
              <a:t> </a:t>
            </a:r>
            <a:r>
              <a:rPr lang="ru-RU" dirty="0" err="1" smtClean="0"/>
              <a:t>сексуальну</a:t>
            </a:r>
            <a:r>
              <a:rPr lang="ru-RU" dirty="0" smtClean="0"/>
              <a:t> </a:t>
            </a:r>
            <a:r>
              <a:rPr lang="ru-RU" dirty="0" err="1" smtClean="0"/>
              <a:t>поведінку</a:t>
            </a:r>
            <a:r>
              <a:rPr lang="ru-RU" dirty="0" smtClean="0"/>
              <a:t>. </a:t>
            </a:r>
          </a:p>
          <a:p>
            <a:pPr>
              <a:buFont typeface="Wingdings" pitchFamily="2" charset="2"/>
              <a:buChar char="ü"/>
            </a:pPr>
            <a:r>
              <a:rPr lang="ru-RU" dirty="0" smtClean="0"/>
              <a:t>У </a:t>
            </a:r>
            <a:r>
              <a:rPr lang="ru-RU" dirty="0" err="1" smtClean="0"/>
              <a:t>дітей</a:t>
            </a:r>
            <a:r>
              <a:rPr lang="ru-RU" dirty="0" smtClean="0"/>
              <a:t> </a:t>
            </a:r>
            <a:r>
              <a:rPr lang="ru-RU" dirty="0" err="1" smtClean="0"/>
              <a:t>епіфіз</a:t>
            </a:r>
            <a:r>
              <a:rPr lang="ru-RU" dirty="0" smtClean="0"/>
              <a:t> </a:t>
            </a:r>
            <a:r>
              <a:rPr lang="ru-RU" dirty="0" err="1" smtClean="0"/>
              <a:t>має</a:t>
            </a:r>
            <a:r>
              <a:rPr lang="ru-RU" dirty="0" smtClean="0"/>
              <a:t>  </a:t>
            </a:r>
            <a:r>
              <a:rPr lang="ru-RU" dirty="0" err="1" smtClean="0"/>
              <a:t>більші</a:t>
            </a:r>
            <a:r>
              <a:rPr lang="ru-RU" dirty="0" smtClean="0"/>
              <a:t> </a:t>
            </a:r>
            <a:r>
              <a:rPr lang="ru-RU" dirty="0" err="1" smtClean="0"/>
              <a:t>розміри</a:t>
            </a:r>
            <a:r>
              <a:rPr lang="ru-RU" dirty="0" smtClean="0"/>
              <a:t>, </a:t>
            </a:r>
            <a:r>
              <a:rPr lang="ru-RU" dirty="0" err="1" smtClean="0"/>
              <a:t>ніж</a:t>
            </a:r>
            <a:r>
              <a:rPr lang="ru-RU" dirty="0" smtClean="0"/>
              <a:t> </a:t>
            </a:r>
            <a:r>
              <a:rPr lang="ru-RU" dirty="0" err="1" smtClean="0"/>
              <a:t>у</a:t>
            </a:r>
            <a:r>
              <a:rPr lang="ru-RU" dirty="0" smtClean="0"/>
              <a:t> </a:t>
            </a:r>
            <a:r>
              <a:rPr lang="ru-RU" dirty="0" err="1" smtClean="0"/>
              <a:t>дорослих</a:t>
            </a:r>
            <a:r>
              <a:rPr lang="ru-RU" dirty="0" smtClean="0"/>
              <a:t>; </a:t>
            </a:r>
            <a:r>
              <a:rPr lang="ru-RU" dirty="0" err="1" smtClean="0"/>
              <a:t>після</a:t>
            </a:r>
            <a:r>
              <a:rPr lang="ru-RU" dirty="0" smtClean="0"/>
              <a:t> </a:t>
            </a:r>
            <a:r>
              <a:rPr lang="ru-RU" dirty="0" err="1" smtClean="0"/>
              <a:t>досягнення</a:t>
            </a:r>
            <a:r>
              <a:rPr lang="ru-RU" dirty="0" smtClean="0"/>
              <a:t> </a:t>
            </a:r>
            <a:r>
              <a:rPr lang="ru-RU" dirty="0" err="1" smtClean="0"/>
              <a:t>статевої</a:t>
            </a:r>
            <a:r>
              <a:rPr lang="ru-RU" dirty="0" smtClean="0"/>
              <a:t> </a:t>
            </a:r>
            <a:r>
              <a:rPr lang="ru-RU" dirty="0" err="1" smtClean="0"/>
              <a:t>зрілості</a:t>
            </a:r>
            <a:r>
              <a:rPr lang="ru-RU" dirty="0" smtClean="0"/>
              <a:t> </a:t>
            </a:r>
            <a:r>
              <a:rPr lang="ru-RU" dirty="0" err="1" smtClean="0"/>
              <a:t>вироблення</a:t>
            </a:r>
            <a:r>
              <a:rPr lang="ru-RU" dirty="0" smtClean="0"/>
              <a:t> </a:t>
            </a:r>
            <a:r>
              <a:rPr lang="ru-RU" dirty="0" err="1" smtClean="0"/>
              <a:t>мелатоніну</a:t>
            </a:r>
            <a:r>
              <a:rPr lang="ru-RU" dirty="0" smtClean="0"/>
              <a:t> </a:t>
            </a:r>
            <a:r>
              <a:rPr lang="ru-RU" dirty="0" err="1" smtClean="0"/>
              <a:t>зменшується</a:t>
            </a:r>
            <a:r>
              <a:rPr lang="ru-RU" dirty="0" smtClean="0"/>
              <a:t>.</a:t>
            </a:r>
            <a:endParaRPr lang="ru-RU" dirty="0"/>
          </a:p>
        </p:txBody>
      </p:sp>
      <p:sp>
        <p:nvSpPr>
          <p:cNvPr id="7" name="Управляющая кнопка: назад 6">
            <a:hlinkClick r:id="rId3" action="ppaction://hlinksldjump" highlightClick="1"/>
          </p:cNvPr>
          <p:cNvSpPr/>
          <p:nvPr/>
        </p:nvSpPr>
        <p:spPr>
          <a:xfrm>
            <a:off x="428596" y="5929330"/>
            <a:ext cx="857256" cy="71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500042"/>
            <a:ext cx="2786082" cy="725470"/>
          </a:xfrm>
          <a:solidFill>
            <a:schemeClr val="bg2">
              <a:lumMod val="75000"/>
            </a:schemeClr>
          </a:solidFill>
          <a:scene3d>
            <a:camera prst="orthographicFront"/>
            <a:lightRig rig="threePt" dir="t"/>
          </a:scene3d>
          <a:sp3d>
            <a:bevelT/>
          </a:sp3d>
        </p:spPr>
        <p:txBody>
          <a:bodyPr>
            <a:normAutofit fontScale="90000"/>
          </a:bodyPr>
          <a:lstStyle/>
          <a:p>
            <a:r>
              <a:rPr lang="uk-UA" b="1" dirty="0" smtClean="0"/>
              <a:t>Мета</a:t>
            </a:r>
            <a:endParaRPr lang="ru-RU" b="1" dirty="0"/>
          </a:p>
        </p:txBody>
      </p:sp>
      <p:sp>
        <p:nvSpPr>
          <p:cNvPr id="3" name="Содержимое 2"/>
          <p:cNvSpPr>
            <a:spLocks noGrp="1"/>
          </p:cNvSpPr>
          <p:nvPr>
            <p:ph idx="1"/>
          </p:nvPr>
        </p:nvSpPr>
        <p:spPr>
          <a:xfrm>
            <a:off x="928662" y="1785926"/>
            <a:ext cx="7429552" cy="3643338"/>
          </a:xfrm>
          <a:solidFill>
            <a:schemeClr val="bg2">
              <a:lumMod val="75000"/>
            </a:schemeClr>
          </a:solidFill>
          <a:scene3d>
            <a:camera prst="orthographicFront"/>
            <a:lightRig rig="threePt" dir="t"/>
          </a:scene3d>
          <a:sp3d>
            <a:bevelT/>
          </a:sp3d>
        </p:spPr>
        <p:txBody>
          <a:bodyPr/>
          <a:lstStyle/>
          <a:p>
            <a:pPr>
              <a:buFont typeface="Wingdings" pitchFamily="2" charset="2"/>
              <a:buChar char="ü"/>
            </a:pPr>
            <a:r>
              <a:rPr lang="ru-RU" dirty="0" err="1" smtClean="0"/>
              <a:t>дати</a:t>
            </a:r>
            <a:r>
              <a:rPr lang="ru-RU" dirty="0" smtClean="0"/>
              <a:t> </a:t>
            </a:r>
            <a:r>
              <a:rPr lang="ru-RU" dirty="0" err="1" smtClean="0"/>
              <a:t>загальні</a:t>
            </a:r>
            <a:r>
              <a:rPr lang="ru-RU" dirty="0" smtClean="0"/>
              <a:t> </a:t>
            </a:r>
            <a:r>
              <a:rPr lang="ru-RU" dirty="0" err="1" smtClean="0"/>
              <a:t>топографічні</a:t>
            </a:r>
            <a:r>
              <a:rPr lang="ru-RU" dirty="0" smtClean="0"/>
              <a:t> </a:t>
            </a:r>
            <a:r>
              <a:rPr lang="ru-RU" dirty="0" err="1" smtClean="0"/>
              <a:t>відомості</a:t>
            </a:r>
            <a:r>
              <a:rPr lang="ru-RU" dirty="0" smtClean="0"/>
              <a:t> про стан головного </a:t>
            </a:r>
            <a:r>
              <a:rPr lang="ru-RU" dirty="0" err="1" smtClean="0"/>
              <a:t>мозку</a:t>
            </a:r>
            <a:r>
              <a:rPr lang="ru-RU" dirty="0" smtClean="0"/>
              <a:t> в </a:t>
            </a:r>
            <a:r>
              <a:rPr lang="ru-RU" dirty="0" err="1" smtClean="0"/>
              <a:t>черепі</a:t>
            </a:r>
            <a:r>
              <a:rPr lang="ru-RU" dirty="0" smtClean="0"/>
              <a:t>, </a:t>
            </a:r>
            <a:r>
              <a:rPr lang="ru-RU" dirty="0" err="1" smtClean="0"/>
              <a:t>його</a:t>
            </a:r>
            <a:r>
              <a:rPr lang="ru-RU" dirty="0" smtClean="0"/>
              <a:t> </a:t>
            </a:r>
            <a:r>
              <a:rPr lang="ru-RU" dirty="0" err="1" smtClean="0"/>
              <a:t>будову</a:t>
            </a:r>
            <a:r>
              <a:rPr lang="ru-RU" dirty="0" smtClean="0"/>
              <a:t> </a:t>
            </a:r>
            <a:r>
              <a:rPr lang="ru-RU" dirty="0" err="1" smtClean="0"/>
              <a:t>і</a:t>
            </a:r>
            <a:r>
              <a:rPr lang="ru-RU" dirty="0" smtClean="0"/>
              <a:t> </a:t>
            </a:r>
            <a:r>
              <a:rPr lang="ru-RU" dirty="0" err="1" smtClean="0"/>
              <a:t>функції</a:t>
            </a:r>
            <a:r>
              <a:rPr lang="ru-RU" dirty="0" smtClean="0"/>
              <a:t>,</a:t>
            </a:r>
          </a:p>
          <a:p>
            <a:pPr>
              <a:buFont typeface="Wingdings" pitchFamily="2" charset="2"/>
              <a:buChar char="ü"/>
            </a:pPr>
            <a:r>
              <a:rPr lang="ru-RU" dirty="0" err="1" smtClean="0"/>
              <a:t>розкрити</a:t>
            </a:r>
            <a:r>
              <a:rPr lang="ru-RU" dirty="0" smtClean="0"/>
              <a:t> роль </a:t>
            </a:r>
            <a:r>
              <a:rPr lang="ru-RU" dirty="0" err="1" smtClean="0"/>
              <a:t>всіх</a:t>
            </a:r>
            <a:r>
              <a:rPr lang="ru-RU" dirty="0" smtClean="0"/>
              <a:t> </a:t>
            </a:r>
            <a:r>
              <a:rPr lang="ru-RU" dirty="0" err="1" smtClean="0"/>
              <a:t>відділів</a:t>
            </a:r>
            <a:r>
              <a:rPr lang="ru-RU" dirty="0" smtClean="0"/>
              <a:t> головного </a:t>
            </a:r>
            <a:r>
              <a:rPr lang="ru-RU" dirty="0" err="1" smtClean="0"/>
              <a:t>мозку</a:t>
            </a:r>
            <a:r>
              <a:rPr lang="ru-RU" dirty="0" smtClean="0"/>
              <a:t> у </a:t>
            </a:r>
            <a:r>
              <a:rPr lang="ru-RU" dirty="0" err="1" smtClean="0"/>
              <a:t>здійсненні</a:t>
            </a:r>
            <a:r>
              <a:rPr lang="ru-RU" dirty="0" smtClean="0"/>
              <a:t>  </a:t>
            </a:r>
            <a:r>
              <a:rPr lang="ru-RU" dirty="0" err="1" smtClean="0"/>
              <a:t>рефлексів</a:t>
            </a:r>
            <a:r>
              <a:rPr lang="ru-RU" dirty="0" smtClean="0"/>
              <a:t> </a:t>
            </a:r>
            <a:r>
              <a:rPr lang="ru-RU" dirty="0" err="1" smtClean="0"/>
              <a:t>і</a:t>
            </a:r>
            <a:r>
              <a:rPr lang="ru-RU" dirty="0" smtClean="0"/>
              <a:t> </a:t>
            </a:r>
            <a:r>
              <a:rPr lang="ru-RU" dirty="0" err="1" smtClean="0"/>
              <a:t>з'ясувати</a:t>
            </a:r>
            <a:r>
              <a:rPr lang="ru-RU" dirty="0" smtClean="0"/>
              <a:t> </a:t>
            </a:r>
            <a:r>
              <a:rPr lang="ru-RU" dirty="0" err="1" smtClean="0"/>
              <a:t>їхнє</a:t>
            </a:r>
            <a:r>
              <a:rPr lang="ru-RU" dirty="0" smtClean="0"/>
              <a:t> </a:t>
            </a:r>
            <a:r>
              <a:rPr lang="ru-RU" dirty="0" err="1" smtClean="0"/>
              <a:t>значення</a:t>
            </a:r>
            <a:r>
              <a:rPr lang="ru-RU" dirty="0" smtClean="0"/>
              <a:t>.</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14290"/>
            <a:ext cx="5715040" cy="1143008"/>
          </a:xfrm>
          <a:solidFill>
            <a:schemeClr val="accent3">
              <a:lumMod val="60000"/>
              <a:lumOff val="40000"/>
            </a:schemeClr>
          </a:solidFill>
          <a:scene3d>
            <a:camera prst="orthographicFront"/>
            <a:lightRig rig="threePt" dir="t"/>
          </a:scene3d>
          <a:sp3d>
            <a:bevelT/>
          </a:sp3d>
        </p:spPr>
        <p:txBody>
          <a:bodyPr>
            <a:normAutofit fontScale="90000"/>
          </a:bodyPr>
          <a:lstStyle/>
          <a:p>
            <a:r>
              <a:rPr lang="ru-RU" sz="3200" b="1" i="1" dirty="0" err="1" smtClean="0"/>
              <a:t>Гіпоталамус</a:t>
            </a:r>
            <a:r>
              <a:rPr lang="ru-RU" sz="3200" b="1" i="1" dirty="0" smtClean="0"/>
              <a:t> </a:t>
            </a:r>
            <a:r>
              <a:rPr lang="ru-RU" sz="2000" dirty="0" err="1" smtClean="0"/>
              <a:t>є</a:t>
            </a:r>
            <a:r>
              <a:rPr lang="ru-RU" sz="2000" dirty="0" smtClean="0"/>
              <a:t> </a:t>
            </a:r>
            <a:r>
              <a:rPr lang="ru-RU" sz="2000" dirty="0" err="1" smtClean="0"/>
              <a:t>вищим</a:t>
            </a:r>
            <a:r>
              <a:rPr lang="ru-RU" sz="2000" dirty="0" smtClean="0"/>
              <a:t> центром </a:t>
            </a:r>
            <a:r>
              <a:rPr lang="ru-RU" sz="2000" dirty="0" err="1" smtClean="0"/>
              <a:t>регуляції</a:t>
            </a:r>
            <a:r>
              <a:rPr lang="ru-RU" sz="2000" dirty="0" smtClean="0"/>
              <a:t> </a:t>
            </a:r>
            <a:r>
              <a:rPr lang="ru-RU" sz="2000" dirty="0" err="1" smtClean="0"/>
              <a:t>роботи</a:t>
            </a:r>
            <a:r>
              <a:rPr lang="ru-RU" sz="2000" dirty="0" smtClean="0"/>
              <a:t> </a:t>
            </a:r>
            <a:r>
              <a:rPr lang="ru-RU" sz="2000" dirty="0" err="1" smtClean="0"/>
              <a:t>внутрішніх</a:t>
            </a:r>
            <a:r>
              <a:rPr lang="ru-RU" sz="2000" dirty="0" smtClean="0"/>
              <a:t> </a:t>
            </a:r>
            <a:r>
              <a:rPr lang="ru-RU" sz="2000" dirty="0" err="1" smtClean="0"/>
              <a:t>органів</a:t>
            </a:r>
            <a:r>
              <a:rPr lang="ru-RU" sz="2000" dirty="0" smtClean="0"/>
              <a:t>, </a:t>
            </a:r>
            <a:r>
              <a:rPr lang="ru-RU" sz="2000" dirty="0" err="1" smtClean="0"/>
              <a:t>який</a:t>
            </a:r>
            <a:r>
              <a:rPr lang="ru-RU" sz="2000" dirty="0" smtClean="0"/>
              <a:t> </a:t>
            </a:r>
            <a:r>
              <a:rPr lang="ru-RU" sz="2000" dirty="0" err="1" smtClean="0"/>
              <a:t>узгоджує</a:t>
            </a:r>
            <a:r>
              <a:rPr lang="ru-RU" sz="2000" dirty="0" smtClean="0"/>
              <a:t> </a:t>
            </a:r>
            <a:r>
              <a:rPr lang="ru-RU" sz="2000" dirty="0" err="1" smtClean="0"/>
              <a:t>їх</a:t>
            </a:r>
            <a:r>
              <a:rPr lang="ru-RU" sz="2000" dirty="0" smtClean="0"/>
              <a:t> </a:t>
            </a:r>
            <a:r>
              <a:rPr lang="ru-RU" sz="2000" dirty="0" err="1" smtClean="0"/>
              <a:t>діяльність</a:t>
            </a:r>
            <a:r>
              <a:rPr lang="ru-RU" sz="2000" dirty="0" smtClean="0"/>
              <a:t> </a:t>
            </a:r>
            <a:r>
              <a:rPr lang="ru-RU" sz="2000" dirty="0" err="1" smtClean="0"/>
              <a:t>зі</a:t>
            </a:r>
            <a:r>
              <a:rPr lang="ru-RU" sz="2000" dirty="0" smtClean="0"/>
              <a:t> станом </a:t>
            </a:r>
            <a:r>
              <a:rPr lang="ru-RU" sz="2000" dirty="0" err="1" smtClean="0"/>
              <a:t>активності</a:t>
            </a:r>
            <a:r>
              <a:rPr lang="ru-RU" sz="2000" dirty="0" smtClean="0"/>
              <a:t> </a:t>
            </a:r>
            <a:r>
              <a:rPr lang="ru-RU" sz="2000" dirty="0" err="1" smtClean="0"/>
              <a:t>організму</a:t>
            </a:r>
            <a:r>
              <a:rPr lang="ru-RU" sz="2000" dirty="0" smtClean="0"/>
              <a:t>.</a:t>
            </a:r>
            <a:endParaRPr lang="ru-RU" sz="2000" dirty="0"/>
          </a:p>
        </p:txBody>
      </p:sp>
      <p:pic>
        <p:nvPicPr>
          <p:cNvPr id="4" name="24.02.2010 23-42-47.avi">
            <a:hlinkClick r:id="" action="ppaction://media"/>
          </p:cNvPr>
          <p:cNvPicPr>
            <a:picLocks noGrp="1" noRot="1" noChangeAspect="1"/>
          </p:cNvPicPr>
          <p:nvPr>
            <p:ph idx="1"/>
            <a:videoFile r:link="rId1"/>
          </p:nvPr>
        </p:nvPicPr>
        <p:blipFill>
          <a:blip r:embed="rId3"/>
          <a:stretch>
            <a:fillRect/>
          </a:stretch>
        </p:blipFill>
        <p:spPr>
          <a:xfrm>
            <a:off x="0" y="0"/>
            <a:ext cx="3000366" cy="3214118"/>
          </a:xfrm>
          <a:prstGeom prst="rect">
            <a:avLst/>
          </a:prstGeom>
        </p:spPr>
      </p:pic>
      <p:sp>
        <p:nvSpPr>
          <p:cNvPr id="5" name="Прямоугольник 4"/>
          <p:cNvSpPr/>
          <p:nvPr/>
        </p:nvSpPr>
        <p:spPr>
          <a:xfrm>
            <a:off x="3643306" y="1571612"/>
            <a:ext cx="5214974" cy="646331"/>
          </a:xfrm>
          <a:prstGeom prst="rect">
            <a:avLst/>
          </a:prstGeom>
          <a:solidFill>
            <a:schemeClr val="accent3">
              <a:lumMod val="60000"/>
              <a:lumOff val="40000"/>
            </a:schemeClr>
          </a:solidFill>
          <a:scene3d>
            <a:camera prst="orthographicFront"/>
            <a:lightRig rig="threePt" dir="t"/>
          </a:scene3d>
          <a:sp3d>
            <a:bevelT/>
          </a:sp3d>
        </p:spPr>
        <p:txBody>
          <a:bodyPr wrap="square">
            <a:spAutoFit/>
          </a:bodyPr>
          <a:lstStyle/>
          <a:p>
            <a:pPr>
              <a:buFont typeface="Wingdings" pitchFamily="2" charset="2"/>
              <a:buChar char="ü"/>
            </a:pPr>
            <a:r>
              <a:rPr lang="ru-RU" dirty="0" err="1" smtClean="0"/>
              <a:t>продукує</a:t>
            </a:r>
            <a:r>
              <a:rPr lang="ru-RU" dirty="0" smtClean="0"/>
              <a:t> низку </a:t>
            </a:r>
            <a:r>
              <a:rPr lang="ru-RU" dirty="0" err="1" smtClean="0"/>
              <a:t>гормонів</a:t>
            </a:r>
            <a:r>
              <a:rPr lang="ru-RU" dirty="0" smtClean="0"/>
              <a:t> </a:t>
            </a:r>
            <a:r>
              <a:rPr lang="ru-RU" dirty="0" err="1" smtClean="0"/>
              <a:t>і</a:t>
            </a:r>
            <a:r>
              <a:rPr lang="ru-RU" dirty="0" smtClean="0"/>
              <a:t> разом </a:t>
            </a:r>
            <a:r>
              <a:rPr lang="ru-RU" dirty="0" err="1" smtClean="0"/>
              <a:t>з</a:t>
            </a:r>
            <a:r>
              <a:rPr lang="ru-RU" dirty="0" smtClean="0"/>
              <a:t> </a:t>
            </a:r>
            <a:r>
              <a:rPr lang="ru-RU" dirty="0" err="1" smtClean="0"/>
              <a:t>гіпофізом</a:t>
            </a:r>
            <a:r>
              <a:rPr lang="ru-RU" dirty="0" smtClean="0"/>
              <a:t> </a:t>
            </a:r>
            <a:r>
              <a:rPr lang="ru-RU" dirty="0" err="1" smtClean="0"/>
              <a:t>утворює</a:t>
            </a:r>
            <a:r>
              <a:rPr lang="ru-RU" dirty="0" smtClean="0"/>
              <a:t>  </a:t>
            </a:r>
            <a:r>
              <a:rPr lang="ru-RU" dirty="0" err="1" smtClean="0"/>
              <a:t>гіпоталамо-гіпофізарну</a:t>
            </a:r>
            <a:r>
              <a:rPr lang="ru-RU" dirty="0" smtClean="0"/>
              <a:t> систему</a:t>
            </a:r>
            <a:endParaRPr lang="ru-RU" dirty="0"/>
          </a:p>
        </p:txBody>
      </p:sp>
      <p:sp>
        <p:nvSpPr>
          <p:cNvPr id="7" name="Прямоугольник 6"/>
          <p:cNvSpPr/>
          <p:nvPr/>
        </p:nvSpPr>
        <p:spPr>
          <a:xfrm>
            <a:off x="4357686" y="2500306"/>
            <a:ext cx="4572000" cy="646331"/>
          </a:xfrm>
          <a:prstGeom prst="rect">
            <a:avLst/>
          </a:prstGeom>
          <a:solidFill>
            <a:schemeClr val="accent3">
              <a:lumMod val="60000"/>
              <a:lumOff val="40000"/>
            </a:schemeClr>
          </a:solidFill>
          <a:scene3d>
            <a:camera prst="orthographicFront"/>
            <a:lightRig rig="threePt" dir="t"/>
          </a:scene3d>
          <a:sp3d>
            <a:bevelT/>
          </a:sp3d>
        </p:spPr>
        <p:txBody>
          <a:bodyPr>
            <a:spAutoFit/>
          </a:bodyPr>
          <a:lstStyle/>
          <a:p>
            <a:pPr>
              <a:buFont typeface="Wingdings" pitchFamily="2" charset="2"/>
              <a:buChar char="ü"/>
            </a:pPr>
            <a:r>
              <a:rPr lang="ru-RU" dirty="0" err="1" smtClean="0"/>
              <a:t>здійснює</a:t>
            </a:r>
            <a:r>
              <a:rPr lang="ru-RU" dirty="0" smtClean="0"/>
              <a:t> </a:t>
            </a:r>
            <a:r>
              <a:rPr lang="ru-RU" dirty="0" err="1" smtClean="0"/>
              <a:t>гормональну</a:t>
            </a:r>
            <a:r>
              <a:rPr lang="ru-RU" dirty="0" smtClean="0"/>
              <a:t> </a:t>
            </a:r>
            <a:r>
              <a:rPr lang="ru-RU" dirty="0" err="1" smtClean="0"/>
              <a:t>і</a:t>
            </a:r>
            <a:r>
              <a:rPr lang="ru-RU" dirty="0" smtClean="0"/>
              <a:t> </a:t>
            </a:r>
            <a:r>
              <a:rPr lang="ru-RU" dirty="0" err="1" smtClean="0"/>
              <a:t>нервову</a:t>
            </a:r>
            <a:r>
              <a:rPr lang="ru-RU" dirty="0" smtClean="0"/>
              <a:t> </a:t>
            </a:r>
            <a:r>
              <a:rPr lang="ru-RU" dirty="0" err="1" smtClean="0"/>
              <a:t>регуляцію</a:t>
            </a:r>
            <a:r>
              <a:rPr lang="ru-RU" dirty="0" smtClean="0"/>
              <a:t> </a:t>
            </a:r>
            <a:r>
              <a:rPr lang="ru-RU" dirty="0" err="1" smtClean="0"/>
              <a:t>роботи</a:t>
            </a:r>
            <a:r>
              <a:rPr lang="ru-RU" dirty="0" smtClean="0"/>
              <a:t> </a:t>
            </a:r>
            <a:r>
              <a:rPr lang="ru-RU" dirty="0" err="1" smtClean="0"/>
              <a:t>внутрішніх</a:t>
            </a:r>
            <a:r>
              <a:rPr lang="ru-RU" dirty="0" smtClean="0"/>
              <a:t> </a:t>
            </a:r>
            <a:r>
              <a:rPr lang="ru-RU" dirty="0" err="1" smtClean="0"/>
              <a:t>органів</a:t>
            </a:r>
            <a:endParaRPr lang="ru-RU" dirty="0"/>
          </a:p>
        </p:txBody>
      </p:sp>
      <p:sp>
        <p:nvSpPr>
          <p:cNvPr id="8" name="Прямоугольник 7"/>
          <p:cNvSpPr/>
          <p:nvPr/>
        </p:nvSpPr>
        <p:spPr>
          <a:xfrm>
            <a:off x="214282" y="3714752"/>
            <a:ext cx="4643470" cy="1477328"/>
          </a:xfrm>
          <a:prstGeom prst="rect">
            <a:avLst/>
          </a:prstGeom>
          <a:solidFill>
            <a:schemeClr val="accent3">
              <a:lumMod val="60000"/>
              <a:lumOff val="40000"/>
            </a:schemeClr>
          </a:solidFill>
          <a:scene3d>
            <a:camera prst="orthographicFront"/>
            <a:lightRig rig="threePt" dir="t"/>
          </a:scene3d>
          <a:sp3d>
            <a:bevelT/>
          </a:sp3d>
        </p:spPr>
        <p:txBody>
          <a:bodyPr wrap="square">
            <a:spAutoFit/>
          </a:bodyPr>
          <a:lstStyle/>
          <a:p>
            <a:pPr>
              <a:buFont typeface="Wingdings" pitchFamily="2" charset="2"/>
              <a:buChar char="ü"/>
            </a:pPr>
            <a:r>
              <a:rPr lang="ru-RU" dirty="0" err="1" smtClean="0"/>
              <a:t>формуює</a:t>
            </a:r>
            <a:r>
              <a:rPr lang="ru-RU" dirty="0" smtClean="0"/>
              <a:t> </a:t>
            </a:r>
            <a:r>
              <a:rPr lang="ru-RU" dirty="0" err="1" smtClean="0"/>
              <a:t>центри</a:t>
            </a:r>
            <a:r>
              <a:rPr lang="ru-RU" dirty="0" smtClean="0"/>
              <a:t> голоду — </a:t>
            </a:r>
            <a:r>
              <a:rPr lang="ru-RU" dirty="0" err="1" smtClean="0"/>
              <a:t>насичення</a:t>
            </a:r>
            <a:r>
              <a:rPr lang="ru-RU" dirty="0" smtClean="0"/>
              <a:t>, </a:t>
            </a:r>
            <a:r>
              <a:rPr lang="ru-RU" dirty="0" err="1" smtClean="0"/>
              <a:t>спраги</a:t>
            </a:r>
            <a:r>
              <a:rPr lang="ru-RU" dirty="0" smtClean="0"/>
              <a:t> — </a:t>
            </a:r>
            <a:r>
              <a:rPr lang="ru-RU" dirty="0" err="1" smtClean="0"/>
              <a:t>питного</a:t>
            </a:r>
            <a:r>
              <a:rPr lang="ru-RU" dirty="0" smtClean="0"/>
              <a:t> </a:t>
            </a:r>
            <a:r>
              <a:rPr lang="ru-RU" dirty="0" err="1" smtClean="0"/>
              <a:t>задоволення</a:t>
            </a:r>
            <a:r>
              <a:rPr lang="ru-RU" dirty="0" smtClean="0"/>
              <a:t>, </a:t>
            </a:r>
            <a:r>
              <a:rPr lang="ru-RU" dirty="0" err="1" smtClean="0"/>
              <a:t>терморегуляції</a:t>
            </a:r>
            <a:r>
              <a:rPr lang="ru-RU" dirty="0" smtClean="0"/>
              <a:t>, </a:t>
            </a:r>
            <a:r>
              <a:rPr lang="ru-RU" dirty="0" err="1" smtClean="0"/>
              <a:t>регуляції</a:t>
            </a:r>
            <a:r>
              <a:rPr lang="ru-RU" dirty="0" smtClean="0"/>
              <a:t> сну — </a:t>
            </a:r>
            <a:r>
              <a:rPr lang="ru-RU" dirty="0" err="1" smtClean="0"/>
              <a:t>неспання</a:t>
            </a:r>
            <a:r>
              <a:rPr lang="ru-RU" dirty="0" smtClean="0"/>
              <a:t> </a:t>
            </a:r>
            <a:r>
              <a:rPr lang="ru-RU" dirty="0" err="1" smtClean="0"/>
              <a:t>тощо</a:t>
            </a:r>
            <a:r>
              <a:rPr lang="ru-RU" dirty="0" smtClean="0"/>
              <a:t>, </a:t>
            </a:r>
            <a:r>
              <a:rPr lang="ru-RU" dirty="0" err="1" smtClean="0"/>
              <a:t>відповідальний</a:t>
            </a:r>
            <a:r>
              <a:rPr lang="ru-RU" dirty="0" smtClean="0"/>
              <a:t> за </a:t>
            </a:r>
            <a:r>
              <a:rPr lang="ru-RU" dirty="0" err="1" smtClean="0"/>
              <a:t>сексуальну</a:t>
            </a:r>
            <a:r>
              <a:rPr lang="ru-RU" dirty="0" smtClean="0"/>
              <a:t> </a:t>
            </a:r>
            <a:r>
              <a:rPr lang="ru-RU" dirty="0" err="1" smtClean="0"/>
              <a:t>поведінку</a:t>
            </a:r>
            <a:r>
              <a:rPr lang="ru-RU" dirty="0" smtClean="0"/>
              <a:t>.</a:t>
            </a:r>
            <a:endParaRPr lang="ru-RU" dirty="0"/>
          </a:p>
        </p:txBody>
      </p:sp>
      <p:pic>
        <p:nvPicPr>
          <p:cNvPr id="10" name="Рисунок 9" descr="Рисунок6.png"/>
          <p:cNvPicPr>
            <a:picLocks noChangeAspect="1"/>
          </p:cNvPicPr>
          <p:nvPr/>
        </p:nvPicPr>
        <p:blipFill>
          <a:blip r:embed="rId4"/>
          <a:stretch>
            <a:fillRect/>
          </a:stretch>
        </p:blipFill>
        <p:spPr>
          <a:xfrm>
            <a:off x="5000628" y="3429000"/>
            <a:ext cx="3929582" cy="3224273"/>
          </a:xfrm>
          <a:prstGeom prst="rect">
            <a:avLst/>
          </a:prstGeom>
        </p:spPr>
      </p:pic>
      <p:sp>
        <p:nvSpPr>
          <p:cNvPr id="9" name="Управляющая кнопка: назад 8">
            <a:hlinkClick r:id="rId5" action="ppaction://hlinksldjump" highlightClick="1"/>
          </p:cNvPr>
          <p:cNvSpPr/>
          <p:nvPr/>
        </p:nvSpPr>
        <p:spPr>
          <a:xfrm>
            <a:off x="285720" y="5643578"/>
            <a:ext cx="857256" cy="71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7884" y="500042"/>
            <a:ext cx="2571768" cy="714380"/>
          </a:xfrm>
          <a:solidFill>
            <a:schemeClr val="accent3">
              <a:lumMod val="60000"/>
              <a:lumOff val="40000"/>
            </a:schemeClr>
          </a:solidFill>
          <a:scene3d>
            <a:camera prst="orthographicFront"/>
            <a:lightRig rig="threePt" dir="t"/>
          </a:scene3d>
          <a:sp3d>
            <a:bevelT/>
          </a:sp3d>
        </p:spPr>
        <p:txBody>
          <a:bodyPr>
            <a:normAutofit fontScale="90000"/>
          </a:bodyPr>
          <a:lstStyle/>
          <a:p>
            <a:r>
              <a:rPr lang="ru-RU" b="1" i="1" dirty="0" err="1" smtClean="0"/>
              <a:t>Гіпофіз</a:t>
            </a:r>
            <a:endParaRPr lang="ru-RU" b="1" i="1" dirty="0"/>
          </a:p>
        </p:txBody>
      </p:sp>
      <p:sp>
        <p:nvSpPr>
          <p:cNvPr id="5" name="Прямоугольник 4"/>
          <p:cNvSpPr/>
          <p:nvPr/>
        </p:nvSpPr>
        <p:spPr>
          <a:xfrm>
            <a:off x="5857884" y="1714488"/>
            <a:ext cx="2714612" cy="3970318"/>
          </a:xfrm>
          <a:prstGeom prst="rect">
            <a:avLst/>
          </a:prstGeom>
          <a:solidFill>
            <a:schemeClr val="accent3">
              <a:lumMod val="60000"/>
              <a:lumOff val="40000"/>
            </a:schemeClr>
          </a:solidFill>
          <a:scene3d>
            <a:camera prst="orthographicFront"/>
            <a:lightRig rig="threePt" dir="t"/>
          </a:scene3d>
          <a:sp3d>
            <a:bevelT/>
          </a:sp3d>
        </p:spPr>
        <p:txBody>
          <a:bodyPr wrap="square">
            <a:spAutoFit/>
          </a:bodyPr>
          <a:lstStyle/>
          <a:p>
            <a:r>
              <a:rPr lang="ru-RU" dirty="0" err="1" smtClean="0"/>
              <a:t>Гіпофіз</a:t>
            </a:r>
            <a:r>
              <a:rPr lang="ru-RU" dirty="0" smtClean="0"/>
              <a:t> </a:t>
            </a:r>
            <a:r>
              <a:rPr lang="ru-RU" dirty="0" err="1" smtClean="0"/>
              <a:t>складається</a:t>
            </a:r>
            <a:r>
              <a:rPr lang="ru-RU" dirty="0" smtClean="0"/>
              <a:t> </a:t>
            </a:r>
            <a:r>
              <a:rPr lang="ru-RU" dirty="0" err="1" smtClean="0"/>
              <a:t>з</a:t>
            </a:r>
            <a:r>
              <a:rPr lang="ru-RU" dirty="0" smtClean="0"/>
              <a:t> </a:t>
            </a:r>
            <a:r>
              <a:rPr lang="ru-RU" dirty="0" err="1" smtClean="0"/>
              <a:t>двох</a:t>
            </a:r>
            <a:r>
              <a:rPr lang="ru-RU" dirty="0" smtClean="0"/>
              <a:t> великих </a:t>
            </a:r>
            <a:r>
              <a:rPr lang="ru-RU" dirty="0" err="1" smtClean="0"/>
              <a:t>різних</a:t>
            </a:r>
            <a:r>
              <a:rPr lang="ru-RU" dirty="0" smtClean="0"/>
              <a:t> за </a:t>
            </a:r>
            <a:r>
              <a:rPr lang="ru-RU" dirty="0" err="1" smtClean="0"/>
              <a:t>походженням</a:t>
            </a:r>
            <a:r>
              <a:rPr lang="ru-RU" dirty="0" smtClean="0"/>
              <a:t> </a:t>
            </a:r>
            <a:r>
              <a:rPr lang="ru-RU" dirty="0" err="1" smtClean="0"/>
              <a:t>і</a:t>
            </a:r>
            <a:r>
              <a:rPr lang="ru-RU" dirty="0" smtClean="0"/>
              <a:t> структурою </a:t>
            </a:r>
            <a:r>
              <a:rPr lang="ru-RU" dirty="0" err="1" smtClean="0"/>
              <a:t>частин</a:t>
            </a:r>
            <a:r>
              <a:rPr lang="ru-RU" dirty="0" smtClean="0"/>
              <a:t>: </a:t>
            </a:r>
            <a:r>
              <a:rPr lang="ru-RU" dirty="0" err="1" smtClean="0"/>
              <a:t>передньої</a:t>
            </a:r>
            <a:r>
              <a:rPr lang="ru-RU" dirty="0" smtClean="0"/>
              <a:t> - </a:t>
            </a:r>
            <a:r>
              <a:rPr lang="ru-RU" dirty="0" err="1" smtClean="0"/>
              <a:t>аденогіпофіза</a:t>
            </a:r>
            <a:r>
              <a:rPr lang="ru-RU" dirty="0" smtClean="0"/>
              <a:t> (становить 70-80% </a:t>
            </a:r>
            <a:r>
              <a:rPr lang="ru-RU" dirty="0" err="1" smtClean="0"/>
              <a:t>маси</a:t>
            </a:r>
            <a:r>
              <a:rPr lang="ru-RU" dirty="0" smtClean="0"/>
              <a:t> органу) </a:t>
            </a:r>
            <a:r>
              <a:rPr lang="ru-RU" dirty="0" err="1" smtClean="0"/>
              <a:t>і</a:t>
            </a:r>
            <a:r>
              <a:rPr lang="ru-RU" dirty="0" smtClean="0"/>
              <a:t> </a:t>
            </a:r>
            <a:r>
              <a:rPr lang="ru-RU" dirty="0" err="1" smtClean="0"/>
              <a:t>задньої</a:t>
            </a:r>
            <a:r>
              <a:rPr lang="ru-RU" dirty="0" smtClean="0"/>
              <a:t> - </a:t>
            </a:r>
            <a:r>
              <a:rPr lang="ru-RU" dirty="0" err="1" smtClean="0"/>
              <a:t>нейрогіпофіза</a:t>
            </a:r>
            <a:r>
              <a:rPr lang="ru-RU" dirty="0" smtClean="0"/>
              <a:t>. Разом </a:t>
            </a:r>
            <a:r>
              <a:rPr lang="ru-RU" dirty="0" err="1" smtClean="0"/>
              <a:t>з</a:t>
            </a:r>
            <a:r>
              <a:rPr lang="ru-RU" dirty="0" smtClean="0"/>
              <a:t> </a:t>
            </a:r>
            <a:r>
              <a:rPr lang="ru-RU" dirty="0" err="1" smtClean="0"/>
              <a:t>гіпоталамусом</a:t>
            </a:r>
            <a:r>
              <a:rPr lang="ru-RU" dirty="0" smtClean="0"/>
              <a:t> </a:t>
            </a:r>
            <a:r>
              <a:rPr lang="ru-RU" dirty="0" err="1" smtClean="0"/>
              <a:t>гіпофіз</a:t>
            </a:r>
            <a:r>
              <a:rPr lang="ru-RU" dirty="0" smtClean="0"/>
              <a:t> </a:t>
            </a:r>
            <a:r>
              <a:rPr lang="ru-RU" dirty="0" err="1" smtClean="0"/>
              <a:t>утворює</a:t>
            </a:r>
            <a:r>
              <a:rPr lang="ru-RU" dirty="0" smtClean="0"/>
              <a:t> </a:t>
            </a:r>
            <a:r>
              <a:rPr lang="ru-RU" dirty="0" err="1" smtClean="0"/>
              <a:t>гіпоталамо-гіпофізарну</a:t>
            </a:r>
            <a:r>
              <a:rPr lang="ru-RU" dirty="0" smtClean="0"/>
              <a:t> систему, </a:t>
            </a:r>
            <a:r>
              <a:rPr lang="ru-RU" dirty="0" err="1" smtClean="0"/>
              <a:t>що</a:t>
            </a:r>
            <a:r>
              <a:rPr lang="ru-RU" dirty="0" smtClean="0"/>
              <a:t> </a:t>
            </a:r>
            <a:r>
              <a:rPr lang="ru-RU" dirty="0" err="1" smtClean="0"/>
              <a:t>контролює</a:t>
            </a:r>
            <a:r>
              <a:rPr lang="ru-RU" dirty="0" smtClean="0"/>
              <a:t> </a:t>
            </a:r>
            <a:r>
              <a:rPr lang="ru-RU" dirty="0" err="1" smtClean="0"/>
              <a:t>діяльність</a:t>
            </a:r>
            <a:r>
              <a:rPr lang="ru-RU" dirty="0" smtClean="0"/>
              <a:t> </a:t>
            </a:r>
            <a:r>
              <a:rPr lang="ru-RU" dirty="0" err="1" smtClean="0"/>
              <a:t>периферичних</a:t>
            </a:r>
            <a:r>
              <a:rPr lang="ru-RU" dirty="0" smtClean="0"/>
              <a:t> </a:t>
            </a:r>
            <a:r>
              <a:rPr lang="ru-RU" dirty="0" err="1" smtClean="0"/>
              <a:t>ендокринних</a:t>
            </a:r>
            <a:r>
              <a:rPr lang="ru-RU" dirty="0" smtClean="0"/>
              <a:t> </a:t>
            </a:r>
            <a:r>
              <a:rPr lang="ru-RU" dirty="0" err="1" smtClean="0"/>
              <a:t>залоз</a:t>
            </a:r>
            <a:endParaRPr lang="ru-RU" dirty="0"/>
          </a:p>
        </p:txBody>
      </p:sp>
      <p:pic>
        <p:nvPicPr>
          <p:cNvPr id="6" name="Рисунок 5" descr="Рисунок7.png"/>
          <p:cNvPicPr>
            <a:picLocks noChangeAspect="1"/>
          </p:cNvPicPr>
          <p:nvPr/>
        </p:nvPicPr>
        <p:blipFill>
          <a:blip r:embed="rId2"/>
          <a:stretch>
            <a:fillRect/>
          </a:stretch>
        </p:blipFill>
        <p:spPr>
          <a:xfrm>
            <a:off x="428596" y="642918"/>
            <a:ext cx="5094422" cy="4180039"/>
          </a:xfrm>
          <a:prstGeom prst="rect">
            <a:avLst/>
          </a:prstGeom>
        </p:spPr>
      </p:pic>
      <p:sp>
        <p:nvSpPr>
          <p:cNvPr id="7" name="Управляющая кнопка: назад 6">
            <a:hlinkClick r:id="rId3" action="ppaction://hlinksldjump" highlightClick="1"/>
          </p:cNvPr>
          <p:cNvSpPr/>
          <p:nvPr/>
        </p:nvSpPr>
        <p:spPr>
          <a:xfrm>
            <a:off x="500034" y="5643578"/>
            <a:ext cx="857256" cy="71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D2D4D"/>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796908"/>
          </a:xfrm>
        </p:spPr>
        <p:txBody>
          <a:bodyPr>
            <a:normAutofit fontScale="90000"/>
          </a:bodyPr>
          <a:lstStyle/>
          <a:p>
            <a:r>
              <a:rPr lang="uk-UA" b="1" i="1" dirty="0" smtClean="0"/>
              <a:t>Великі півкулі головного мозку -</a:t>
            </a:r>
            <a:r>
              <a:rPr lang="ru-RU" sz="2700" dirty="0" err="1" smtClean="0"/>
              <a:t>вищий</a:t>
            </a:r>
            <a:r>
              <a:rPr lang="ru-RU" sz="2700" dirty="0" smtClean="0"/>
              <a:t> </a:t>
            </a:r>
            <a:r>
              <a:rPr lang="ru-RU" sz="2700" dirty="0" err="1" smtClean="0"/>
              <a:t>відділ</a:t>
            </a:r>
            <a:r>
              <a:rPr lang="ru-RU" sz="2700" dirty="0" smtClean="0"/>
              <a:t> головного </a:t>
            </a:r>
            <a:r>
              <a:rPr lang="ru-RU" sz="2700" dirty="0" err="1" smtClean="0"/>
              <a:t>мозку</a:t>
            </a:r>
            <a:r>
              <a:rPr lang="ru-RU" b="1" i="1" dirty="0" smtClean="0"/>
              <a:t/>
            </a:r>
            <a:br>
              <a:rPr lang="ru-RU" b="1" i="1" dirty="0" smtClean="0"/>
            </a:br>
            <a:endParaRPr lang="ru-RU" b="1" i="1" dirty="0"/>
          </a:p>
        </p:txBody>
      </p:sp>
      <p:pic>
        <p:nvPicPr>
          <p:cNvPr id="6" name="Рисунок 5" descr="Cerveau_WMV V9[(000946)19-29-09].JPG"/>
          <p:cNvPicPr>
            <a:picLocks noChangeAspect="1"/>
          </p:cNvPicPr>
          <p:nvPr/>
        </p:nvPicPr>
        <p:blipFill>
          <a:blip r:embed="rId2"/>
          <a:stretch>
            <a:fillRect/>
          </a:stretch>
        </p:blipFill>
        <p:spPr>
          <a:xfrm>
            <a:off x="357158" y="1357298"/>
            <a:ext cx="5238787" cy="3929090"/>
          </a:xfrm>
          <a:prstGeom prst="rect">
            <a:avLst/>
          </a:prstGeom>
          <a:solidFill>
            <a:srgbClr val="9D2D4D"/>
          </a:solidFill>
          <a:ln>
            <a:solidFill>
              <a:schemeClr val="accent2">
                <a:lumMod val="75000"/>
              </a:schemeClr>
            </a:solidFill>
          </a:ln>
        </p:spPr>
      </p:pic>
      <p:sp>
        <p:nvSpPr>
          <p:cNvPr id="9" name="TextBox 8"/>
          <p:cNvSpPr txBox="1"/>
          <p:nvPr/>
        </p:nvSpPr>
        <p:spPr>
          <a:xfrm>
            <a:off x="5929322" y="1571612"/>
            <a:ext cx="2857520" cy="147732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r>
              <a:rPr lang="uk-UA" dirty="0" smtClean="0"/>
              <a:t>Передній мозок розділений на дві півкулі : ліву і праву. Кожна  півкуля  має чотири функціональних долі. </a:t>
            </a:r>
            <a:endParaRPr lang="ru-RU" dirty="0"/>
          </a:p>
        </p:txBody>
      </p:sp>
      <p:sp>
        <p:nvSpPr>
          <p:cNvPr id="16" name="Полилиния 15"/>
          <p:cNvSpPr/>
          <p:nvPr/>
        </p:nvSpPr>
        <p:spPr>
          <a:xfrm>
            <a:off x="624840" y="2306320"/>
            <a:ext cx="1338179" cy="1427295"/>
          </a:xfrm>
          <a:custGeom>
            <a:avLst/>
            <a:gdLst>
              <a:gd name="connsiteX0" fmla="*/ 1249680 w 1338179"/>
              <a:gd name="connsiteY0" fmla="*/ 25400 h 1427295"/>
              <a:gd name="connsiteX1" fmla="*/ 1264920 w 1338179"/>
              <a:gd name="connsiteY1" fmla="*/ 208280 h 1427295"/>
              <a:gd name="connsiteX2" fmla="*/ 1264920 w 1338179"/>
              <a:gd name="connsiteY2" fmla="*/ 391160 h 1427295"/>
              <a:gd name="connsiteX3" fmla="*/ 1173480 w 1338179"/>
              <a:gd name="connsiteY3" fmla="*/ 421640 h 1427295"/>
              <a:gd name="connsiteX4" fmla="*/ 1158240 w 1338179"/>
              <a:gd name="connsiteY4" fmla="*/ 482600 h 1427295"/>
              <a:gd name="connsiteX5" fmla="*/ 1112520 w 1338179"/>
              <a:gd name="connsiteY5" fmla="*/ 513080 h 1427295"/>
              <a:gd name="connsiteX6" fmla="*/ 1036320 w 1338179"/>
              <a:gd name="connsiteY6" fmla="*/ 604520 h 1427295"/>
              <a:gd name="connsiteX7" fmla="*/ 1021080 w 1338179"/>
              <a:gd name="connsiteY7" fmla="*/ 650240 h 1427295"/>
              <a:gd name="connsiteX8" fmla="*/ 1005840 w 1338179"/>
              <a:gd name="connsiteY8" fmla="*/ 924560 h 1427295"/>
              <a:gd name="connsiteX9" fmla="*/ 899160 w 1338179"/>
              <a:gd name="connsiteY9" fmla="*/ 970280 h 1427295"/>
              <a:gd name="connsiteX10" fmla="*/ 853440 w 1338179"/>
              <a:gd name="connsiteY10" fmla="*/ 1000760 h 1427295"/>
              <a:gd name="connsiteX11" fmla="*/ 746760 w 1338179"/>
              <a:gd name="connsiteY11" fmla="*/ 1016000 h 1427295"/>
              <a:gd name="connsiteX12" fmla="*/ 731520 w 1338179"/>
              <a:gd name="connsiteY12" fmla="*/ 1076960 h 1427295"/>
              <a:gd name="connsiteX13" fmla="*/ 685800 w 1338179"/>
              <a:gd name="connsiteY13" fmla="*/ 1092200 h 1427295"/>
              <a:gd name="connsiteX14" fmla="*/ 609600 w 1338179"/>
              <a:gd name="connsiteY14" fmla="*/ 1320800 h 1427295"/>
              <a:gd name="connsiteX15" fmla="*/ 518160 w 1338179"/>
              <a:gd name="connsiteY15" fmla="*/ 1397000 h 1427295"/>
              <a:gd name="connsiteX16" fmla="*/ 213360 w 1338179"/>
              <a:gd name="connsiteY16" fmla="*/ 1351280 h 1427295"/>
              <a:gd name="connsiteX17" fmla="*/ 182880 w 1338179"/>
              <a:gd name="connsiteY17" fmla="*/ 1305560 h 1427295"/>
              <a:gd name="connsiteX18" fmla="*/ 137160 w 1338179"/>
              <a:gd name="connsiteY18" fmla="*/ 1198880 h 1427295"/>
              <a:gd name="connsiteX19" fmla="*/ 91440 w 1338179"/>
              <a:gd name="connsiteY19" fmla="*/ 1168400 h 1427295"/>
              <a:gd name="connsiteX20" fmla="*/ 45720 w 1338179"/>
              <a:gd name="connsiteY20" fmla="*/ 1046480 h 1427295"/>
              <a:gd name="connsiteX21" fmla="*/ 15240 w 1338179"/>
              <a:gd name="connsiteY21" fmla="*/ 955040 h 1427295"/>
              <a:gd name="connsiteX22" fmla="*/ 0 w 1338179"/>
              <a:gd name="connsiteY22" fmla="*/ 909320 h 1427295"/>
              <a:gd name="connsiteX23" fmla="*/ 30480 w 1338179"/>
              <a:gd name="connsiteY23" fmla="*/ 711200 h 1427295"/>
              <a:gd name="connsiteX24" fmla="*/ 60960 w 1338179"/>
              <a:gd name="connsiteY24" fmla="*/ 665480 h 1427295"/>
              <a:gd name="connsiteX25" fmla="*/ 76200 w 1338179"/>
              <a:gd name="connsiteY25" fmla="*/ 513080 h 1427295"/>
              <a:gd name="connsiteX26" fmla="*/ 121920 w 1338179"/>
              <a:gd name="connsiteY26" fmla="*/ 497840 h 1427295"/>
              <a:gd name="connsiteX27" fmla="*/ 137160 w 1338179"/>
              <a:gd name="connsiteY27" fmla="*/ 452120 h 1427295"/>
              <a:gd name="connsiteX28" fmla="*/ 274320 w 1338179"/>
              <a:gd name="connsiteY28" fmla="*/ 391160 h 1427295"/>
              <a:gd name="connsiteX29" fmla="*/ 320040 w 1338179"/>
              <a:gd name="connsiteY29" fmla="*/ 375920 h 1427295"/>
              <a:gd name="connsiteX30" fmla="*/ 335280 w 1338179"/>
              <a:gd name="connsiteY30" fmla="*/ 269240 h 1427295"/>
              <a:gd name="connsiteX31" fmla="*/ 396240 w 1338179"/>
              <a:gd name="connsiteY31" fmla="*/ 254000 h 1427295"/>
              <a:gd name="connsiteX32" fmla="*/ 548640 w 1338179"/>
              <a:gd name="connsiteY32" fmla="*/ 208280 h 1427295"/>
              <a:gd name="connsiteX33" fmla="*/ 655320 w 1338179"/>
              <a:gd name="connsiteY33" fmla="*/ 132080 h 1427295"/>
              <a:gd name="connsiteX34" fmla="*/ 792480 w 1338179"/>
              <a:gd name="connsiteY34" fmla="*/ 86360 h 1427295"/>
              <a:gd name="connsiteX35" fmla="*/ 838200 w 1338179"/>
              <a:gd name="connsiteY35" fmla="*/ 71120 h 1427295"/>
              <a:gd name="connsiteX36" fmla="*/ 1112520 w 1338179"/>
              <a:gd name="connsiteY36" fmla="*/ 55880 h 1427295"/>
              <a:gd name="connsiteX37" fmla="*/ 1158240 w 1338179"/>
              <a:gd name="connsiteY37" fmla="*/ 25400 h 1427295"/>
              <a:gd name="connsiteX38" fmla="*/ 1203960 w 1338179"/>
              <a:gd name="connsiteY38" fmla="*/ 55880 h 1427295"/>
              <a:gd name="connsiteX39" fmla="*/ 1249680 w 1338179"/>
              <a:gd name="connsiteY39" fmla="*/ 25400 h 142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8179" h="1427295">
                <a:moveTo>
                  <a:pt x="1249680" y="25400"/>
                </a:moveTo>
                <a:cubicBezTo>
                  <a:pt x="1259840" y="50800"/>
                  <a:pt x="1256835" y="147645"/>
                  <a:pt x="1264920" y="208280"/>
                </a:cubicBezTo>
                <a:cubicBezTo>
                  <a:pt x="1275065" y="284369"/>
                  <a:pt x="1338179" y="276038"/>
                  <a:pt x="1264920" y="391160"/>
                </a:cubicBezTo>
                <a:cubicBezTo>
                  <a:pt x="1247671" y="418266"/>
                  <a:pt x="1173480" y="421640"/>
                  <a:pt x="1173480" y="421640"/>
                </a:cubicBezTo>
                <a:cubicBezTo>
                  <a:pt x="1168400" y="441960"/>
                  <a:pt x="1169858" y="465172"/>
                  <a:pt x="1158240" y="482600"/>
                </a:cubicBezTo>
                <a:cubicBezTo>
                  <a:pt x="1148080" y="497840"/>
                  <a:pt x="1121607" y="497177"/>
                  <a:pt x="1112520" y="513080"/>
                </a:cubicBezTo>
                <a:cubicBezTo>
                  <a:pt x="1051252" y="620299"/>
                  <a:pt x="1156307" y="574523"/>
                  <a:pt x="1036320" y="604520"/>
                </a:cubicBezTo>
                <a:cubicBezTo>
                  <a:pt x="1031240" y="619760"/>
                  <a:pt x="1022603" y="634248"/>
                  <a:pt x="1021080" y="650240"/>
                </a:cubicBezTo>
                <a:cubicBezTo>
                  <a:pt x="1012397" y="741408"/>
                  <a:pt x="1023801" y="834757"/>
                  <a:pt x="1005840" y="924560"/>
                </a:cubicBezTo>
                <a:cubicBezTo>
                  <a:pt x="1000301" y="952256"/>
                  <a:pt x="912012" y="967067"/>
                  <a:pt x="899160" y="970280"/>
                </a:cubicBezTo>
                <a:cubicBezTo>
                  <a:pt x="883920" y="980440"/>
                  <a:pt x="870984" y="995497"/>
                  <a:pt x="853440" y="1000760"/>
                </a:cubicBezTo>
                <a:cubicBezTo>
                  <a:pt x="819034" y="1011082"/>
                  <a:pt x="777221" y="996962"/>
                  <a:pt x="746760" y="1016000"/>
                </a:cubicBezTo>
                <a:cubicBezTo>
                  <a:pt x="728998" y="1027101"/>
                  <a:pt x="744604" y="1060604"/>
                  <a:pt x="731520" y="1076960"/>
                </a:cubicBezTo>
                <a:cubicBezTo>
                  <a:pt x="721485" y="1089504"/>
                  <a:pt x="701040" y="1087120"/>
                  <a:pt x="685800" y="1092200"/>
                </a:cubicBezTo>
                <a:cubicBezTo>
                  <a:pt x="537893" y="1314061"/>
                  <a:pt x="706027" y="1031519"/>
                  <a:pt x="609600" y="1320800"/>
                </a:cubicBezTo>
                <a:cubicBezTo>
                  <a:pt x="601218" y="1345945"/>
                  <a:pt x="539075" y="1383057"/>
                  <a:pt x="518160" y="1397000"/>
                </a:cubicBezTo>
                <a:cubicBezTo>
                  <a:pt x="437680" y="1392266"/>
                  <a:pt x="289375" y="1427295"/>
                  <a:pt x="213360" y="1351280"/>
                </a:cubicBezTo>
                <a:cubicBezTo>
                  <a:pt x="200408" y="1338328"/>
                  <a:pt x="193040" y="1320800"/>
                  <a:pt x="182880" y="1305560"/>
                </a:cubicBezTo>
                <a:cubicBezTo>
                  <a:pt x="171221" y="1258925"/>
                  <a:pt x="172242" y="1233962"/>
                  <a:pt x="137160" y="1198880"/>
                </a:cubicBezTo>
                <a:cubicBezTo>
                  <a:pt x="124208" y="1185928"/>
                  <a:pt x="106680" y="1178560"/>
                  <a:pt x="91440" y="1168400"/>
                </a:cubicBezTo>
                <a:cubicBezTo>
                  <a:pt x="38397" y="1088835"/>
                  <a:pt x="76141" y="1158024"/>
                  <a:pt x="45720" y="1046480"/>
                </a:cubicBezTo>
                <a:cubicBezTo>
                  <a:pt x="37266" y="1015483"/>
                  <a:pt x="25400" y="985520"/>
                  <a:pt x="15240" y="955040"/>
                </a:cubicBezTo>
                <a:lnTo>
                  <a:pt x="0" y="909320"/>
                </a:lnTo>
                <a:cubicBezTo>
                  <a:pt x="4371" y="865612"/>
                  <a:pt x="3019" y="766123"/>
                  <a:pt x="30480" y="711200"/>
                </a:cubicBezTo>
                <a:cubicBezTo>
                  <a:pt x="38671" y="694817"/>
                  <a:pt x="50800" y="680720"/>
                  <a:pt x="60960" y="665480"/>
                </a:cubicBezTo>
                <a:cubicBezTo>
                  <a:pt x="66040" y="614680"/>
                  <a:pt x="58753" y="561060"/>
                  <a:pt x="76200" y="513080"/>
                </a:cubicBezTo>
                <a:cubicBezTo>
                  <a:pt x="81690" y="497983"/>
                  <a:pt x="110561" y="509199"/>
                  <a:pt x="121920" y="497840"/>
                </a:cubicBezTo>
                <a:cubicBezTo>
                  <a:pt x="133279" y="486481"/>
                  <a:pt x="127125" y="464664"/>
                  <a:pt x="137160" y="452120"/>
                </a:cubicBezTo>
                <a:cubicBezTo>
                  <a:pt x="163506" y="419187"/>
                  <a:pt x="246379" y="400474"/>
                  <a:pt x="274320" y="391160"/>
                </a:cubicBezTo>
                <a:lnTo>
                  <a:pt x="320040" y="375920"/>
                </a:lnTo>
                <a:cubicBezTo>
                  <a:pt x="325120" y="340360"/>
                  <a:pt x="316242" y="299701"/>
                  <a:pt x="335280" y="269240"/>
                </a:cubicBezTo>
                <a:cubicBezTo>
                  <a:pt x="346381" y="251478"/>
                  <a:pt x="376178" y="260019"/>
                  <a:pt x="396240" y="254000"/>
                </a:cubicBezTo>
                <a:cubicBezTo>
                  <a:pt x="581758" y="198345"/>
                  <a:pt x="408133" y="243407"/>
                  <a:pt x="548640" y="208280"/>
                </a:cubicBezTo>
                <a:cubicBezTo>
                  <a:pt x="574040" y="132080"/>
                  <a:pt x="548640" y="167640"/>
                  <a:pt x="655320" y="132080"/>
                </a:cubicBezTo>
                <a:lnTo>
                  <a:pt x="792480" y="86360"/>
                </a:lnTo>
                <a:cubicBezTo>
                  <a:pt x="807720" y="81280"/>
                  <a:pt x="822160" y="72011"/>
                  <a:pt x="838200" y="71120"/>
                </a:cubicBezTo>
                <a:lnTo>
                  <a:pt x="1112520" y="55880"/>
                </a:lnTo>
                <a:cubicBezTo>
                  <a:pt x="1127760" y="45720"/>
                  <a:pt x="1139924" y="25400"/>
                  <a:pt x="1158240" y="25400"/>
                </a:cubicBezTo>
                <a:cubicBezTo>
                  <a:pt x="1176556" y="25400"/>
                  <a:pt x="1186584" y="50088"/>
                  <a:pt x="1203960" y="55880"/>
                </a:cubicBezTo>
                <a:cubicBezTo>
                  <a:pt x="1218418" y="60699"/>
                  <a:pt x="1239520" y="0"/>
                  <a:pt x="1249680" y="25400"/>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олилиния 16"/>
          <p:cNvSpPr/>
          <p:nvPr/>
        </p:nvSpPr>
        <p:spPr>
          <a:xfrm>
            <a:off x="1571604" y="2285992"/>
            <a:ext cx="1047249" cy="993116"/>
          </a:xfrm>
          <a:custGeom>
            <a:avLst/>
            <a:gdLst>
              <a:gd name="connsiteX0" fmla="*/ 315790 w 1047249"/>
              <a:gd name="connsiteY0" fmla="*/ 38100 h 993116"/>
              <a:gd name="connsiteX1" fmla="*/ 468190 w 1047249"/>
              <a:gd name="connsiteY1" fmla="*/ 53340 h 993116"/>
              <a:gd name="connsiteX2" fmla="*/ 483430 w 1047249"/>
              <a:gd name="connsiteY2" fmla="*/ 99060 h 993116"/>
              <a:gd name="connsiteX3" fmla="*/ 620590 w 1047249"/>
              <a:gd name="connsiteY3" fmla="*/ 114300 h 993116"/>
              <a:gd name="connsiteX4" fmla="*/ 696790 w 1047249"/>
              <a:gd name="connsiteY4" fmla="*/ 236220 h 993116"/>
              <a:gd name="connsiteX5" fmla="*/ 818710 w 1047249"/>
              <a:gd name="connsiteY5" fmla="*/ 251460 h 993116"/>
              <a:gd name="connsiteX6" fmla="*/ 971110 w 1047249"/>
              <a:gd name="connsiteY6" fmla="*/ 297180 h 993116"/>
              <a:gd name="connsiteX7" fmla="*/ 986350 w 1047249"/>
              <a:gd name="connsiteY7" fmla="*/ 342900 h 993116"/>
              <a:gd name="connsiteX8" fmla="*/ 1001590 w 1047249"/>
              <a:gd name="connsiteY8" fmla="*/ 403860 h 993116"/>
              <a:gd name="connsiteX9" fmla="*/ 1032070 w 1047249"/>
              <a:gd name="connsiteY9" fmla="*/ 449580 h 993116"/>
              <a:gd name="connsiteX10" fmla="*/ 955870 w 1047249"/>
              <a:gd name="connsiteY10" fmla="*/ 464820 h 993116"/>
              <a:gd name="connsiteX11" fmla="*/ 925390 w 1047249"/>
              <a:gd name="connsiteY11" fmla="*/ 556260 h 993116"/>
              <a:gd name="connsiteX12" fmla="*/ 940630 w 1047249"/>
              <a:gd name="connsiteY12" fmla="*/ 632460 h 993116"/>
              <a:gd name="connsiteX13" fmla="*/ 986350 w 1047249"/>
              <a:gd name="connsiteY13" fmla="*/ 662940 h 993116"/>
              <a:gd name="connsiteX14" fmla="*/ 1016830 w 1047249"/>
              <a:gd name="connsiteY14" fmla="*/ 708660 h 993116"/>
              <a:gd name="connsiteX15" fmla="*/ 1001590 w 1047249"/>
              <a:gd name="connsiteY15" fmla="*/ 876300 h 993116"/>
              <a:gd name="connsiteX16" fmla="*/ 757750 w 1047249"/>
              <a:gd name="connsiteY16" fmla="*/ 845820 h 993116"/>
              <a:gd name="connsiteX17" fmla="*/ 590110 w 1047249"/>
              <a:gd name="connsiteY17" fmla="*/ 830580 h 993116"/>
              <a:gd name="connsiteX18" fmla="*/ 452950 w 1047249"/>
              <a:gd name="connsiteY18" fmla="*/ 830580 h 993116"/>
              <a:gd name="connsiteX19" fmla="*/ 102430 w 1047249"/>
              <a:gd name="connsiteY19" fmla="*/ 845820 h 993116"/>
              <a:gd name="connsiteX20" fmla="*/ 10990 w 1047249"/>
              <a:gd name="connsiteY20" fmla="*/ 891540 h 993116"/>
              <a:gd name="connsiteX21" fmla="*/ 41470 w 1047249"/>
              <a:gd name="connsiteY21" fmla="*/ 845820 h 993116"/>
              <a:gd name="connsiteX22" fmla="*/ 56710 w 1047249"/>
              <a:gd name="connsiteY22" fmla="*/ 800100 h 993116"/>
              <a:gd name="connsiteX23" fmla="*/ 71950 w 1047249"/>
              <a:gd name="connsiteY23" fmla="*/ 739140 h 993116"/>
              <a:gd name="connsiteX24" fmla="*/ 132910 w 1047249"/>
              <a:gd name="connsiteY24" fmla="*/ 647700 h 993116"/>
              <a:gd name="connsiteX25" fmla="*/ 148150 w 1047249"/>
              <a:gd name="connsiteY25" fmla="*/ 541020 h 993116"/>
              <a:gd name="connsiteX26" fmla="*/ 193870 w 1047249"/>
              <a:gd name="connsiteY26" fmla="*/ 510540 h 993116"/>
              <a:gd name="connsiteX27" fmla="*/ 224350 w 1047249"/>
              <a:gd name="connsiteY27" fmla="*/ 464820 h 993116"/>
              <a:gd name="connsiteX28" fmla="*/ 239590 w 1047249"/>
              <a:gd name="connsiteY28" fmla="*/ 419100 h 993116"/>
              <a:gd name="connsiteX29" fmla="*/ 331030 w 1047249"/>
              <a:gd name="connsiteY29" fmla="*/ 388620 h 993116"/>
              <a:gd name="connsiteX30" fmla="*/ 361510 w 1047249"/>
              <a:gd name="connsiteY30" fmla="*/ 342900 h 993116"/>
              <a:gd name="connsiteX31" fmla="*/ 346270 w 1047249"/>
              <a:gd name="connsiteY31" fmla="*/ 281940 h 993116"/>
              <a:gd name="connsiteX32" fmla="*/ 315790 w 1047249"/>
              <a:gd name="connsiteY32" fmla="*/ 38100 h 99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7249" h="993116">
                <a:moveTo>
                  <a:pt x="315790" y="38100"/>
                </a:moveTo>
                <a:cubicBezTo>
                  <a:pt x="336110" y="0"/>
                  <a:pt x="420210" y="35893"/>
                  <a:pt x="468190" y="53340"/>
                </a:cubicBezTo>
                <a:cubicBezTo>
                  <a:pt x="483287" y="58830"/>
                  <a:pt x="468515" y="93094"/>
                  <a:pt x="483430" y="99060"/>
                </a:cubicBezTo>
                <a:cubicBezTo>
                  <a:pt x="526141" y="116144"/>
                  <a:pt x="574870" y="109220"/>
                  <a:pt x="620590" y="114300"/>
                </a:cubicBezTo>
                <a:cubicBezTo>
                  <a:pt x="817920" y="163632"/>
                  <a:pt x="504481" y="65278"/>
                  <a:pt x="696790" y="236220"/>
                </a:cubicBezTo>
                <a:cubicBezTo>
                  <a:pt x="727401" y="263430"/>
                  <a:pt x="778070" y="246380"/>
                  <a:pt x="818710" y="251460"/>
                </a:cubicBezTo>
                <a:cubicBezTo>
                  <a:pt x="930021" y="288564"/>
                  <a:pt x="878981" y="274148"/>
                  <a:pt x="971110" y="297180"/>
                </a:cubicBezTo>
                <a:cubicBezTo>
                  <a:pt x="976190" y="312420"/>
                  <a:pt x="981937" y="327454"/>
                  <a:pt x="986350" y="342900"/>
                </a:cubicBezTo>
                <a:cubicBezTo>
                  <a:pt x="992104" y="363039"/>
                  <a:pt x="993339" y="384608"/>
                  <a:pt x="1001590" y="403860"/>
                </a:cubicBezTo>
                <a:cubicBezTo>
                  <a:pt x="1008805" y="420695"/>
                  <a:pt x="1021910" y="434340"/>
                  <a:pt x="1032070" y="449580"/>
                </a:cubicBezTo>
                <a:cubicBezTo>
                  <a:pt x="1006670" y="454660"/>
                  <a:pt x="974186" y="446504"/>
                  <a:pt x="955870" y="464820"/>
                </a:cubicBezTo>
                <a:cubicBezTo>
                  <a:pt x="933152" y="487538"/>
                  <a:pt x="925390" y="556260"/>
                  <a:pt x="925390" y="556260"/>
                </a:cubicBezTo>
                <a:cubicBezTo>
                  <a:pt x="930470" y="581660"/>
                  <a:pt x="927779" y="609970"/>
                  <a:pt x="940630" y="632460"/>
                </a:cubicBezTo>
                <a:cubicBezTo>
                  <a:pt x="949717" y="648363"/>
                  <a:pt x="973398" y="649988"/>
                  <a:pt x="986350" y="662940"/>
                </a:cubicBezTo>
                <a:cubicBezTo>
                  <a:pt x="999302" y="675892"/>
                  <a:pt x="1006670" y="693420"/>
                  <a:pt x="1016830" y="708660"/>
                </a:cubicBezTo>
                <a:cubicBezTo>
                  <a:pt x="1011750" y="764540"/>
                  <a:pt x="1047249" y="843686"/>
                  <a:pt x="1001590" y="876300"/>
                </a:cubicBezTo>
                <a:cubicBezTo>
                  <a:pt x="885654" y="959112"/>
                  <a:pt x="842489" y="857926"/>
                  <a:pt x="757750" y="845820"/>
                </a:cubicBezTo>
                <a:cubicBezTo>
                  <a:pt x="702204" y="837885"/>
                  <a:pt x="645990" y="835660"/>
                  <a:pt x="590110" y="830580"/>
                </a:cubicBezTo>
                <a:cubicBezTo>
                  <a:pt x="501530" y="801053"/>
                  <a:pt x="586291" y="821384"/>
                  <a:pt x="452950" y="830580"/>
                </a:cubicBezTo>
                <a:cubicBezTo>
                  <a:pt x="336277" y="838626"/>
                  <a:pt x="219270" y="840740"/>
                  <a:pt x="102430" y="845820"/>
                </a:cubicBezTo>
                <a:cubicBezTo>
                  <a:pt x="97530" y="865420"/>
                  <a:pt x="87172" y="993116"/>
                  <a:pt x="10990" y="891540"/>
                </a:cubicBezTo>
                <a:cubicBezTo>
                  <a:pt x="0" y="876887"/>
                  <a:pt x="33279" y="862203"/>
                  <a:pt x="41470" y="845820"/>
                </a:cubicBezTo>
                <a:cubicBezTo>
                  <a:pt x="48654" y="831452"/>
                  <a:pt x="52297" y="815546"/>
                  <a:pt x="56710" y="800100"/>
                </a:cubicBezTo>
                <a:cubicBezTo>
                  <a:pt x="62464" y="779961"/>
                  <a:pt x="62583" y="757874"/>
                  <a:pt x="71950" y="739140"/>
                </a:cubicBezTo>
                <a:cubicBezTo>
                  <a:pt x="88333" y="706375"/>
                  <a:pt x="132910" y="647700"/>
                  <a:pt x="132910" y="647700"/>
                </a:cubicBezTo>
                <a:cubicBezTo>
                  <a:pt x="137990" y="612140"/>
                  <a:pt x="133561" y="573845"/>
                  <a:pt x="148150" y="541020"/>
                </a:cubicBezTo>
                <a:cubicBezTo>
                  <a:pt x="155589" y="524282"/>
                  <a:pt x="180918" y="523492"/>
                  <a:pt x="193870" y="510540"/>
                </a:cubicBezTo>
                <a:cubicBezTo>
                  <a:pt x="206822" y="497588"/>
                  <a:pt x="216159" y="481203"/>
                  <a:pt x="224350" y="464820"/>
                </a:cubicBezTo>
                <a:cubicBezTo>
                  <a:pt x="231534" y="450452"/>
                  <a:pt x="226518" y="428437"/>
                  <a:pt x="239590" y="419100"/>
                </a:cubicBezTo>
                <a:cubicBezTo>
                  <a:pt x="265734" y="400426"/>
                  <a:pt x="331030" y="388620"/>
                  <a:pt x="331030" y="388620"/>
                </a:cubicBezTo>
                <a:cubicBezTo>
                  <a:pt x="341190" y="373380"/>
                  <a:pt x="358920" y="361032"/>
                  <a:pt x="361510" y="342900"/>
                </a:cubicBezTo>
                <a:cubicBezTo>
                  <a:pt x="364472" y="322165"/>
                  <a:pt x="349455" y="302642"/>
                  <a:pt x="346270" y="281940"/>
                </a:cubicBezTo>
                <a:cubicBezTo>
                  <a:pt x="327664" y="161001"/>
                  <a:pt x="295470" y="76200"/>
                  <a:pt x="315790" y="381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17"/>
          <p:cNvSpPr/>
          <p:nvPr/>
        </p:nvSpPr>
        <p:spPr>
          <a:xfrm>
            <a:off x="2471193" y="2651760"/>
            <a:ext cx="508108" cy="990600"/>
          </a:xfrm>
          <a:custGeom>
            <a:avLst/>
            <a:gdLst>
              <a:gd name="connsiteX0" fmla="*/ 180567 w 508108"/>
              <a:gd name="connsiteY0" fmla="*/ 0 h 990600"/>
              <a:gd name="connsiteX1" fmla="*/ 226287 w 508108"/>
              <a:gd name="connsiteY1" fmla="*/ 30480 h 990600"/>
              <a:gd name="connsiteX2" fmla="*/ 287247 w 508108"/>
              <a:gd name="connsiteY2" fmla="*/ 45720 h 990600"/>
              <a:gd name="connsiteX3" fmla="*/ 332967 w 508108"/>
              <a:gd name="connsiteY3" fmla="*/ 91440 h 990600"/>
              <a:gd name="connsiteX4" fmla="*/ 348207 w 508108"/>
              <a:gd name="connsiteY4" fmla="*/ 259080 h 990600"/>
              <a:gd name="connsiteX5" fmla="*/ 393927 w 508108"/>
              <a:gd name="connsiteY5" fmla="*/ 274320 h 990600"/>
              <a:gd name="connsiteX6" fmla="*/ 424407 w 508108"/>
              <a:gd name="connsiteY6" fmla="*/ 365760 h 990600"/>
              <a:gd name="connsiteX7" fmla="*/ 485367 w 508108"/>
              <a:gd name="connsiteY7" fmla="*/ 457200 h 990600"/>
              <a:gd name="connsiteX8" fmla="*/ 470127 w 508108"/>
              <a:gd name="connsiteY8" fmla="*/ 899160 h 990600"/>
              <a:gd name="connsiteX9" fmla="*/ 363447 w 508108"/>
              <a:gd name="connsiteY9" fmla="*/ 914400 h 990600"/>
              <a:gd name="connsiteX10" fmla="*/ 119607 w 508108"/>
              <a:gd name="connsiteY10" fmla="*/ 929640 h 990600"/>
              <a:gd name="connsiteX11" fmla="*/ 12927 w 508108"/>
              <a:gd name="connsiteY11" fmla="*/ 914400 h 990600"/>
              <a:gd name="connsiteX12" fmla="*/ 28167 w 508108"/>
              <a:gd name="connsiteY12" fmla="*/ 853440 h 990600"/>
              <a:gd name="connsiteX13" fmla="*/ 89127 w 508108"/>
              <a:gd name="connsiteY13" fmla="*/ 777240 h 990600"/>
              <a:gd name="connsiteX14" fmla="*/ 119607 w 508108"/>
              <a:gd name="connsiteY14" fmla="*/ 518160 h 990600"/>
              <a:gd name="connsiteX15" fmla="*/ 134847 w 508108"/>
              <a:gd name="connsiteY15" fmla="*/ 472440 h 990600"/>
              <a:gd name="connsiteX16" fmla="*/ 119607 w 508108"/>
              <a:gd name="connsiteY16" fmla="*/ 350520 h 990600"/>
              <a:gd name="connsiteX17" fmla="*/ 58647 w 508108"/>
              <a:gd name="connsiteY17" fmla="*/ 228600 h 990600"/>
              <a:gd name="connsiteX18" fmla="*/ 43407 w 508108"/>
              <a:gd name="connsiteY18" fmla="*/ 76200 h 990600"/>
              <a:gd name="connsiteX19" fmla="*/ 134847 w 508108"/>
              <a:gd name="connsiteY19" fmla="*/ 60960 h 990600"/>
              <a:gd name="connsiteX20" fmla="*/ 180567 w 508108"/>
              <a:gd name="connsiteY20"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8108" h="990600">
                <a:moveTo>
                  <a:pt x="180567" y="0"/>
                </a:moveTo>
                <a:cubicBezTo>
                  <a:pt x="195807" y="10160"/>
                  <a:pt x="209452" y="23265"/>
                  <a:pt x="226287" y="30480"/>
                </a:cubicBezTo>
                <a:cubicBezTo>
                  <a:pt x="245539" y="38731"/>
                  <a:pt x="269061" y="35328"/>
                  <a:pt x="287247" y="45720"/>
                </a:cubicBezTo>
                <a:cubicBezTo>
                  <a:pt x="305960" y="56413"/>
                  <a:pt x="317727" y="76200"/>
                  <a:pt x="332967" y="91440"/>
                </a:cubicBezTo>
                <a:cubicBezTo>
                  <a:pt x="338047" y="147320"/>
                  <a:pt x="330463" y="205849"/>
                  <a:pt x="348207" y="259080"/>
                </a:cubicBezTo>
                <a:cubicBezTo>
                  <a:pt x="353287" y="274320"/>
                  <a:pt x="384590" y="261248"/>
                  <a:pt x="393927" y="274320"/>
                </a:cubicBezTo>
                <a:cubicBezTo>
                  <a:pt x="412601" y="300464"/>
                  <a:pt x="406585" y="339027"/>
                  <a:pt x="424407" y="365760"/>
                </a:cubicBezTo>
                <a:lnTo>
                  <a:pt x="485367" y="457200"/>
                </a:lnTo>
                <a:cubicBezTo>
                  <a:pt x="480287" y="604520"/>
                  <a:pt x="508108" y="756730"/>
                  <a:pt x="470127" y="899160"/>
                </a:cubicBezTo>
                <a:cubicBezTo>
                  <a:pt x="460871" y="933868"/>
                  <a:pt x="399233" y="911288"/>
                  <a:pt x="363447" y="914400"/>
                </a:cubicBezTo>
                <a:cubicBezTo>
                  <a:pt x="282315" y="921455"/>
                  <a:pt x="200887" y="924560"/>
                  <a:pt x="119607" y="929640"/>
                </a:cubicBezTo>
                <a:cubicBezTo>
                  <a:pt x="12927" y="965200"/>
                  <a:pt x="38327" y="990600"/>
                  <a:pt x="12927" y="914400"/>
                </a:cubicBezTo>
                <a:cubicBezTo>
                  <a:pt x="18007" y="894080"/>
                  <a:pt x="16549" y="870868"/>
                  <a:pt x="28167" y="853440"/>
                </a:cubicBezTo>
                <a:cubicBezTo>
                  <a:pt x="120079" y="715572"/>
                  <a:pt x="39305" y="926707"/>
                  <a:pt x="89127" y="777240"/>
                </a:cubicBezTo>
                <a:cubicBezTo>
                  <a:pt x="99287" y="690880"/>
                  <a:pt x="106708" y="604154"/>
                  <a:pt x="119607" y="518160"/>
                </a:cubicBezTo>
                <a:cubicBezTo>
                  <a:pt x="121990" y="502273"/>
                  <a:pt x="134847" y="488504"/>
                  <a:pt x="134847" y="472440"/>
                </a:cubicBezTo>
                <a:cubicBezTo>
                  <a:pt x="134847" y="431484"/>
                  <a:pt x="125399" y="391065"/>
                  <a:pt x="119607" y="350520"/>
                </a:cubicBezTo>
                <a:cubicBezTo>
                  <a:pt x="104238" y="242934"/>
                  <a:pt x="128370" y="275082"/>
                  <a:pt x="58647" y="228600"/>
                </a:cubicBezTo>
                <a:cubicBezTo>
                  <a:pt x="52797" y="211050"/>
                  <a:pt x="0" y="107205"/>
                  <a:pt x="43407" y="76200"/>
                </a:cubicBezTo>
                <a:cubicBezTo>
                  <a:pt x="68552" y="58239"/>
                  <a:pt x="104367" y="66040"/>
                  <a:pt x="134847" y="60960"/>
                </a:cubicBezTo>
                <a:lnTo>
                  <a:pt x="180567"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олилиния 27"/>
          <p:cNvSpPr/>
          <p:nvPr/>
        </p:nvSpPr>
        <p:spPr>
          <a:xfrm>
            <a:off x="1214414" y="3143248"/>
            <a:ext cx="1318616" cy="762000"/>
          </a:xfrm>
          <a:custGeom>
            <a:avLst/>
            <a:gdLst>
              <a:gd name="connsiteX0" fmla="*/ 114882 w 1318616"/>
              <a:gd name="connsiteY0" fmla="*/ 731520 h 762000"/>
              <a:gd name="connsiteX1" fmla="*/ 221562 w 1318616"/>
              <a:gd name="connsiteY1" fmla="*/ 746760 h 762000"/>
              <a:gd name="connsiteX2" fmla="*/ 267282 w 1318616"/>
              <a:gd name="connsiteY2" fmla="*/ 762000 h 762000"/>
              <a:gd name="connsiteX3" fmla="*/ 648282 w 1318616"/>
              <a:gd name="connsiteY3" fmla="*/ 746760 h 762000"/>
              <a:gd name="connsiteX4" fmla="*/ 694002 w 1318616"/>
              <a:gd name="connsiteY4" fmla="*/ 731520 h 762000"/>
              <a:gd name="connsiteX5" fmla="*/ 785442 w 1318616"/>
              <a:gd name="connsiteY5" fmla="*/ 670560 h 762000"/>
              <a:gd name="connsiteX6" fmla="*/ 907362 w 1318616"/>
              <a:gd name="connsiteY6" fmla="*/ 640080 h 762000"/>
              <a:gd name="connsiteX7" fmla="*/ 1014042 w 1318616"/>
              <a:gd name="connsiteY7" fmla="*/ 609600 h 762000"/>
              <a:gd name="connsiteX8" fmla="*/ 1059762 w 1318616"/>
              <a:gd name="connsiteY8" fmla="*/ 579120 h 762000"/>
              <a:gd name="connsiteX9" fmla="*/ 1212162 w 1318616"/>
              <a:gd name="connsiteY9" fmla="*/ 548640 h 762000"/>
              <a:gd name="connsiteX10" fmla="*/ 1257882 w 1318616"/>
              <a:gd name="connsiteY10" fmla="*/ 533400 h 762000"/>
              <a:gd name="connsiteX11" fmla="*/ 1273122 w 1318616"/>
              <a:gd name="connsiteY11" fmla="*/ 426720 h 762000"/>
              <a:gd name="connsiteX12" fmla="*/ 1303602 w 1318616"/>
              <a:gd name="connsiteY12" fmla="*/ 381000 h 762000"/>
              <a:gd name="connsiteX13" fmla="*/ 1288362 w 1318616"/>
              <a:gd name="connsiteY13" fmla="*/ 106680 h 762000"/>
              <a:gd name="connsiteX14" fmla="*/ 1196922 w 1318616"/>
              <a:gd name="connsiteY14" fmla="*/ 76200 h 762000"/>
              <a:gd name="connsiteX15" fmla="*/ 1059762 w 1318616"/>
              <a:gd name="connsiteY15" fmla="*/ 30480 h 762000"/>
              <a:gd name="connsiteX16" fmla="*/ 1014042 w 1318616"/>
              <a:gd name="connsiteY16" fmla="*/ 15240 h 762000"/>
              <a:gd name="connsiteX17" fmla="*/ 968322 w 1318616"/>
              <a:gd name="connsiteY17" fmla="*/ 0 h 762000"/>
              <a:gd name="connsiteX18" fmla="*/ 602562 w 1318616"/>
              <a:gd name="connsiteY18" fmla="*/ 15240 h 762000"/>
              <a:gd name="connsiteX19" fmla="*/ 541602 w 1318616"/>
              <a:gd name="connsiteY19" fmla="*/ 30480 h 762000"/>
              <a:gd name="connsiteX20" fmla="*/ 450162 w 1318616"/>
              <a:gd name="connsiteY20" fmla="*/ 91440 h 762000"/>
              <a:gd name="connsiteX21" fmla="*/ 358722 w 1318616"/>
              <a:gd name="connsiteY21" fmla="*/ 106680 h 762000"/>
              <a:gd name="connsiteX22" fmla="*/ 328242 w 1318616"/>
              <a:gd name="connsiteY22" fmla="*/ 152400 h 762000"/>
              <a:gd name="connsiteX23" fmla="*/ 206322 w 1318616"/>
              <a:gd name="connsiteY23" fmla="*/ 182880 h 762000"/>
              <a:gd name="connsiteX24" fmla="*/ 191082 w 1318616"/>
              <a:gd name="connsiteY24" fmla="*/ 228600 h 762000"/>
              <a:gd name="connsiteX25" fmla="*/ 175842 w 1318616"/>
              <a:gd name="connsiteY25" fmla="*/ 304800 h 762000"/>
              <a:gd name="connsiteX26" fmla="*/ 8202 w 1318616"/>
              <a:gd name="connsiteY26" fmla="*/ 381000 h 762000"/>
              <a:gd name="connsiteX27" fmla="*/ 23442 w 1318616"/>
              <a:gd name="connsiteY27" fmla="*/ 670560 h 762000"/>
              <a:gd name="connsiteX28" fmla="*/ 84402 w 1318616"/>
              <a:gd name="connsiteY28" fmla="*/ 685800 h 762000"/>
              <a:gd name="connsiteX29" fmla="*/ 191082 w 1318616"/>
              <a:gd name="connsiteY29" fmla="*/ 74676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8616" h="762000">
                <a:moveTo>
                  <a:pt x="114882" y="731520"/>
                </a:moveTo>
                <a:cubicBezTo>
                  <a:pt x="150442" y="736600"/>
                  <a:pt x="186339" y="739715"/>
                  <a:pt x="221562" y="746760"/>
                </a:cubicBezTo>
                <a:cubicBezTo>
                  <a:pt x="237314" y="749910"/>
                  <a:pt x="251218" y="762000"/>
                  <a:pt x="267282" y="762000"/>
                </a:cubicBezTo>
                <a:cubicBezTo>
                  <a:pt x="394384" y="762000"/>
                  <a:pt x="521282" y="751840"/>
                  <a:pt x="648282" y="746760"/>
                </a:cubicBezTo>
                <a:cubicBezTo>
                  <a:pt x="663522" y="741680"/>
                  <a:pt x="679959" y="739322"/>
                  <a:pt x="694002" y="731520"/>
                </a:cubicBezTo>
                <a:cubicBezTo>
                  <a:pt x="726024" y="713730"/>
                  <a:pt x="749521" y="677744"/>
                  <a:pt x="785442" y="670560"/>
                </a:cubicBezTo>
                <a:cubicBezTo>
                  <a:pt x="940364" y="639576"/>
                  <a:pt x="798016" y="671322"/>
                  <a:pt x="907362" y="640080"/>
                </a:cubicBezTo>
                <a:cubicBezTo>
                  <a:pt x="930149" y="633569"/>
                  <a:pt x="989682" y="621780"/>
                  <a:pt x="1014042" y="609600"/>
                </a:cubicBezTo>
                <a:cubicBezTo>
                  <a:pt x="1030425" y="601409"/>
                  <a:pt x="1043379" y="587311"/>
                  <a:pt x="1059762" y="579120"/>
                </a:cubicBezTo>
                <a:cubicBezTo>
                  <a:pt x="1102321" y="557841"/>
                  <a:pt x="1172848" y="554256"/>
                  <a:pt x="1212162" y="548640"/>
                </a:cubicBezTo>
                <a:cubicBezTo>
                  <a:pt x="1227402" y="543560"/>
                  <a:pt x="1250698" y="547768"/>
                  <a:pt x="1257882" y="533400"/>
                </a:cubicBezTo>
                <a:cubicBezTo>
                  <a:pt x="1273946" y="501271"/>
                  <a:pt x="1262800" y="461126"/>
                  <a:pt x="1273122" y="426720"/>
                </a:cubicBezTo>
                <a:cubicBezTo>
                  <a:pt x="1278385" y="409176"/>
                  <a:pt x="1293442" y="396240"/>
                  <a:pt x="1303602" y="381000"/>
                </a:cubicBezTo>
                <a:cubicBezTo>
                  <a:pt x="1298522" y="289560"/>
                  <a:pt x="1318616" y="193119"/>
                  <a:pt x="1288362" y="106680"/>
                </a:cubicBezTo>
                <a:cubicBezTo>
                  <a:pt x="1277748" y="76355"/>
                  <a:pt x="1227402" y="86360"/>
                  <a:pt x="1196922" y="76200"/>
                </a:cubicBezTo>
                <a:lnTo>
                  <a:pt x="1059762" y="30480"/>
                </a:lnTo>
                <a:lnTo>
                  <a:pt x="1014042" y="15240"/>
                </a:lnTo>
                <a:lnTo>
                  <a:pt x="968322" y="0"/>
                </a:lnTo>
                <a:cubicBezTo>
                  <a:pt x="846402" y="5080"/>
                  <a:pt x="724278" y="6546"/>
                  <a:pt x="602562" y="15240"/>
                </a:cubicBezTo>
                <a:cubicBezTo>
                  <a:pt x="581670" y="16732"/>
                  <a:pt x="560336" y="21113"/>
                  <a:pt x="541602" y="30480"/>
                </a:cubicBezTo>
                <a:cubicBezTo>
                  <a:pt x="508837" y="46863"/>
                  <a:pt x="486296" y="85418"/>
                  <a:pt x="450162" y="91440"/>
                </a:cubicBezTo>
                <a:lnTo>
                  <a:pt x="358722" y="106680"/>
                </a:lnTo>
                <a:cubicBezTo>
                  <a:pt x="348562" y="121920"/>
                  <a:pt x="342545" y="140958"/>
                  <a:pt x="328242" y="152400"/>
                </a:cubicBezTo>
                <a:cubicBezTo>
                  <a:pt x="312621" y="164897"/>
                  <a:pt x="210117" y="182121"/>
                  <a:pt x="206322" y="182880"/>
                </a:cubicBezTo>
                <a:cubicBezTo>
                  <a:pt x="201242" y="198120"/>
                  <a:pt x="194978" y="213015"/>
                  <a:pt x="191082" y="228600"/>
                </a:cubicBezTo>
                <a:cubicBezTo>
                  <a:pt x="184800" y="253730"/>
                  <a:pt x="191745" y="284353"/>
                  <a:pt x="175842" y="304800"/>
                </a:cubicBezTo>
                <a:cubicBezTo>
                  <a:pt x="127275" y="367243"/>
                  <a:pt x="74767" y="367687"/>
                  <a:pt x="8202" y="381000"/>
                </a:cubicBezTo>
                <a:cubicBezTo>
                  <a:pt x="13282" y="477520"/>
                  <a:pt x="0" y="576792"/>
                  <a:pt x="23442" y="670560"/>
                </a:cubicBezTo>
                <a:cubicBezTo>
                  <a:pt x="28522" y="690880"/>
                  <a:pt x="65668" y="676433"/>
                  <a:pt x="84402" y="685800"/>
                </a:cubicBezTo>
                <a:cubicBezTo>
                  <a:pt x="211958" y="749578"/>
                  <a:pt x="134787" y="746760"/>
                  <a:pt x="191082" y="746760"/>
                </a:cubicBezTo>
              </a:path>
            </a:pathLst>
          </a:custGeom>
          <a:solidFill>
            <a:srgbClr val="9D2D4D"/>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TextBox 28"/>
          <p:cNvSpPr txBox="1"/>
          <p:nvPr/>
        </p:nvSpPr>
        <p:spPr>
          <a:xfrm>
            <a:off x="5929322" y="3643314"/>
            <a:ext cx="2714643" cy="646331"/>
          </a:xfrm>
          <a:prstGeom prst="rect">
            <a:avLst/>
          </a:prstGeom>
          <a:solidFill>
            <a:schemeClr val="bg2">
              <a:lumMod val="75000"/>
            </a:schemeClr>
          </a:solidFill>
          <a:scene3d>
            <a:camera prst="orthographicFront"/>
            <a:lightRig rig="threePt" dir="t"/>
          </a:scene3d>
          <a:sp3d>
            <a:bevelT/>
          </a:sp3d>
        </p:spPr>
        <p:txBody>
          <a:bodyPr wrap="square" rtlCol="0">
            <a:spAutoFit/>
          </a:bodyPr>
          <a:lstStyle/>
          <a:p>
            <a:r>
              <a:rPr lang="uk-UA" dirty="0" smtClean="0"/>
              <a:t>Назвіть   чотири функціональних долі.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repeatCount="indefinite" fill="hold" grpId="1" nodeType="clickEffect">
                                  <p:stCondLst>
                                    <p:cond delay="0"/>
                                  </p:stCondLst>
                                  <p:endCondLst>
                                    <p:cond evt="onNext" delay="0">
                                      <p:tgtEl>
                                        <p:sldTgt/>
                                      </p:tgtEl>
                                    </p:cond>
                                  </p:endCondLst>
                                  <p:childTnLst>
                                    <p:animClr clrSpc="rgb">
                                      <p:cBhvr override="childStyle">
                                        <p:cTn id="11" dur="250" autoRev="1" fill="hold"/>
                                        <p:tgtEl>
                                          <p:spTgt spid="16"/>
                                        </p:tgtEl>
                                        <p:attrNameLst>
                                          <p:attrName>style.color</p:attrName>
                                        </p:attrNameLst>
                                      </p:cBhvr>
                                      <p:to>
                                        <a:schemeClr val="bg1"/>
                                      </p:to>
                                    </p:animClr>
                                    <p:animClr clrSpc="rgb">
                                      <p:cBhvr>
                                        <p:cTn id="12" dur="250" autoRev="1" fill="hold"/>
                                        <p:tgtEl>
                                          <p:spTgt spid="16"/>
                                        </p:tgtEl>
                                        <p:attrNameLst>
                                          <p:attrName>fillcolor</p:attrName>
                                        </p:attrNameLst>
                                      </p:cBhvr>
                                      <p:to>
                                        <a:schemeClr val="bg1"/>
                                      </p:to>
                                    </p:animClr>
                                    <p:set>
                                      <p:cBhvr>
                                        <p:cTn id="13" dur="250" autoRev="1" fill="hold"/>
                                        <p:tgtEl>
                                          <p:spTgt spid="16"/>
                                        </p:tgtEl>
                                        <p:attrNameLst>
                                          <p:attrName>fill.type</p:attrName>
                                        </p:attrNameLst>
                                      </p:cBhvr>
                                      <p:to>
                                        <p:strVal val="solid"/>
                                      </p:to>
                                    </p:set>
                                    <p:set>
                                      <p:cBhvr>
                                        <p:cTn id="14" dur="250" autoRev="1" fill="hold"/>
                                        <p:tgtEl>
                                          <p:spTgt spid="1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mph" presetSubtype="0" repeatCount="indefinite" fill="hold" grpId="1" nodeType="clickEffect">
                                  <p:stCondLst>
                                    <p:cond delay="0"/>
                                  </p:stCondLst>
                                  <p:endCondLst>
                                    <p:cond evt="onNext" delay="0">
                                      <p:tgtEl>
                                        <p:sldTgt/>
                                      </p:tgtEl>
                                    </p:cond>
                                  </p:endCondLst>
                                  <p:childTnLst>
                                    <p:animClr clrSpc="rgb">
                                      <p:cBhvr override="childStyle">
                                        <p:cTn id="23" dur="250" autoRev="1" fill="hold"/>
                                        <p:tgtEl>
                                          <p:spTgt spid="17"/>
                                        </p:tgtEl>
                                        <p:attrNameLst>
                                          <p:attrName>style.color</p:attrName>
                                        </p:attrNameLst>
                                      </p:cBhvr>
                                      <p:to>
                                        <a:schemeClr val="bg1"/>
                                      </p:to>
                                    </p:animClr>
                                    <p:animClr clrSpc="rgb">
                                      <p:cBhvr>
                                        <p:cTn id="24" dur="250" autoRev="1" fill="hold"/>
                                        <p:tgtEl>
                                          <p:spTgt spid="17"/>
                                        </p:tgtEl>
                                        <p:attrNameLst>
                                          <p:attrName>fillcolor</p:attrName>
                                        </p:attrNameLst>
                                      </p:cBhvr>
                                      <p:to>
                                        <a:schemeClr val="bg1"/>
                                      </p:to>
                                    </p:animClr>
                                    <p:set>
                                      <p:cBhvr>
                                        <p:cTn id="25" dur="250" autoRev="1" fill="hold"/>
                                        <p:tgtEl>
                                          <p:spTgt spid="17"/>
                                        </p:tgtEl>
                                        <p:attrNameLst>
                                          <p:attrName>fill.type</p:attrName>
                                        </p:attrNameLst>
                                      </p:cBhvr>
                                      <p:to>
                                        <p:strVal val="solid"/>
                                      </p:to>
                                    </p:set>
                                    <p:set>
                                      <p:cBhvr>
                                        <p:cTn id="26" dur="250" autoRev="1" fill="hold"/>
                                        <p:tgtEl>
                                          <p:spTgt spid="1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mph" presetSubtype="0" repeatCount="indefinite" fill="hold" grpId="1" nodeType="clickEffect">
                                  <p:stCondLst>
                                    <p:cond delay="0"/>
                                  </p:stCondLst>
                                  <p:endCondLst>
                                    <p:cond evt="onNext" delay="0">
                                      <p:tgtEl>
                                        <p:sldTgt/>
                                      </p:tgtEl>
                                    </p:cond>
                                  </p:endCondLst>
                                  <p:childTnLst>
                                    <p:animClr clrSpc="rgb">
                                      <p:cBhvr override="childStyle">
                                        <p:cTn id="35" dur="250" autoRev="1" fill="hold"/>
                                        <p:tgtEl>
                                          <p:spTgt spid="18"/>
                                        </p:tgtEl>
                                        <p:attrNameLst>
                                          <p:attrName>style.color</p:attrName>
                                        </p:attrNameLst>
                                      </p:cBhvr>
                                      <p:to>
                                        <a:schemeClr val="bg1"/>
                                      </p:to>
                                    </p:animClr>
                                    <p:animClr clrSpc="rgb">
                                      <p:cBhvr>
                                        <p:cTn id="36" dur="250" autoRev="1" fill="hold"/>
                                        <p:tgtEl>
                                          <p:spTgt spid="18"/>
                                        </p:tgtEl>
                                        <p:attrNameLst>
                                          <p:attrName>fillcolor</p:attrName>
                                        </p:attrNameLst>
                                      </p:cBhvr>
                                      <p:to>
                                        <a:schemeClr val="bg1"/>
                                      </p:to>
                                    </p:animClr>
                                    <p:set>
                                      <p:cBhvr>
                                        <p:cTn id="37" dur="250" autoRev="1" fill="hold"/>
                                        <p:tgtEl>
                                          <p:spTgt spid="18"/>
                                        </p:tgtEl>
                                        <p:attrNameLst>
                                          <p:attrName>fill.type</p:attrName>
                                        </p:attrNameLst>
                                      </p:cBhvr>
                                      <p:to>
                                        <p:strVal val="solid"/>
                                      </p:to>
                                    </p:set>
                                    <p:set>
                                      <p:cBhvr>
                                        <p:cTn id="38" dur="250" autoRev="1" fill="hold"/>
                                        <p:tgtEl>
                                          <p:spTgt spid="18"/>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0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mph" presetSubtype="0" repeatCount="indefinite" fill="hold" grpId="1" nodeType="clickEffect">
                                  <p:stCondLst>
                                    <p:cond delay="0"/>
                                  </p:stCondLst>
                                  <p:endCondLst>
                                    <p:cond evt="onNext" delay="0">
                                      <p:tgtEl>
                                        <p:sldTgt/>
                                      </p:tgtEl>
                                    </p:cond>
                                  </p:endCondLst>
                                  <p:childTnLst>
                                    <p:animClr clrSpc="rgb">
                                      <p:cBhvr override="childStyle">
                                        <p:cTn id="47" dur="250" autoRev="1" fill="hold"/>
                                        <p:tgtEl>
                                          <p:spTgt spid="28"/>
                                        </p:tgtEl>
                                        <p:attrNameLst>
                                          <p:attrName>style.color</p:attrName>
                                        </p:attrNameLst>
                                      </p:cBhvr>
                                      <p:to>
                                        <a:schemeClr val="bg1"/>
                                      </p:to>
                                    </p:animClr>
                                    <p:animClr clrSpc="rgb">
                                      <p:cBhvr>
                                        <p:cTn id="48" dur="250" autoRev="1" fill="hold"/>
                                        <p:tgtEl>
                                          <p:spTgt spid="28"/>
                                        </p:tgtEl>
                                        <p:attrNameLst>
                                          <p:attrName>fillcolor</p:attrName>
                                        </p:attrNameLst>
                                      </p:cBhvr>
                                      <p:to>
                                        <a:schemeClr val="bg1"/>
                                      </p:to>
                                    </p:animClr>
                                    <p:set>
                                      <p:cBhvr>
                                        <p:cTn id="49" dur="250" autoRev="1" fill="hold"/>
                                        <p:tgtEl>
                                          <p:spTgt spid="28"/>
                                        </p:tgtEl>
                                        <p:attrNameLst>
                                          <p:attrName>fill.type</p:attrName>
                                        </p:attrNameLst>
                                      </p:cBhvr>
                                      <p:to>
                                        <p:strVal val="solid"/>
                                      </p:to>
                                    </p:set>
                                    <p:set>
                                      <p:cBhvr>
                                        <p:cTn id="50" dur="250" autoRev="1"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28" grpId="0" animBg="1"/>
      <p:bldP spid="2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gif"/>
          <p:cNvPicPr>
            <a:picLocks noChangeAspect="1"/>
          </p:cNvPicPr>
          <p:nvPr/>
        </p:nvPicPr>
        <p:blipFill>
          <a:blip r:embed="rId2"/>
          <a:stretch>
            <a:fillRect/>
          </a:stretch>
        </p:blipFill>
        <p:spPr>
          <a:xfrm>
            <a:off x="6929454" y="2917618"/>
            <a:ext cx="1714512" cy="1782414"/>
          </a:xfrm>
          <a:prstGeom prst="rect">
            <a:avLst/>
          </a:prstGeom>
        </p:spPr>
      </p:pic>
      <p:pic>
        <p:nvPicPr>
          <p:cNvPr id="5" name="Содержимое 4" descr="1.gif"/>
          <p:cNvPicPr>
            <a:picLocks noGrp="1" noChangeAspect="1"/>
          </p:cNvPicPr>
          <p:nvPr>
            <p:ph idx="1"/>
          </p:nvPr>
        </p:nvPicPr>
        <p:blipFill>
          <a:blip r:embed="rId3"/>
          <a:stretch>
            <a:fillRect/>
          </a:stretch>
        </p:blipFill>
        <p:spPr>
          <a:xfrm flipH="1">
            <a:off x="4429124" y="4143380"/>
            <a:ext cx="1714502" cy="1785940"/>
          </a:xfrm>
          <a:prstGeom prst="rect">
            <a:avLst/>
          </a:prstGeom>
        </p:spPr>
      </p:pic>
      <p:pic>
        <p:nvPicPr>
          <p:cNvPr id="6" name="Рисунок 5" descr="229.gif"/>
          <p:cNvPicPr>
            <a:picLocks noChangeAspect="1"/>
          </p:cNvPicPr>
          <p:nvPr/>
        </p:nvPicPr>
        <p:blipFill>
          <a:blip r:embed="rId4"/>
          <a:stretch>
            <a:fillRect/>
          </a:stretch>
        </p:blipFill>
        <p:spPr>
          <a:xfrm>
            <a:off x="3571868" y="1600920"/>
            <a:ext cx="2071702" cy="1859220"/>
          </a:xfrm>
          <a:prstGeom prst="rect">
            <a:avLst/>
          </a:prstGeom>
        </p:spPr>
      </p:pic>
      <p:sp>
        <p:nvSpPr>
          <p:cNvPr id="7" name="TextBox 6"/>
          <p:cNvSpPr txBox="1"/>
          <p:nvPr/>
        </p:nvSpPr>
        <p:spPr>
          <a:xfrm>
            <a:off x="5929322" y="785795"/>
            <a:ext cx="3000396" cy="101566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r>
              <a:rPr lang="uk-UA" sz="2000" dirty="0" smtClean="0"/>
              <a:t>Користуючись підказками пригадайте  функції  названих </a:t>
            </a:r>
            <a:r>
              <a:rPr lang="uk-UA" sz="2000" dirty="0" err="1" smtClean="0"/>
              <a:t>долей</a:t>
            </a:r>
            <a:r>
              <a:rPr lang="uk-UA" sz="2000" dirty="0" smtClean="0"/>
              <a:t>.</a:t>
            </a:r>
            <a:endParaRPr lang="ru-RU" sz="2000" dirty="0"/>
          </a:p>
        </p:txBody>
      </p:sp>
      <p:sp>
        <p:nvSpPr>
          <p:cNvPr id="8" name="TextBox 7"/>
          <p:cNvSpPr txBox="1"/>
          <p:nvPr/>
        </p:nvSpPr>
        <p:spPr>
          <a:xfrm>
            <a:off x="2071670" y="214290"/>
            <a:ext cx="3043269" cy="646331"/>
          </a:xfrm>
          <a:prstGeom prst="rect">
            <a:avLst/>
          </a:prstGeom>
          <a:solidFill>
            <a:schemeClr val="bg2">
              <a:lumMod val="75000"/>
            </a:schemeClr>
          </a:solidFill>
          <a:scene3d>
            <a:camera prst="orthographicFront"/>
            <a:lightRig rig="threePt" dir="t"/>
          </a:scene3d>
          <a:sp3d>
            <a:bevelT/>
          </a:sp3d>
        </p:spPr>
        <p:txBody>
          <a:bodyPr wrap="none" rtlCol="0">
            <a:spAutoFit/>
          </a:bodyPr>
          <a:lstStyle/>
          <a:p>
            <a:r>
              <a:rPr lang="uk-UA" sz="3600" b="1" i="1" dirty="0" smtClean="0"/>
              <a:t>Функції </a:t>
            </a:r>
            <a:r>
              <a:rPr lang="uk-UA" sz="3600" b="1" i="1" dirty="0" err="1" smtClean="0"/>
              <a:t>долей</a:t>
            </a:r>
            <a:endParaRPr lang="ru-RU" sz="3600" b="1" i="1" dirty="0"/>
          </a:p>
        </p:txBody>
      </p:sp>
      <p:sp>
        <p:nvSpPr>
          <p:cNvPr id="9" name="TextBox 8"/>
          <p:cNvSpPr txBox="1"/>
          <p:nvPr/>
        </p:nvSpPr>
        <p:spPr>
          <a:xfrm>
            <a:off x="3786182" y="6215082"/>
            <a:ext cx="3214710" cy="369332"/>
          </a:xfrm>
          <a:prstGeom prst="rect">
            <a:avLst/>
          </a:prstGeom>
          <a:solidFill>
            <a:schemeClr val="bg2">
              <a:lumMod val="75000"/>
            </a:schemeClr>
          </a:solidFill>
          <a:scene3d>
            <a:camera prst="orthographicFront"/>
            <a:lightRig rig="threePt" dir="t"/>
          </a:scene3d>
          <a:sp3d>
            <a:bevelT/>
          </a:sp3d>
        </p:spPr>
        <p:txBody>
          <a:bodyPr wrap="square" rtlCol="0">
            <a:spAutoFit/>
          </a:bodyPr>
          <a:lstStyle/>
          <a:p>
            <a:r>
              <a:rPr lang="uk-UA" dirty="0" smtClean="0"/>
              <a:t>Лобна – мислення,річ, емоції.</a:t>
            </a:r>
            <a:endParaRPr lang="ru-RU" dirty="0"/>
          </a:p>
        </p:txBody>
      </p:sp>
      <p:sp>
        <p:nvSpPr>
          <p:cNvPr id="10" name="TextBox 9"/>
          <p:cNvSpPr txBox="1"/>
          <p:nvPr/>
        </p:nvSpPr>
        <p:spPr>
          <a:xfrm>
            <a:off x="1142976" y="5357826"/>
            <a:ext cx="2986395" cy="369332"/>
          </a:xfrm>
          <a:prstGeom prst="rect">
            <a:avLst/>
          </a:prstGeom>
          <a:solidFill>
            <a:schemeClr val="bg2">
              <a:lumMod val="75000"/>
            </a:schemeClr>
          </a:solidFill>
          <a:scene3d>
            <a:camera prst="orthographicFront"/>
            <a:lightRig rig="threePt" dir="t"/>
          </a:scene3d>
          <a:sp3d>
            <a:bevelT/>
          </a:sp3d>
        </p:spPr>
        <p:txBody>
          <a:bodyPr wrap="none" rtlCol="0">
            <a:spAutoFit/>
          </a:bodyPr>
          <a:lstStyle/>
          <a:p>
            <a:r>
              <a:rPr lang="uk-UA" dirty="0" err="1" smtClean="0"/>
              <a:t>Тім'яна-</a:t>
            </a:r>
            <a:r>
              <a:rPr lang="uk-UA" dirty="0" smtClean="0"/>
              <a:t> всі види </a:t>
            </a:r>
            <a:r>
              <a:rPr lang="uk-UA" dirty="0" err="1" smtClean="0"/>
              <a:t>чутливісті</a:t>
            </a:r>
            <a:r>
              <a:rPr lang="uk-UA" dirty="0" smtClean="0"/>
              <a:t>.</a:t>
            </a:r>
            <a:endParaRPr lang="ru-RU" dirty="0"/>
          </a:p>
        </p:txBody>
      </p:sp>
      <p:sp>
        <p:nvSpPr>
          <p:cNvPr id="11" name="TextBox 10"/>
          <p:cNvSpPr txBox="1"/>
          <p:nvPr/>
        </p:nvSpPr>
        <p:spPr>
          <a:xfrm>
            <a:off x="6429388" y="4500570"/>
            <a:ext cx="1853328" cy="369332"/>
          </a:xfrm>
          <a:prstGeom prst="rect">
            <a:avLst/>
          </a:prstGeom>
          <a:solidFill>
            <a:schemeClr val="bg2">
              <a:lumMod val="75000"/>
            </a:schemeClr>
          </a:solidFill>
          <a:scene3d>
            <a:camera prst="orthographicFront"/>
            <a:lightRig rig="threePt" dir="t"/>
          </a:scene3d>
          <a:sp3d>
            <a:bevelT/>
          </a:sp3d>
        </p:spPr>
        <p:txBody>
          <a:bodyPr wrap="none" rtlCol="0">
            <a:spAutoFit/>
          </a:bodyPr>
          <a:lstStyle/>
          <a:p>
            <a:r>
              <a:rPr lang="uk-UA" dirty="0" smtClean="0"/>
              <a:t>Потилична – зір. </a:t>
            </a:r>
            <a:endParaRPr lang="ru-RU" dirty="0"/>
          </a:p>
        </p:txBody>
      </p:sp>
      <p:sp>
        <p:nvSpPr>
          <p:cNvPr id="12" name="TextBox 11"/>
          <p:cNvSpPr txBox="1"/>
          <p:nvPr/>
        </p:nvSpPr>
        <p:spPr>
          <a:xfrm>
            <a:off x="3214678" y="3357562"/>
            <a:ext cx="2727029" cy="369332"/>
          </a:xfrm>
          <a:prstGeom prst="rect">
            <a:avLst/>
          </a:prstGeom>
          <a:solidFill>
            <a:schemeClr val="bg2">
              <a:lumMod val="75000"/>
            </a:schemeClr>
          </a:solidFill>
          <a:scene3d>
            <a:camera prst="orthographicFront"/>
            <a:lightRig rig="threePt" dir="t"/>
          </a:scene3d>
          <a:sp3d>
            <a:bevelT/>
          </a:sp3d>
        </p:spPr>
        <p:txBody>
          <a:bodyPr wrap="none" rtlCol="0">
            <a:spAutoFit/>
          </a:bodyPr>
          <a:lstStyle/>
          <a:p>
            <a:r>
              <a:rPr lang="uk-UA" dirty="0" smtClean="0"/>
              <a:t>Скронева – слух , пам’ять </a:t>
            </a:r>
            <a:endParaRPr lang="ru-RU" dirty="0"/>
          </a:p>
        </p:txBody>
      </p:sp>
      <p:pic>
        <p:nvPicPr>
          <p:cNvPr id="13" name="Рисунок 12" descr="85.аввgif.gif"/>
          <p:cNvPicPr>
            <a:picLocks noChangeAspect="1"/>
          </p:cNvPicPr>
          <p:nvPr/>
        </p:nvPicPr>
        <p:blipFill>
          <a:blip r:embed="rId5"/>
          <a:stretch>
            <a:fillRect/>
          </a:stretch>
        </p:blipFill>
        <p:spPr>
          <a:xfrm>
            <a:off x="1500166" y="3973747"/>
            <a:ext cx="2357454" cy="1317401"/>
          </a:xfrm>
          <a:prstGeom prst="rect">
            <a:avLst/>
          </a:prstGeom>
        </p:spPr>
      </p:pic>
      <p:pic>
        <p:nvPicPr>
          <p:cNvPr id="14" name="Рисунок 13" descr="Рисунок1.jpg"/>
          <p:cNvPicPr>
            <a:picLocks noChangeAspect="1"/>
          </p:cNvPicPr>
          <p:nvPr/>
        </p:nvPicPr>
        <p:blipFill>
          <a:blip r:embed="rId6"/>
          <a:stretch>
            <a:fillRect/>
          </a:stretch>
        </p:blipFill>
        <p:spPr>
          <a:xfrm>
            <a:off x="357158" y="1071546"/>
            <a:ext cx="2440364" cy="2143140"/>
          </a:xfrm>
          <a:prstGeom prst="rect">
            <a:avLst/>
          </a:prstGeom>
        </p:spPr>
      </p:pic>
      <p:sp>
        <p:nvSpPr>
          <p:cNvPr id="16" name="Полилиния 15"/>
          <p:cNvSpPr/>
          <p:nvPr/>
        </p:nvSpPr>
        <p:spPr>
          <a:xfrm>
            <a:off x="357158" y="1071546"/>
            <a:ext cx="1338179" cy="1427295"/>
          </a:xfrm>
          <a:custGeom>
            <a:avLst/>
            <a:gdLst>
              <a:gd name="connsiteX0" fmla="*/ 1249680 w 1338179"/>
              <a:gd name="connsiteY0" fmla="*/ 25400 h 1427295"/>
              <a:gd name="connsiteX1" fmla="*/ 1264920 w 1338179"/>
              <a:gd name="connsiteY1" fmla="*/ 208280 h 1427295"/>
              <a:gd name="connsiteX2" fmla="*/ 1264920 w 1338179"/>
              <a:gd name="connsiteY2" fmla="*/ 391160 h 1427295"/>
              <a:gd name="connsiteX3" fmla="*/ 1173480 w 1338179"/>
              <a:gd name="connsiteY3" fmla="*/ 421640 h 1427295"/>
              <a:gd name="connsiteX4" fmla="*/ 1158240 w 1338179"/>
              <a:gd name="connsiteY4" fmla="*/ 482600 h 1427295"/>
              <a:gd name="connsiteX5" fmla="*/ 1112520 w 1338179"/>
              <a:gd name="connsiteY5" fmla="*/ 513080 h 1427295"/>
              <a:gd name="connsiteX6" fmla="*/ 1036320 w 1338179"/>
              <a:gd name="connsiteY6" fmla="*/ 604520 h 1427295"/>
              <a:gd name="connsiteX7" fmla="*/ 1021080 w 1338179"/>
              <a:gd name="connsiteY7" fmla="*/ 650240 h 1427295"/>
              <a:gd name="connsiteX8" fmla="*/ 1005840 w 1338179"/>
              <a:gd name="connsiteY8" fmla="*/ 924560 h 1427295"/>
              <a:gd name="connsiteX9" fmla="*/ 899160 w 1338179"/>
              <a:gd name="connsiteY9" fmla="*/ 970280 h 1427295"/>
              <a:gd name="connsiteX10" fmla="*/ 853440 w 1338179"/>
              <a:gd name="connsiteY10" fmla="*/ 1000760 h 1427295"/>
              <a:gd name="connsiteX11" fmla="*/ 746760 w 1338179"/>
              <a:gd name="connsiteY11" fmla="*/ 1016000 h 1427295"/>
              <a:gd name="connsiteX12" fmla="*/ 731520 w 1338179"/>
              <a:gd name="connsiteY12" fmla="*/ 1076960 h 1427295"/>
              <a:gd name="connsiteX13" fmla="*/ 685800 w 1338179"/>
              <a:gd name="connsiteY13" fmla="*/ 1092200 h 1427295"/>
              <a:gd name="connsiteX14" fmla="*/ 609600 w 1338179"/>
              <a:gd name="connsiteY14" fmla="*/ 1320800 h 1427295"/>
              <a:gd name="connsiteX15" fmla="*/ 518160 w 1338179"/>
              <a:gd name="connsiteY15" fmla="*/ 1397000 h 1427295"/>
              <a:gd name="connsiteX16" fmla="*/ 213360 w 1338179"/>
              <a:gd name="connsiteY16" fmla="*/ 1351280 h 1427295"/>
              <a:gd name="connsiteX17" fmla="*/ 182880 w 1338179"/>
              <a:gd name="connsiteY17" fmla="*/ 1305560 h 1427295"/>
              <a:gd name="connsiteX18" fmla="*/ 137160 w 1338179"/>
              <a:gd name="connsiteY18" fmla="*/ 1198880 h 1427295"/>
              <a:gd name="connsiteX19" fmla="*/ 91440 w 1338179"/>
              <a:gd name="connsiteY19" fmla="*/ 1168400 h 1427295"/>
              <a:gd name="connsiteX20" fmla="*/ 45720 w 1338179"/>
              <a:gd name="connsiteY20" fmla="*/ 1046480 h 1427295"/>
              <a:gd name="connsiteX21" fmla="*/ 15240 w 1338179"/>
              <a:gd name="connsiteY21" fmla="*/ 955040 h 1427295"/>
              <a:gd name="connsiteX22" fmla="*/ 0 w 1338179"/>
              <a:gd name="connsiteY22" fmla="*/ 909320 h 1427295"/>
              <a:gd name="connsiteX23" fmla="*/ 30480 w 1338179"/>
              <a:gd name="connsiteY23" fmla="*/ 711200 h 1427295"/>
              <a:gd name="connsiteX24" fmla="*/ 60960 w 1338179"/>
              <a:gd name="connsiteY24" fmla="*/ 665480 h 1427295"/>
              <a:gd name="connsiteX25" fmla="*/ 76200 w 1338179"/>
              <a:gd name="connsiteY25" fmla="*/ 513080 h 1427295"/>
              <a:gd name="connsiteX26" fmla="*/ 121920 w 1338179"/>
              <a:gd name="connsiteY26" fmla="*/ 497840 h 1427295"/>
              <a:gd name="connsiteX27" fmla="*/ 137160 w 1338179"/>
              <a:gd name="connsiteY27" fmla="*/ 452120 h 1427295"/>
              <a:gd name="connsiteX28" fmla="*/ 274320 w 1338179"/>
              <a:gd name="connsiteY28" fmla="*/ 391160 h 1427295"/>
              <a:gd name="connsiteX29" fmla="*/ 320040 w 1338179"/>
              <a:gd name="connsiteY29" fmla="*/ 375920 h 1427295"/>
              <a:gd name="connsiteX30" fmla="*/ 335280 w 1338179"/>
              <a:gd name="connsiteY30" fmla="*/ 269240 h 1427295"/>
              <a:gd name="connsiteX31" fmla="*/ 396240 w 1338179"/>
              <a:gd name="connsiteY31" fmla="*/ 254000 h 1427295"/>
              <a:gd name="connsiteX32" fmla="*/ 548640 w 1338179"/>
              <a:gd name="connsiteY32" fmla="*/ 208280 h 1427295"/>
              <a:gd name="connsiteX33" fmla="*/ 655320 w 1338179"/>
              <a:gd name="connsiteY33" fmla="*/ 132080 h 1427295"/>
              <a:gd name="connsiteX34" fmla="*/ 792480 w 1338179"/>
              <a:gd name="connsiteY34" fmla="*/ 86360 h 1427295"/>
              <a:gd name="connsiteX35" fmla="*/ 838200 w 1338179"/>
              <a:gd name="connsiteY35" fmla="*/ 71120 h 1427295"/>
              <a:gd name="connsiteX36" fmla="*/ 1112520 w 1338179"/>
              <a:gd name="connsiteY36" fmla="*/ 55880 h 1427295"/>
              <a:gd name="connsiteX37" fmla="*/ 1158240 w 1338179"/>
              <a:gd name="connsiteY37" fmla="*/ 25400 h 1427295"/>
              <a:gd name="connsiteX38" fmla="*/ 1203960 w 1338179"/>
              <a:gd name="connsiteY38" fmla="*/ 55880 h 1427295"/>
              <a:gd name="connsiteX39" fmla="*/ 1249680 w 1338179"/>
              <a:gd name="connsiteY39" fmla="*/ 25400 h 142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8179" h="1427295">
                <a:moveTo>
                  <a:pt x="1249680" y="25400"/>
                </a:moveTo>
                <a:cubicBezTo>
                  <a:pt x="1259840" y="50800"/>
                  <a:pt x="1256835" y="147645"/>
                  <a:pt x="1264920" y="208280"/>
                </a:cubicBezTo>
                <a:cubicBezTo>
                  <a:pt x="1275065" y="284369"/>
                  <a:pt x="1338179" y="276038"/>
                  <a:pt x="1264920" y="391160"/>
                </a:cubicBezTo>
                <a:cubicBezTo>
                  <a:pt x="1247671" y="418266"/>
                  <a:pt x="1173480" y="421640"/>
                  <a:pt x="1173480" y="421640"/>
                </a:cubicBezTo>
                <a:cubicBezTo>
                  <a:pt x="1168400" y="441960"/>
                  <a:pt x="1169858" y="465172"/>
                  <a:pt x="1158240" y="482600"/>
                </a:cubicBezTo>
                <a:cubicBezTo>
                  <a:pt x="1148080" y="497840"/>
                  <a:pt x="1121607" y="497177"/>
                  <a:pt x="1112520" y="513080"/>
                </a:cubicBezTo>
                <a:cubicBezTo>
                  <a:pt x="1051252" y="620299"/>
                  <a:pt x="1156307" y="574523"/>
                  <a:pt x="1036320" y="604520"/>
                </a:cubicBezTo>
                <a:cubicBezTo>
                  <a:pt x="1031240" y="619760"/>
                  <a:pt x="1022603" y="634248"/>
                  <a:pt x="1021080" y="650240"/>
                </a:cubicBezTo>
                <a:cubicBezTo>
                  <a:pt x="1012397" y="741408"/>
                  <a:pt x="1023801" y="834757"/>
                  <a:pt x="1005840" y="924560"/>
                </a:cubicBezTo>
                <a:cubicBezTo>
                  <a:pt x="1000301" y="952256"/>
                  <a:pt x="912012" y="967067"/>
                  <a:pt x="899160" y="970280"/>
                </a:cubicBezTo>
                <a:cubicBezTo>
                  <a:pt x="883920" y="980440"/>
                  <a:pt x="870984" y="995497"/>
                  <a:pt x="853440" y="1000760"/>
                </a:cubicBezTo>
                <a:cubicBezTo>
                  <a:pt x="819034" y="1011082"/>
                  <a:pt x="777221" y="996962"/>
                  <a:pt x="746760" y="1016000"/>
                </a:cubicBezTo>
                <a:cubicBezTo>
                  <a:pt x="728998" y="1027101"/>
                  <a:pt x="744604" y="1060604"/>
                  <a:pt x="731520" y="1076960"/>
                </a:cubicBezTo>
                <a:cubicBezTo>
                  <a:pt x="721485" y="1089504"/>
                  <a:pt x="701040" y="1087120"/>
                  <a:pt x="685800" y="1092200"/>
                </a:cubicBezTo>
                <a:cubicBezTo>
                  <a:pt x="537893" y="1314061"/>
                  <a:pt x="706027" y="1031519"/>
                  <a:pt x="609600" y="1320800"/>
                </a:cubicBezTo>
                <a:cubicBezTo>
                  <a:pt x="601218" y="1345945"/>
                  <a:pt x="539075" y="1383057"/>
                  <a:pt x="518160" y="1397000"/>
                </a:cubicBezTo>
                <a:cubicBezTo>
                  <a:pt x="437680" y="1392266"/>
                  <a:pt x="289375" y="1427295"/>
                  <a:pt x="213360" y="1351280"/>
                </a:cubicBezTo>
                <a:cubicBezTo>
                  <a:pt x="200408" y="1338328"/>
                  <a:pt x="193040" y="1320800"/>
                  <a:pt x="182880" y="1305560"/>
                </a:cubicBezTo>
                <a:cubicBezTo>
                  <a:pt x="171221" y="1258925"/>
                  <a:pt x="172242" y="1233962"/>
                  <a:pt x="137160" y="1198880"/>
                </a:cubicBezTo>
                <a:cubicBezTo>
                  <a:pt x="124208" y="1185928"/>
                  <a:pt x="106680" y="1178560"/>
                  <a:pt x="91440" y="1168400"/>
                </a:cubicBezTo>
                <a:cubicBezTo>
                  <a:pt x="38397" y="1088835"/>
                  <a:pt x="76141" y="1158024"/>
                  <a:pt x="45720" y="1046480"/>
                </a:cubicBezTo>
                <a:cubicBezTo>
                  <a:pt x="37266" y="1015483"/>
                  <a:pt x="25400" y="985520"/>
                  <a:pt x="15240" y="955040"/>
                </a:cubicBezTo>
                <a:lnTo>
                  <a:pt x="0" y="909320"/>
                </a:lnTo>
                <a:cubicBezTo>
                  <a:pt x="4371" y="865612"/>
                  <a:pt x="3019" y="766123"/>
                  <a:pt x="30480" y="711200"/>
                </a:cubicBezTo>
                <a:cubicBezTo>
                  <a:pt x="38671" y="694817"/>
                  <a:pt x="50800" y="680720"/>
                  <a:pt x="60960" y="665480"/>
                </a:cubicBezTo>
                <a:cubicBezTo>
                  <a:pt x="66040" y="614680"/>
                  <a:pt x="58753" y="561060"/>
                  <a:pt x="76200" y="513080"/>
                </a:cubicBezTo>
                <a:cubicBezTo>
                  <a:pt x="81690" y="497983"/>
                  <a:pt x="110561" y="509199"/>
                  <a:pt x="121920" y="497840"/>
                </a:cubicBezTo>
                <a:cubicBezTo>
                  <a:pt x="133279" y="486481"/>
                  <a:pt x="127125" y="464664"/>
                  <a:pt x="137160" y="452120"/>
                </a:cubicBezTo>
                <a:cubicBezTo>
                  <a:pt x="163506" y="419187"/>
                  <a:pt x="246379" y="400474"/>
                  <a:pt x="274320" y="391160"/>
                </a:cubicBezTo>
                <a:lnTo>
                  <a:pt x="320040" y="375920"/>
                </a:lnTo>
                <a:cubicBezTo>
                  <a:pt x="325120" y="340360"/>
                  <a:pt x="316242" y="299701"/>
                  <a:pt x="335280" y="269240"/>
                </a:cubicBezTo>
                <a:cubicBezTo>
                  <a:pt x="346381" y="251478"/>
                  <a:pt x="376178" y="260019"/>
                  <a:pt x="396240" y="254000"/>
                </a:cubicBezTo>
                <a:cubicBezTo>
                  <a:pt x="581758" y="198345"/>
                  <a:pt x="408133" y="243407"/>
                  <a:pt x="548640" y="208280"/>
                </a:cubicBezTo>
                <a:cubicBezTo>
                  <a:pt x="574040" y="132080"/>
                  <a:pt x="548640" y="167640"/>
                  <a:pt x="655320" y="132080"/>
                </a:cubicBezTo>
                <a:lnTo>
                  <a:pt x="792480" y="86360"/>
                </a:lnTo>
                <a:cubicBezTo>
                  <a:pt x="807720" y="81280"/>
                  <a:pt x="822160" y="72011"/>
                  <a:pt x="838200" y="71120"/>
                </a:cubicBezTo>
                <a:lnTo>
                  <a:pt x="1112520" y="55880"/>
                </a:lnTo>
                <a:cubicBezTo>
                  <a:pt x="1127760" y="45720"/>
                  <a:pt x="1139924" y="25400"/>
                  <a:pt x="1158240" y="25400"/>
                </a:cubicBezTo>
                <a:cubicBezTo>
                  <a:pt x="1176556" y="25400"/>
                  <a:pt x="1186584" y="50088"/>
                  <a:pt x="1203960" y="55880"/>
                </a:cubicBezTo>
                <a:cubicBezTo>
                  <a:pt x="1218418" y="60699"/>
                  <a:pt x="1239520" y="0"/>
                  <a:pt x="1249680" y="25400"/>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олилиния 16"/>
          <p:cNvSpPr/>
          <p:nvPr/>
        </p:nvSpPr>
        <p:spPr>
          <a:xfrm>
            <a:off x="1285852" y="1071546"/>
            <a:ext cx="1047249" cy="993116"/>
          </a:xfrm>
          <a:custGeom>
            <a:avLst/>
            <a:gdLst>
              <a:gd name="connsiteX0" fmla="*/ 315790 w 1047249"/>
              <a:gd name="connsiteY0" fmla="*/ 38100 h 993116"/>
              <a:gd name="connsiteX1" fmla="*/ 468190 w 1047249"/>
              <a:gd name="connsiteY1" fmla="*/ 53340 h 993116"/>
              <a:gd name="connsiteX2" fmla="*/ 483430 w 1047249"/>
              <a:gd name="connsiteY2" fmla="*/ 99060 h 993116"/>
              <a:gd name="connsiteX3" fmla="*/ 620590 w 1047249"/>
              <a:gd name="connsiteY3" fmla="*/ 114300 h 993116"/>
              <a:gd name="connsiteX4" fmla="*/ 696790 w 1047249"/>
              <a:gd name="connsiteY4" fmla="*/ 236220 h 993116"/>
              <a:gd name="connsiteX5" fmla="*/ 818710 w 1047249"/>
              <a:gd name="connsiteY5" fmla="*/ 251460 h 993116"/>
              <a:gd name="connsiteX6" fmla="*/ 971110 w 1047249"/>
              <a:gd name="connsiteY6" fmla="*/ 297180 h 993116"/>
              <a:gd name="connsiteX7" fmla="*/ 986350 w 1047249"/>
              <a:gd name="connsiteY7" fmla="*/ 342900 h 993116"/>
              <a:gd name="connsiteX8" fmla="*/ 1001590 w 1047249"/>
              <a:gd name="connsiteY8" fmla="*/ 403860 h 993116"/>
              <a:gd name="connsiteX9" fmla="*/ 1032070 w 1047249"/>
              <a:gd name="connsiteY9" fmla="*/ 449580 h 993116"/>
              <a:gd name="connsiteX10" fmla="*/ 955870 w 1047249"/>
              <a:gd name="connsiteY10" fmla="*/ 464820 h 993116"/>
              <a:gd name="connsiteX11" fmla="*/ 925390 w 1047249"/>
              <a:gd name="connsiteY11" fmla="*/ 556260 h 993116"/>
              <a:gd name="connsiteX12" fmla="*/ 940630 w 1047249"/>
              <a:gd name="connsiteY12" fmla="*/ 632460 h 993116"/>
              <a:gd name="connsiteX13" fmla="*/ 986350 w 1047249"/>
              <a:gd name="connsiteY13" fmla="*/ 662940 h 993116"/>
              <a:gd name="connsiteX14" fmla="*/ 1016830 w 1047249"/>
              <a:gd name="connsiteY14" fmla="*/ 708660 h 993116"/>
              <a:gd name="connsiteX15" fmla="*/ 1001590 w 1047249"/>
              <a:gd name="connsiteY15" fmla="*/ 876300 h 993116"/>
              <a:gd name="connsiteX16" fmla="*/ 757750 w 1047249"/>
              <a:gd name="connsiteY16" fmla="*/ 845820 h 993116"/>
              <a:gd name="connsiteX17" fmla="*/ 590110 w 1047249"/>
              <a:gd name="connsiteY17" fmla="*/ 830580 h 993116"/>
              <a:gd name="connsiteX18" fmla="*/ 452950 w 1047249"/>
              <a:gd name="connsiteY18" fmla="*/ 830580 h 993116"/>
              <a:gd name="connsiteX19" fmla="*/ 102430 w 1047249"/>
              <a:gd name="connsiteY19" fmla="*/ 845820 h 993116"/>
              <a:gd name="connsiteX20" fmla="*/ 10990 w 1047249"/>
              <a:gd name="connsiteY20" fmla="*/ 891540 h 993116"/>
              <a:gd name="connsiteX21" fmla="*/ 41470 w 1047249"/>
              <a:gd name="connsiteY21" fmla="*/ 845820 h 993116"/>
              <a:gd name="connsiteX22" fmla="*/ 56710 w 1047249"/>
              <a:gd name="connsiteY22" fmla="*/ 800100 h 993116"/>
              <a:gd name="connsiteX23" fmla="*/ 71950 w 1047249"/>
              <a:gd name="connsiteY23" fmla="*/ 739140 h 993116"/>
              <a:gd name="connsiteX24" fmla="*/ 132910 w 1047249"/>
              <a:gd name="connsiteY24" fmla="*/ 647700 h 993116"/>
              <a:gd name="connsiteX25" fmla="*/ 148150 w 1047249"/>
              <a:gd name="connsiteY25" fmla="*/ 541020 h 993116"/>
              <a:gd name="connsiteX26" fmla="*/ 193870 w 1047249"/>
              <a:gd name="connsiteY26" fmla="*/ 510540 h 993116"/>
              <a:gd name="connsiteX27" fmla="*/ 224350 w 1047249"/>
              <a:gd name="connsiteY27" fmla="*/ 464820 h 993116"/>
              <a:gd name="connsiteX28" fmla="*/ 239590 w 1047249"/>
              <a:gd name="connsiteY28" fmla="*/ 419100 h 993116"/>
              <a:gd name="connsiteX29" fmla="*/ 331030 w 1047249"/>
              <a:gd name="connsiteY29" fmla="*/ 388620 h 993116"/>
              <a:gd name="connsiteX30" fmla="*/ 361510 w 1047249"/>
              <a:gd name="connsiteY30" fmla="*/ 342900 h 993116"/>
              <a:gd name="connsiteX31" fmla="*/ 346270 w 1047249"/>
              <a:gd name="connsiteY31" fmla="*/ 281940 h 993116"/>
              <a:gd name="connsiteX32" fmla="*/ 315790 w 1047249"/>
              <a:gd name="connsiteY32" fmla="*/ 38100 h 99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7249" h="993116">
                <a:moveTo>
                  <a:pt x="315790" y="38100"/>
                </a:moveTo>
                <a:cubicBezTo>
                  <a:pt x="336110" y="0"/>
                  <a:pt x="420210" y="35893"/>
                  <a:pt x="468190" y="53340"/>
                </a:cubicBezTo>
                <a:cubicBezTo>
                  <a:pt x="483287" y="58830"/>
                  <a:pt x="468515" y="93094"/>
                  <a:pt x="483430" y="99060"/>
                </a:cubicBezTo>
                <a:cubicBezTo>
                  <a:pt x="526141" y="116144"/>
                  <a:pt x="574870" y="109220"/>
                  <a:pt x="620590" y="114300"/>
                </a:cubicBezTo>
                <a:cubicBezTo>
                  <a:pt x="817920" y="163632"/>
                  <a:pt x="504481" y="65278"/>
                  <a:pt x="696790" y="236220"/>
                </a:cubicBezTo>
                <a:cubicBezTo>
                  <a:pt x="727401" y="263430"/>
                  <a:pt x="778070" y="246380"/>
                  <a:pt x="818710" y="251460"/>
                </a:cubicBezTo>
                <a:cubicBezTo>
                  <a:pt x="930021" y="288564"/>
                  <a:pt x="878981" y="274148"/>
                  <a:pt x="971110" y="297180"/>
                </a:cubicBezTo>
                <a:cubicBezTo>
                  <a:pt x="976190" y="312420"/>
                  <a:pt x="981937" y="327454"/>
                  <a:pt x="986350" y="342900"/>
                </a:cubicBezTo>
                <a:cubicBezTo>
                  <a:pt x="992104" y="363039"/>
                  <a:pt x="993339" y="384608"/>
                  <a:pt x="1001590" y="403860"/>
                </a:cubicBezTo>
                <a:cubicBezTo>
                  <a:pt x="1008805" y="420695"/>
                  <a:pt x="1021910" y="434340"/>
                  <a:pt x="1032070" y="449580"/>
                </a:cubicBezTo>
                <a:cubicBezTo>
                  <a:pt x="1006670" y="454660"/>
                  <a:pt x="974186" y="446504"/>
                  <a:pt x="955870" y="464820"/>
                </a:cubicBezTo>
                <a:cubicBezTo>
                  <a:pt x="933152" y="487538"/>
                  <a:pt x="925390" y="556260"/>
                  <a:pt x="925390" y="556260"/>
                </a:cubicBezTo>
                <a:cubicBezTo>
                  <a:pt x="930470" y="581660"/>
                  <a:pt x="927779" y="609970"/>
                  <a:pt x="940630" y="632460"/>
                </a:cubicBezTo>
                <a:cubicBezTo>
                  <a:pt x="949717" y="648363"/>
                  <a:pt x="973398" y="649988"/>
                  <a:pt x="986350" y="662940"/>
                </a:cubicBezTo>
                <a:cubicBezTo>
                  <a:pt x="999302" y="675892"/>
                  <a:pt x="1006670" y="693420"/>
                  <a:pt x="1016830" y="708660"/>
                </a:cubicBezTo>
                <a:cubicBezTo>
                  <a:pt x="1011750" y="764540"/>
                  <a:pt x="1047249" y="843686"/>
                  <a:pt x="1001590" y="876300"/>
                </a:cubicBezTo>
                <a:cubicBezTo>
                  <a:pt x="885654" y="959112"/>
                  <a:pt x="842489" y="857926"/>
                  <a:pt x="757750" y="845820"/>
                </a:cubicBezTo>
                <a:cubicBezTo>
                  <a:pt x="702204" y="837885"/>
                  <a:pt x="645990" y="835660"/>
                  <a:pt x="590110" y="830580"/>
                </a:cubicBezTo>
                <a:cubicBezTo>
                  <a:pt x="501530" y="801053"/>
                  <a:pt x="586291" y="821384"/>
                  <a:pt x="452950" y="830580"/>
                </a:cubicBezTo>
                <a:cubicBezTo>
                  <a:pt x="336277" y="838626"/>
                  <a:pt x="219270" y="840740"/>
                  <a:pt x="102430" y="845820"/>
                </a:cubicBezTo>
                <a:cubicBezTo>
                  <a:pt x="97530" y="865420"/>
                  <a:pt x="87172" y="993116"/>
                  <a:pt x="10990" y="891540"/>
                </a:cubicBezTo>
                <a:cubicBezTo>
                  <a:pt x="0" y="876887"/>
                  <a:pt x="33279" y="862203"/>
                  <a:pt x="41470" y="845820"/>
                </a:cubicBezTo>
                <a:cubicBezTo>
                  <a:pt x="48654" y="831452"/>
                  <a:pt x="52297" y="815546"/>
                  <a:pt x="56710" y="800100"/>
                </a:cubicBezTo>
                <a:cubicBezTo>
                  <a:pt x="62464" y="779961"/>
                  <a:pt x="62583" y="757874"/>
                  <a:pt x="71950" y="739140"/>
                </a:cubicBezTo>
                <a:cubicBezTo>
                  <a:pt x="88333" y="706375"/>
                  <a:pt x="132910" y="647700"/>
                  <a:pt x="132910" y="647700"/>
                </a:cubicBezTo>
                <a:cubicBezTo>
                  <a:pt x="137990" y="612140"/>
                  <a:pt x="133561" y="573845"/>
                  <a:pt x="148150" y="541020"/>
                </a:cubicBezTo>
                <a:cubicBezTo>
                  <a:pt x="155589" y="524282"/>
                  <a:pt x="180918" y="523492"/>
                  <a:pt x="193870" y="510540"/>
                </a:cubicBezTo>
                <a:cubicBezTo>
                  <a:pt x="206822" y="497588"/>
                  <a:pt x="216159" y="481203"/>
                  <a:pt x="224350" y="464820"/>
                </a:cubicBezTo>
                <a:cubicBezTo>
                  <a:pt x="231534" y="450452"/>
                  <a:pt x="226518" y="428437"/>
                  <a:pt x="239590" y="419100"/>
                </a:cubicBezTo>
                <a:cubicBezTo>
                  <a:pt x="265734" y="400426"/>
                  <a:pt x="331030" y="388620"/>
                  <a:pt x="331030" y="388620"/>
                </a:cubicBezTo>
                <a:cubicBezTo>
                  <a:pt x="341190" y="373380"/>
                  <a:pt x="358920" y="361032"/>
                  <a:pt x="361510" y="342900"/>
                </a:cubicBezTo>
                <a:cubicBezTo>
                  <a:pt x="364472" y="322165"/>
                  <a:pt x="349455" y="302642"/>
                  <a:pt x="346270" y="281940"/>
                </a:cubicBezTo>
                <a:cubicBezTo>
                  <a:pt x="327664" y="161001"/>
                  <a:pt x="295470" y="76200"/>
                  <a:pt x="315790" y="381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17"/>
          <p:cNvSpPr/>
          <p:nvPr/>
        </p:nvSpPr>
        <p:spPr>
          <a:xfrm>
            <a:off x="2214546" y="1428736"/>
            <a:ext cx="508108" cy="990600"/>
          </a:xfrm>
          <a:custGeom>
            <a:avLst/>
            <a:gdLst>
              <a:gd name="connsiteX0" fmla="*/ 180567 w 508108"/>
              <a:gd name="connsiteY0" fmla="*/ 0 h 990600"/>
              <a:gd name="connsiteX1" fmla="*/ 226287 w 508108"/>
              <a:gd name="connsiteY1" fmla="*/ 30480 h 990600"/>
              <a:gd name="connsiteX2" fmla="*/ 287247 w 508108"/>
              <a:gd name="connsiteY2" fmla="*/ 45720 h 990600"/>
              <a:gd name="connsiteX3" fmla="*/ 332967 w 508108"/>
              <a:gd name="connsiteY3" fmla="*/ 91440 h 990600"/>
              <a:gd name="connsiteX4" fmla="*/ 348207 w 508108"/>
              <a:gd name="connsiteY4" fmla="*/ 259080 h 990600"/>
              <a:gd name="connsiteX5" fmla="*/ 393927 w 508108"/>
              <a:gd name="connsiteY5" fmla="*/ 274320 h 990600"/>
              <a:gd name="connsiteX6" fmla="*/ 424407 w 508108"/>
              <a:gd name="connsiteY6" fmla="*/ 365760 h 990600"/>
              <a:gd name="connsiteX7" fmla="*/ 485367 w 508108"/>
              <a:gd name="connsiteY7" fmla="*/ 457200 h 990600"/>
              <a:gd name="connsiteX8" fmla="*/ 470127 w 508108"/>
              <a:gd name="connsiteY8" fmla="*/ 899160 h 990600"/>
              <a:gd name="connsiteX9" fmla="*/ 363447 w 508108"/>
              <a:gd name="connsiteY9" fmla="*/ 914400 h 990600"/>
              <a:gd name="connsiteX10" fmla="*/ 119607 w 508108"/>
              <a:gd name="connsiteY10" fmla="*/ 929640 h 990600"/>
              <a:gd name="connsiteX11" fmla="*/ 12927 w 508108"/>
              <a:gd name="connsiteY11" fmla="*/ 914400 h 990600"/>
              <a:gd name="connsiteX12" fmla="*/ 28167 w 508108"/>
              <a:gd name="connsiteY12" fmla="*/ 853440 h 990600"/>
              <a:gd name="connsiteX13" fmla="*/ 89127 w 508108"/>
              <a:gd name="connsiteY13" fmla="*/ 777240 h 990600"/>
              <a:gd name="connsiteX14" fmla="*/ 119607 w 508108"/>
              <a:gd name="connsiteY14" fmla="*/ 518160 h 990600"/>
              <a:gd name="connsiteX15" fmla="*/ 134847 w 508108"/>
              <a:gd name="connsiteY15" fmla="*/ 472440 h 990600"/>
              <a:gd name="connsiteX16" fmla="*/ 119607 w 508108"/>
              <a:gd name="connsiteY16" fmla="*/ 350520 h 990600"/>
              <a:gd name="connsiteX17" fmla="*/ 58647 w 508108"/>
              <a:gd name="connsiteY17" fmla="*/ 228600 h 990600"/>
              <a:gd name="connsiteX18" fmla="*/ 43407 w 508108"/>
              <a:gd name="connsiteY18" fmla="*/ 76200 h 990600"/>
              <a:gd name="connsiteX19" fmla="*/ 134847 w 508108"/>
              <a:gd name="connsiteY19" fmla="*/ 60960 h 990600"/>
              <a:gd name="connsiteX20" fmla="*/ 180567 w 508108"/>
              <a:gd name="connsiteY20"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8108" h="990600">
                <a:moveTo>
                  <a:pt x="180567" y="0"/>
                </a:moveTo>
                <a:cubicBezTo>
                  <a:pt x="195807" y="10160"/>
                  <a:pt x="209452" y="23265"/>
                  <a:pt x="226287" y="30480"/>
                </a:cubicBezTo>
                <a:cubicBezTo>
                  <a:pt x="245539" y="38731"/>
                  <a:pt x="269061" y="35328"/>
                  <a:pt x="287247" y="45720"/>
                </a:cubicBezTo>
                <a:cubicBezTo>
                  <a:pt x="305960" y="56413"/>
                  <a:pt x="317727" y="76200"/>
                  <a:pt x="332967" y="91440"/>
                </a:cubicBezTo>
                <a:cubicBezTo>
                  <a:pt x="338047" y="147320"/>
                  <a:pt x="330463" y="205849"/>
                  <a:pt x="348207" y="259080"/>
                </a:cubicBezTo>
                <a:cubicBezTo>
                  <a:pt x="353287" y="274320"/>
                  <a:pt x="384590" y="261248"/>
                  <a:pt x="393927" y="274320"/>
                </a:cubicBezTo>
                <a:cubicBezTo>
                  <a:pt x="412601" y="300464"/>
                  <a:pt x="406585" y="339027"/>
                  <a:pt x="424407" y="365760"/>
                </a:cubicBezTo>
                <a:lnTo>
                  <a:pt x="485367" y="457200"/>
                </a:lnTo>
                <a:cubicBezTo>
                  <a:pt x="480287" y="604520"/>
                  <a:pt x="508108" y="756730"/>
                  <a:pt x="470127" y="899160"/>
                </a:cubicBezTo>
                <a:cubicBezTo>
                  <a:pt x="460871" y="933868"/>
                  <a:pt x="399233" y="911288"/>
                  <a:pt x="363447" y="914400"/>
                </a:cubicBezTo>
                <a:cubicBezTo>
                  <a:pt x="282315" y="921455"/>
                  <a:pt x="200887" y="924560"/>
                  <a:pt x="119607" y="929640"/>
                </a:cubicBezTo>
                <a:cubicBezTo>
                  <a:pt x="12927" y="965200"/>
                  <a:pt x="38327" y="990600"/>
                  <a:pt x="12927" y="914400"/>
                </a:cubicBezTo>
                <a:cubicBezTo>
                  <a:pt x="18007" y="894080"/>
                  <a:pt x="16549" y="870868"/>
                  <a:pt x="28167" y="853440"/>
                </a:cubicBezTo>
                <a:cubicBezTo>
                  <a:pt x="120079" y="715572"/>
                  <a:pt x="39305" y="926707"/>
                  <a:pt x="89127" y="777240"/>
                </a:cubicBezTo>
                <a:cubicBezTo>
                  <a:pt x="99287" y="690880"/>
                  <a:pt x="106708" y="604154"/>
                  <a:pt x="119607" y="518160"/>
                </a:cubicBezTo>
                <a:cubicBezTo>
                  <a:pt x="121990" y="502273"/>
                  <a:pt x="134847" y="488504"/>
                  <a:pt x="134847" y="472440"/>
                </a:cubicBezTo>
                <a:cubicBezTo>
                  <a:pt x="134847" y="431484"/>
                  <a:pt x="125399" y="391065"/>
                  <a:pt x="119607" y="350520"/>
                </a:cubicBezTo>
                <a:cubicBezTo>
                  <a:pt x="104238" y="242934"/>
                  <a:pt x="128370" y="275082"/>
                  <a:pt x="58647" y="228600"/>
                </a:cubicBezTo>
                <a:cubicBezTo>
                  <a:pt x="52797" y="211050"/>
                  <a:pt x="0" y="107205"/>
                  <a:pt x="43407" y="76200"/>
                </a:cubicBezTo>
                <a:cubicBezTo>
                  <a:pt x="68552" y="58239"/>
                  <a:pt x="104367" y="66040"/>
                  <a:pt x="134847" y="60960"/>
                </a:cubicBezTo>
                <a:lnTo>
                  <a:pt x="180567"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олилиния 18"/>
          <p:cNvSpPr/>
          <p:nvPr/>
        </p:nvSpPr>
        <p:spPr>
          <a:xfrm>
            <a:off x="1000100" y="1857364"/>
            <a:ext cx="1318616" cy="762000"/>
          </a:xfrm>
          <a:custGeom>
            <a:avLst/>
            <a:gdLst>
              <a:gd name="connsiteX0" fmla="*/ 114882 w 1318616"/>
              <a:gd name="connsiteY0" fmla="*/ 731520 h 762000"/>
              <a:gd name="connsiteX1" fmla="*/ 221562 w 1318616"/>
              <a:gd name="connsiteY1" fmla="*/ 746760 h 762000"/>
              <a:gd name="connsiteX2" fmla="*/ 267282 w 1318616"/>
              <a:gd name="connsiteY2" fmla="*/ 762000 h 762000"/>
              <a:gd name="connsiteX3" fmla="*/ 648282 w 1318616"/>
              <a:gd name="connsiteY3" fmla="*/ 746760 h 762000"/>
              <a:gd name="connsiteX4" fmla="*/ 694002 w 1318616"/>
              <a:gd name="connsiteY4" fmla="*/ 731520 h 762000"/>
              <a:gd name="connsiteX5" fmla="*/ 785442 w 1318616"/>
              <a:gd name="connsiteY5" fmla="*/ 670560 h 762000"/>
              <a:gd name="connsiteX6" fmla="*/ 907362 w 1318616"/>
              <a:gd name="connsiteY6" fmla="*/ 640080 h 762000"/>
              <a:gd name="connsiteX7" fmla="*/ 1014042 w 1318616"/>
              <a:gd name="connsiteY7" fmla="*/ 609600 h 762000"/>
              <a:gd name="connsiteX8" fmla="*/ 1059762 w 1318616"/>
              <a:gd name="connsiteY8" fmla="*/ 579120 h 762000"/>
              <a:gd name="connsiteX9" fmla="*/ 1212162 w 1318616"/>
              <a:gd name="connsiteY9" fmla="*/ 548640 h 762000"/>
              <a:gd name="connsiteX10" fmla="*/ 1257882 w 1318616"/>
              <a:gd name="connsiteY10" fmla="*/ 533400 h 762000"/>
              <a:gd name="connsiteX11" fmla="*/ 1273122 w 1318616"/>
              <a:gd name="connsiteY11" fmla="*/ 426720 h 762000"/>
              <a:gd name="connsiteX12" fmla="*/ 1303602 w 1318616"/>
              <a:gd name="connsiteY12" fmla="*/ 381000 h 762000"/>
              <a:gd name="connsiteX13" fmla="*/ 1288362 w 1318616"/>
              <a:gd name="connsiteY13" fmla="*/ 106680 h 762000"/>
              <a:gd name="connsiteX14" fmla="*/ 1196922 w 1318616"/>
              <a:gd name="connsiteY14" fmla="*/ 76200 h 762000"/>
              <a:gd name="connsiteX15" fmla="*/ 1059762 w 1318616"/>
              <a:gd name="connsiteY15" fmla="*/ 30480 h 762000"/>
              <a:gd name="connsiteX16" fmla="*/ 1014042 w 1318616"/>
              <a:gd name="connsiteY16" fmla="*/ 15240 h 762000"/>
              <a:gd name="connsiteX17" fmla="*/ 968322 w 1318616"/>
              <a:gd name="connsiteY17" fmla="*/ 0 h 762000"/>
              <a:gd name="connsiteX18" fmla="*/ 602562 w 1318616"/>
              <a:gd name="connsiteY18" fmla="*/ 15240 h 762000"/>
              <a:gd name="connsiteX19" fmla="*/ 541602 w 1318616"/>
              <a:gd name="connsiteY19" fmla="*/ 30480 h 762000"/>
              <a:gd name="connsiteX20" fmla="*/ 450162 w 1318616"/>
              <a:gd name="connsiteY20" fmla="*/ 91440 h 762000"/>
              <a:gd name="connsiteX21" fmla="*/ 358722 w 1318616"/>
              <a:gd name="connsiteY21" fmla="*/ 106680 h 762000"/>
              <a:gd name="connsiteX22" fmla="*/ 328242 w 1318616"/>
              <a:gd name="connsiteY22" fmla="*/ 152400 h 762000"/>
              <a:gd name="connsiteX23" fmla="*/ 206322 w 1318616"/>
              <a:gd name="connsiteY23" fmla="*/ 182880 h 762000"/>
              <a:gd name="connsiteX24" fmla="*/ 191082 w 1318616"/>
              <a:gd name="connsiteY24" fmla="*/ 228600 h 762000"/>
              <a:gd name="connsiteX25" fmla="*/ 175842 w 1318616"/>
              <a:gd name="connsiteY25" fmla="*/ 304800 h 762000"/>
              <a:gd name="connsiteX26" fmla="*/ 8202 w 1318616"/>
              <a:gd name="connsiteY26" fmla="*/ 381000 h 762000"/>
              <a:gd name="connsiteX27" fmla="*/ 23442 w 1318616"/>
              <a:gd name="connsiteY27" fmla="*/ 670560 h 762000"/>
              <a:gd name="connsiteX28" fmla="*/ 84402 w 1318616"/>
              <a:gd name="connsiteY28" fmla="*/ 685800 h 762000"/>
              <a:gd name="connsiteX29" fmla="*/ 191082 w 1318616"/>
              <a:gd name="connsiteY29" fmla="*/ 74676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8616" h="762000">
                <a:moveTo>
                  <a:pt x="114882" y="731520"/>
                </a:moveTo>
                <a:cubicBezTo>
                  <a:pt x="150442" y="736600"/>
                  <a:pt x="186339" y="739715"/>
                  <a:pt x="221562" y="746760"/>
                </a:cubicBezTo>
                <a:cubicBezTo>
                  <a:pt x="237314" y="749910"/>
                  <a:pt x="251218" y="762000"/>
                  <a:pt x="267282" y="762000"/>
                </a:cubicBezTo>
                <a:cubicBezTo>
                  <a:pt x="394384" y="762000"/>
                  <a:pt x="521282" y="751840"/>
                  <a:pt x="648282" y="746760"/>
                </a:cubicBezTo>
                <a:cubicBezTo>
                  <a:pt x="663522" y="741680"/>
                  <a:pt x="679959" y="739322"/>
                  <a:pt x="694002" y="731520"/>
                </a:cubicBezTo>
                <a:cubicBezTo>
                  <a:pt x="726024" y="713730"/>
                  <a:pt x="749521" y="677744"/>
                  <a:pt x="785442" y="670560"/>
                </a:cubicBezTo>
                <a:cubicBezTo>
                  <a:pt x="940364" y="639576"/>
                  <a:pt x="798016" y="671322"/>
                  <a:pt x="907362" y="640080"/>
                </a:cubicBezTo>
                <a:cubicBezTo>
                  <a:pt x="930149" y="633569"/>
                  <a:pt x="989682" y="621780"/>
                  <a:pt x="1014042" y="609600"/>
                </a:cubicBezTo>
                <a:cubicBezTo>
                  <a:pt x="1030425" y="601409"/>
                  <a:pt x="1043379" y="587311"/>
                  <a:pt x="1059762" y="579120"/>
                </a:cubicBezTo>
                <a:cubicBezTo>
                  <a:pt x="1102321" y="557841"/>
                  <a:pt x="1172848" y="554256"/>
                  <a:pt x="1212162" y="548640"/>
                </a:cubicBezTo>
                <a:cubicBezTo>
                  <a:pt x="1227402" y="543560"/>
                  <a:pt x="1250698" y="547768"/>
                  <a:pt x="1257882" y="533400"/>
                </a:cubicBezTo>
                <a:cubicBezTo>
                  <a:pt x="1273946" y="501271"/>
                  <a:pt x="1262800" y="461126"/>
                  <a:pt x="1273122" y="426720"/>
                </a:cubicBezTo>
                <a:cubicBezTo>
                  <a:pt x="1278385" y="409176"/>
                  <a:pt x="1293442" y="396240"/>
                  <a:pt x="1303602" y="381000"/>
                </a:cubicBezTo>
                <a:cubicBezTo>
                  <a:pt x="1298522" y="289560"/>
                  <a:pt x="1318616" y="193119"/>
                  <a:pt x="1288362" y="106680"/>
                </a:cubicBezTo>
                <a:cubicBezTo>
                  <a:pt x="1277748" y="76355"/>
                  <a:pt x="1227402" y="86360"/>
                  <a:pt x="1196922" y="76200"/>
                </a:cubicBezTo>
                <a:lnTo>
                  <a:pt x="1059762" y="30480"/>
                </a:lnTo>
                <a:lnTo>
                  <a:pt x="1014042" y="15240"/>
                </a:lnTo>
                <a:lnTo>
                  <a:pt x="968322" y="0"/>
                </a:lnTo>
                <a:cubicBezTo>
                  <a:pt x="846402" y="5080"/>
                  <a:pt x="724278" y="6546"/>
                  <a:pt x="602562" y="15240"/>
                </a:cubicBezTo>
                <a:cubicBezTo>
                  <a:pt x="581670" y="16732"/>
                  <a:pt x="560336" y="21113"/>
                  <a:pt x="541602" y="30480"/>
                </a:cubicBezTo>
                <a:cubicBezTo>
                  <a:pt x="508837" y="46863"/>
                  <a:pt x="486296" y="85418"/>
                  <a:pt x="450162" y="91440"/>
                </a:cubicBezTo>
                <a:lnTo>
                  <a:pt x="358722" y="106680"/>
                </a:lnTo>
                <a:cubicBezTo>
                  <a:pt x="348562" y="121920"/>
                  <a:pt x="342545" y="140958"/>
                  <a:pt x="328242" y="152400"/>
                </a:cubicBezTo>
                <a:cubicBezTo>
                  <a:pt x="312621" y="164897"/>
                  <a:pt x="210117" y="182121"/>
                  <a:pt x="206322" y="182880"/>
                </a:cubicBezTo>
                <a:cubicBezTo>
                  <a:pt x="201242" y="198120"/>
                  <a:pt x="194978" y="213015"/>
                  <a:pt x="191082" y="228600"/>
                </a:cubicBezTo>
                <a:cubicBezTo>
                  <a:pt x="184800" y="253730"/>
                  <a:pt x="191745" y="284353"/>
                  <a:pt x="175842" y="304800"/>
                </a:cubicBezTo>
                <a:cubicBezTo>
                  <a:pt x="127275" y="367243"/>
                  <a:pt x="74767" y="367687"/>
                  <a:pt x="8202" y="381000"/>
                </a:cubicBezTo>
                <a:cubicBezTo>
                  <a:pt x="13282" y="477520"/>
                  <a:pt x="0" y="576792"/>
                  <a:pt x="23442" y="670560"/>
                </a:cubicBezTo>
                <a:cubicBezTo>
                  <a:pt x="28522" y="690880"/>
                  <a:pt x="65668" y="676433"/>
                  <a:pt x="84402" y="685800"/>
                </a:cubicBezTo>
                <a:cubicBezTo>
                  <a:pt x="211958" y="749578"/>
                  <a:pt x="134787" y="746760"/>
                  <a:pt x="191082" y="746760"/>
                </a:cubicBezTo>
              </a:path>
            </a:pathLst>
          </a:custGeom>
          <a:solidFill>
            <a:srgbClr val="9D2D4D"/>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96863479.jpg"/>
          <p:cNvPicPr>
            <a:picLocks noChangeAspect="1"/>
          </p:cNvPicPr>
          <p:nvPr/>
        </p:nvPicPr>
        <p:blipFill>
          <a:blip r:embed="rId3"/>
          <a:stretch>
            <a:fillRect/>
          </a:stretch>
        </p:blipFill>
        <p:spPr>
          <a:xfrm>
            <a:off x="4143372" y="2857496"/>
            <a:ext cx="4667283" cy="3500462"/>
          </a:xfrm>
          <a:prstGeom prst="rect">
            <a:avLst/>
          </a:prstGeom>
        </p:spPr>
      </p:pic>
      <p:sp>
        <p:nvSpPr>
          <p:cNvPr id="9" name="Прямоугольник 8"/>
          <p:cNvSpPr/>
          <p:nvPr/>
        </p:nvSpPr>
        <p:spPr>
          <a:xfrm>
            <a:off x="4357686" y="571480"/>
            <a:ext cx="3857652" cy="1477328"/>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uk-UA" dirty="0" smtClean="0"/>
              <a:t>Півкулі  з’єднані  між собою щільним пучком  нервових волокон  -  т. з.  “ мозолистим тілом ”. Через цей зв’язок здійснюється  координація роботи   лівої і правої півкуль.</a:t>
            </a:r>
            <a:endParaRPr lang="ru-RU" dirty="0"/>
          </a:p>
        </p:txBody>
      </p:sp>
      <p:pic>
        <p:nvPicPr>
          <p:cNvPr id="10" name="мозолисте тіло.avi">
            <a:hlinkClick r:id="" action="ppaction://media"/>
          </p:cNvPr>
          <p:cNvPicPr>
            <a:picLocks noRot="1" noChangeAspect="1"/>
          </p:cNvPicPr>
          <p:nvPr>
            <a:videoFile r:link="rId1"/>
          </p:nvPr>
        </p:nvPicPr>
        <p:blipFill>
          <a:blip r:embed="rId4"/>
          <a:stretch>
            <a:fillRect/>
          </a:stretch>
        </p:blipFill>
        <p:spPr>
          <a:xfrm>
            <a:off x="0" y="0"/>
            <a:ext cx="3786190" cy="3786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6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428604"/>
            <a:ext cx="7215238" cy="1285884"/>
          </a:xfrm>
          <a:solidFill>
            <a:schemeClr val="bg2">
              <a:lumMod val="75000"/>
            </a:schemeClr>
          </a:solidFill>
          <a:scene3d>
            <a:camera prst="orthographicFront"/>
            <a:lightRig rig="threePt" dir="t"/>
          </a:scene3d>
          <a:sp3d>
            <a:bevelT/>
          </a:sp3d>
        </p:spPr>
        <p:txBody>
          <a:bodyPr>
            <a:noAutofit/>
          </a:bodyPr>
          <a:lstStyle/>
          <a:p>
            <a:r>
              <a:rPr lang="ru-RU" sz="3200" b="1" i="1" dirty="0" err="1" smtClean="0"/>
              <a:t>Лімбічна</a:t>
            </a:r>
            <a:r>
              <a:rPr lang="ru-RU" sz="3200" b="1" i="1" dirty="0" smtClean="0"/>
              <a:t> система </a:t>
            </a:r>
            <a:r>
              <a:rPr lang="ru-RU" sz="2400" dirty="0" smtClean="0"/>
              <a:t>- </a:t>
            </a:r>
            <a:r>
              <a:rPr lang="ru-RU" sz="2400" dirty="0" err="1" smtClean="0"/>
              <a:t>сукупність</a:t>
            </a:r>
            <a:r>
              <a:rPr lang="ru-RU" sz="2400" dirty="0" smtClean="0"/>
              <a:t> ряду структур головного </a:t>
            </a:r>
            <a:r>
              <a:rPr lang="ru-RU" sz="2400" dirty="0" err="1" smtClean="0"/>
              <a:t>мозку</a:t>
            </a:r>
            <a:r>
              <a:rPr lang="ru-RU" sz="2400" dirty="0" smtClean="0"/>
              <a:t/>
            </a:r>
            <a:br>
              <a:rPr lang="ru-RU" sz="2400" dirty="0" smtClean="0"/>
            </a:br>
            <a:endParaRPr lang="ru-RU" sz="2400" dirty="0"/>
          </a:p>
        </p:txBody>
      </p:sp>
      <p:sp>
        <p:nvSpPr>
          <p:cNvPr id="6" name="Прямоугольник 5"/>
          <p:cNvSpPr/>
          <p:nvPr/>
        </p:nvSpPr>
        <p:spPr>
          <a:xfrm>
            <a:off x="4500562" y="2571744"/>
            <a:ext cx="3428992" cy="2031325"/>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dirty="0" smtClean="0"/>
              <a:t>Бере участь у </a:t>
            </a:r>
            <a:r>
              <a:rPr lang="ru-RU" dirty="0" err="1" smtClean="0"/>
              <a:t>регуляції</a:t>
            </a:r>
            <a:r>
              <a:rPr lang="ru-RU" dirty="0" smtClean="0"/>
              <a:t> </a:t>
            </a:r>
            <a:r>
              <a:rPr lang="ru-RU" dirty="0" err="1" smtClean="0"/>
              <a:t>функцій</a:t>
            </a:r>
            <a:r>
              <a:rPr lang="ru-RU" dirty="0" smtClean="0"/>
              <a:t> </a:t>
            </a:r>
            <a:r>
              <a:rPr lang="ru-RU" dirty="0" err="1" smtClean="0"/>
              <a:t>внутрішніх</a:t>
            </a:r>
            <a:r>
              <a:rPr lang="ru-RU" dirty="0" smtClean="0"/>
              <a:t> </a:t>
            </a:r>
            <a:r>
              <a:rPr lang="ru-RU" dirty="0" err="1" smtClean="0"/>
              <a:t>органів</a:t>
            </a:r>
            <a:r>
              <a:rPr lang="ru-RU" dirty="0" smtClean="0"/>
              <a:t>, нюху, </a:t>
            </a:r>
            <a:r>
              <a:rPr lang="ru-RU" dirty="0" err="1" smtClean="0"/>
              <a:t>інстинктивного</a:t>
            </a:r>
            <a:r>
              <a:rPr lang="ru-RU" dirty="0" smtClean="0"/>
              <a:t> </a:t>
            </a:r>
            <a:r>
              <a:rPr lang="ru-RU" dirty="0" err="1" smtClean="0"/>
              <a:t>поведінки</a:t>
            </a:r>
            <a:r>
              <a:rPr lang="ru-RU" dirty="0" smtClean="0"/>
              <a:t>, </a:t>
            </a:r>
            <a:r>
              <a:rPr lang="ru-RU" dirty="0" err="1" smtClean="0"/>
              <a:t>емоцій</a:t>
            </a:r>
            <a:r>
              <a:rPr lang="ru-RU" dirty="0" smtClean="0"/>
              <a:t>, </a:t>
            </a:r>
            <a:r>
              <a:rPr lang="ru-RU" dirty="0" err="1" smtClean="0"/>
              <a:t>пам'яті</a:t>
            </a:r>
            <a:r>
              <a:rPr lang="ru-RU" dirty="0" smtClean="0"/>
              <a:t>, сну, </a:t>
            </a:r>
            <a:r>
              <a:rPr lang="ru-RU" dirty="0" err="1" smtClean="0"/>
              <a:t>неспання</a:t>
            </a:r>
            <a:r>
              <a:rPr lang="ru-RU" dirty="0" smtClean="0"/>
              <a:t> та </a:t>
            </a:r>
            <a:r>
              <a:rPr lang="ru-RU" dirty="0" err="1" smtClean="0"/>
              <a:t>регулює</a:t>
            </a:r>
            <a:r>
              <a:rPr lang="ru-RU" dirty="0" smtClean="0"/>
              <a:t> </a:t>
            </a:r>
            <a:r>
              <a:rPr lang="ru-RU" dirty="0" err="1" smtClean="0"/>
              <a:t>рівень</a:t>
            </a:r>
            <a:r>
              <a:rPr lang="ru-RU" dirty="0" smtClean="0"/>
              <a:t> </a:t>
            </a:r>
            <a:r>
              <a:rPr lang="ru-RU" dirty="0" err="1" smtClean="0"/>
              <a:t>уваги</a:t>
            </a:r>
            <a:r>
              <a:rPr lang="ru-RU" dirty="0" smtClean="0"/>
              <a:t> , </a:t>
            </a:r>
            <a:r>
              <a:rPr lang="ru-RU" dirty="0" err="1" smtClean="0"/>
              <a:t>сприйняття</a:t>
            </a:r>
            <a:r>
              <a:rPr lang="ru-RU" dirty="0" smtClean="0"/>
              <a:t>, </a:t>
            </a:r>
            <a:r>
              <a:rPr lang="ru-RU" dirty="0" err="1" smtClean="0"/>
              <a:t>відтворення</a:t>
            </a:r>
            <a:r>
              <a:rPr lang="ru-RU" dirty="0" smtClean="0"/>
              <a:t> </a:t>
            </a:r>
            <a:r>
              <a:rPr lang="ru-RU" dirty="0" err="1" smtClean="0"/>
              <a:t>емоційно</a:t>
            </a:r>
            <a:r>
              <a:rPr lang="ru-RU" dirty="0" smtClean="0"/>
              <a:t> </a:t>
            </a:r>
            <a:r>
              <a:rPr lang="ru-RU" dirty="0" err="1" smtClean="0"/>
              <a:t>значущої</a:t>
            </a:r>
            <a:r>
              <a:rPr lang="ru-RU" dirty="0" smtClean="0"/>
              <a:t> </a:t>
            </a:r>
            <a:r>
              <a:rPr lang="ru-RU" dirty="0" err="1" smtClean="0"/>
              <a:t>інформації</a:t>
            </a:r>
            <a:r>
              <a:rPr lang="ru-RU" dirty="0" smtClean="0"/>
              <a:t>.</a:t>
            </a:r>
            <a:endParaRPr lang="ru-RU" dirty="0"/>
          </a:p>
        </p:txBody>
      </p:sp>
      <p:pic>
        <p:nvPicPr>
          <p:cNvPr id="8" name="Рисунок 7" descr="Рисуноимимк2.png"/>
          <p:cNvPicPr>
            <a:picLocks noChangeAspect="1"/>
          </p:cNvPicPr>
          <p:nvPr/>
        </p:nvPicPr>
        <p:blipFill>
          <a:blip r:embed="rId2"/>
          <a:stretch>
            <a:fillRect/>
          </a:stretch>
        </p:blipFill>
        <p:spPr>
          <a:xfrm>
            <a:off x="500034" y="2071678"/>
            <a:ext cx="3614516" cy="307742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Cerveau_WMV V9[(001971)19-27-29].JPG"/>
          <p:cNvPicPr>
            <a:picLocks noChangeAspect="1"/>
          </p:cNvPicPr>
          <p:nvPr/>
        </p:nvPicPr>
        <p:blipFill>
          <a:blip r:embed="rId2"/>
          <a:stretch>
            <a:fillRect/>
          </a:stretch>
        </p:blipFill>
        <p:spPr>
          <a:xfrm>
            <a:off x="1571604" y="1500174"/>
            <a:ext cx="6002397" cy="4812733"/>
          </a:xfrm>
          <a:prstGeom prst="rect">
            <a:avLst/>
          </a:prstGeom>
        </p:spPr>
      </p:pic>
      <p:sp>
        <p:nvSpPr>
          <p:cNvPr id="12" name="Стрелка вниз 11"/>
          <p:cNvSpPr/>
          <p:nvPr/>
        </p:nvSpPr>
        <p:spPr>
          <a:xfrm rot="2856930">
            <a:off x="5527252" y="1179585"/>
            <a:ext cx="184251" cy="1069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6072198" y="1000108"/>
            <a:ext cx="1839093" cy="461665"/>
          </a:xfrm>
          <a:prstGeom prst="rect">
            <a:avLst/>
          </a:prstGeom>
          <a:solidFill>
            <a:schemeClr val="bg2">
              <a:lumMod val="75000"/>
            </a:schemeClr>
          </a:solidFill>
          <a:scene3d>
            <a:camera prst="orthographicFront"/>
            <a:lightRig rig="threePt" dir="t"/>
          </a:scene3d>
          <a:sp3d>
            <a:bevelT/>
          </a:sp3d>
        </p:spPr>
        <p:txBody>
          <a:bodyPr wrap="none" rtlCol="0">
            <a:spAutoFit/>
          </a:bodyPr>
          <a:lstStyle/>
          <a:p>
            <a:r>
              <a:rPr lang="uk-UA" sz="2400" dirty="0" smtClean="0"/>
              <a:t>Кора півкуль</a:t>
            </a:r>
            <a:endParaRPr lang="ru-RU" sz="2400" dirty="0"/>
          </a:p>
        </p:txBody>
      </p:sp>
      <p:sp>
        <p:nvSpPr>
          <p:cNvPr id="15" name="Стрелка вниз 14"/>
          <p:cNvSpPr/>
          <p:nvPr/>
        </p:nvSpPr>
        <p:spPr>
          <a:xfrm rot="17670014">
            <a:off x="2773736" y="2079708"/>
            <a:ext cx="178764" cy="1715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285720" y="214290"/>
            <a:ext cx="8516690" cy="646331"/>
          </a:xfrm>
          <a:prstGeom prst="rect">
            <a:avLst/>
          </a:prstGeom>
          <a:solidFill>
            <a:schemeClr val="bg2">
              <a:lumMod val="75000"/>
            </a:schemeClr>
          </a:solidFill>
          <a:scene3d>
            <a:camera prst="orthographicFront"/>
            <a:lightRig rig="threePt" dir="t"/>
          </a:scene3d>
          <a:sp3d>
            <a:bevelT/>
          </a:sp3d>
        </p:spPr>
        <p:txBody>
          <a:bodyPr wrap="none" rtlCol="0">
            <a:spAutoFit/>
          </a:bodyPr>
          <a:lstStyle/>
          <a:p>
            <a:r>
              <a:rPr lang="uk-UA" dirty="0" smtClean="0"/>
              <a:t>Головний мозок є складним органом ,  хоча це однорідна маса але вона складається</a:t>
            </a:r>
          </a:p>
          <a:p>
            <a:r>
              <a:rPr lang="uk-UA" dirty="0" smtClean="0"/>
              <a:t> з двох видів речовин: білої та сірої.</a:t>
            </a:r>
            <a:endParaRPr lang="ru-RU" dirty="0"/>
          </a:p>
        </p:txBody>
      </p:sp>
      <p:sp>
        <p:nvSpPr>
          <p:cNvPr id="17" name="TextBox 16"/>
          <p:cNvSpPr txBox="1"/>
          <p:nvPr/>
        </p:nvSpPr>
        <p:spPr>
          <a:xfrm>
            <a:off x="285720" y="2000240"/>
            <a:ext cx="2042547" cy="461665"/>
          </a:xfrm>
          <a:prstGeom prst="rect">
            <a:avLst/>
          </a:prstGeom>
          <a:solidFill>
            <a:schemeClr val="bg2">
              <a:lumMod val="75000"/>
            </a:schemeClr>
          </a:solidFill>
          <a:scene3d>
            <a:camera prst="orthographicFront"/>
            <a:lightRig rig="threePt" dir="t"/>
          </a:scene3d>
          <a:sp3d>
            <a:bevelT/>
          </a:sp3d>
        </p:spPr>
        <p:txBody>
          <a:bodyPr wrap="none" rtlCol="0">
            <a:spAutoFit/>
          </a:bodyPr>
          <a:lstStyle/>
          <a:p>
            <a:r>
              <a:rPr lang="uk-UA" sz="2400" dirty="0" smtClean="0"/>
              <a:t>Біла речовина</a:t>
            </a:r>
            <a:endParaRPr lang="ru-RU" sz="2400" dirty="0"/>
          </a:p>
        </p:txBody>
      </p:sp>
      <p:sp>
        <p:nvSpPr>
          <p:cNvPr id="18" name="Стрелка вниз 17"/>
          <p:cNvSpPr/>
          <p:nvPr/>
        </p:nvSpPr>
        <p:spPr>
          <a:xfrm rot="13104049">
            <a:off x="3567323" y="3703236"/>
            <a:ext cx="157738" cy="1880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rot="13104049">
            <a:off x="2924067" y="4009043"/>
            <a:ext cx="144202" cy="1656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rot="13104049">
            <a:off x="4584249" y="2458379"/>
            <a:ext cx="143407" cy="3441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1928794" y="5572140"/>
            <a:ext cx="2045753" cy="461665"/>
          </a:xfrm>
          <a:prstGeom prst="rect">
            <a:avLst/>
          </a:prstGeom>
          <a:solidFill>
            <a:schemeClr val="bg2">
              <a:lumMod val="75000"/>
            </a:schemeClr>
          </a:solidFill>
          <a:scene3d>
            <a:camera prst="orthographicFront"/>
            <a:lightRig rig="threePt" dir="t"/>
          </a:scene3d>
          <a:sp3d>
            <a:bevelT/>
          </a:sp3d>
        </p:spPr>
        <p:txBody>
          <a:bodyPr wrap="none" rtlCol="0">
            <a:spAutoFit/>
          </a:bodyPr>
          <a:lstStyle/>
          <a:p>
            <a:r>
              <a:rPr lang="uk-UA" sz="2400" dirty="0" smtClean="0"/>
              <a:t>Сіра речовина</a:t>
            </a:r>
            <a:endParaRPr lang="ru-RU"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428860" y="214290"/>
            <a:ext cx="4572032" cy="785818"/>
          </a:xfrm>
          <a:solidFill>
            <a:schemeClr val="bg2">
              <a:lumMod val="75000"/>
            </a:schemeClr>
          </a:solidFill>
          <a:scene3d>
            <a:camera prst="orthographicFront"/>
            <a:lightRig rig="threePt" dir="t"/>
          </a:scene3d>
          <a:sp3d>
            <a:bevelT/>
          </a:sp3d>
        </p:spPr>
        <p:txBody>
          <a:bodyPr>
            <a:normAutofit fontScale="90000"/>
          </a:bodyPr>
          <a:lstStyle/>
          <a:p>
            <a:r>
              <a:rPr lang="uk-UA" dirty="0" smtClean="0"/>
              <a:t>Самостійна робота</a:t>
            </a:r>
            <a:endParaRPr lang="ru-RU" dirty="0"/>
          </a:p>
        </p:txBody>
      </p:sp>
      <p:sp>
        <p:nvSpPr>
          <p:cNvPr id="5" name="Содержимое 4"/>
          <p:cNvSpPr>
            <a:spLocks noGrp="1"/>
          </p:cNvSpPr>
          <p:nvPr>
            <p:ph idx="1"/>
          </p:nvPr>
        </p:nvSpPr>
        <p:spPr>
          <a:xfrm>
            <a:off x="357158" y="1214422"/>
            <a:ext cx="8429684" cy="5214974"/>
          </a:xfrm>
          <a:solidFill>
            <a:schemeClr val="bg2">
              <a:lumMod val="75000"/>
            </a:schemeClr>
          </a:solidFill>
          <a:scene3d>
            <a:camera prst="orthographicFront"/>
            <a:lightRig rig="threePt" dir="t"/>
          </a:scene3d>
          <a:sp3d>
            <a:bevelT/>
          </a:sp3d>
        </p:spPr>
        <p:txBody>
          <a:bodyPr numCol="2" spcCol="324000">
            <a:normAutofit fontScale="25000" lnSpcReduction="20000"/>
          </a:bodyPr>
          <a:lstStyle/>
          <a:p>
            <a:pPr>
              <a:buNone/>
            </a:pPr>
            <a:r>
              <a:rPr lang="ru-RU" sz="6400" dirty="0" smtClean="0"/>
              <a:t>1. </a:t>
            </a:r>
            <a:r>
              <a:rPr lang="ru-RU" sz="6400" dirty="0" err="1" smtClean="0"/>
              <a:t>Головний</a:t>
            </a:r>
            <a:r>
              <a:rPr lang="ru-RU" sz="6400" dirty="0" smtClean="0"/>
              <a:t> </a:t>
            </a:r>
            <a:r>
              <a:rPr lang="ru-RU" sz="6400" dirty="0" err="1" smtClean="0"/>
              <a:t>мозок</a:t>
            </a:r>
            <a:r>
              <a:rPr lang="ru-RU" sz="6400" dirty="0" smtClean="0"/>
              <a:t> </a:t>
            </a:r>
            <a:r>
              <a:rPr lang="ru-RU" sz="6400" dirty="0" err="1" smtClean="0"/>
              <a:t>людини</a:t>
            </a:r>
            <a:r>
              <a:rPr lang="ru-RU" sz="6400" dirty="0" smtClean="0"/>
              <a:t> </a:t>
            </a:r>
            <a:r>
              <a:rPr lang="ru-RU" sz="6400" dirty="0" err="1" smtClean="0"/>
              <a:t>складається</a:t>
            </a:r>
            <a:r>
              <a:rPr lang="ru-RU" sz="6400" dirty="0" smtClean="0"/>
              <a:t> з: </a:t>
            </a:r>
          </a:p>
          <a:p>
            <a:pPr>
              <a:buNone/>
            </a:pPr>
            <a:r>
              <a:rPr lang="ru-RU" sz="6400" dirty="0" smtClean="0"/>
              <a:t>А) </a:t>
            </a:r>
            <a:r>
              <a:rPr lang="ru-RU" sz="6400" dirty="0" err="1" smtClean="0"/>
              <a:t>стовбура</a:t>
            </a:r>
            <a:r>
              <a:rPr lang="ru-RU" sz="6400" dirty="0" smtClean="0"/>
              <a:t> </a:t>
            </a:r>
            <a:r>
              <a:rPr lang="ru-RU" sz="6400" dirty="0" err="1" smtClean="0"/>
              <a:t>і</a:t>
            </a:r>
            <a:r>
              <a:rPr lang="ru-RU" sz="6400" dirty="0" smtClean="0"/>
              <a:t> </a:t>
            </a:r>
            <a:r>
              <a:rPr lang="ru-RU" sz="6400" dirty="0" err="1" smtClean="0"/>
              <a:t>півкуль</a:t>
            </a:r>
            <a:r>
              <a:rPr lang="ru-RU" sz="6400" dirty="0" smtClean="0"/>
              <a:t> великого </a:t>
            </a:r>
            <a:r>
              <a:rPr lang="ru-RU" sz="6400" dirty="0" err="1" smtClean="0"/>
              <a:t>мозку</a:t>
            </a:r>
            <a:r>
              <a:rPr lang="ru-RU" sz="6400" dirty="0" smtClean="0"/>
              <a:t>; </a:t>
            </a:r>
          </a:p>
          <a:p>
            <a:pPr>
              <a:buNone/>
            </a:pPr>
            <a:r>
              <a:rPr lang="ru-RU" sz="6400" dirty="0" smtClean="0"/>
              <a:t>Б) </a:t>
            </a:r>
            <a:r>
              <a:rPr lang="ru-RU" sz="6400" dirty="0" err="1" smtClean="0"/>
              <a:t>мозочка</a:t>
            </a:r>
            <a:r>
              <a:rPr lang="ru-RU" sz="6400" dirty="0" smtClean="0"/>
              <a:t> </a:t>
            </a:r>
            <a:r>
              <a:rPr lang="ru-RU" sz="6400" dirty="0" err="1" smtClean="0"/>
              <a:t>і</a:t>
            </a:r>
            <a:r>
              <a:rPr lang="ru-RU" sz="6400" dirty="0" smtClean="0"/>
              <a:t> </a:t>
            </a:r>
            <a:r>
              <a:rPr lang="ru-RU" sz="6400" dirty="0" err="1" smtClean="0"/>
              <a:t>півкуль</a:t>
            </a:r>
            <a:r>
              <a:rPr lang="ru-RU" sz="6400" dirty="0" smtClean="0"/>
              <a:t> великого </a:t>
            </a:r>
            <a:r>
              <a:rPr lang="ru-RU" sz="6400" dirty="0" err="1" smtClean="0"/>
              <a:t>мозку</a:t>
            </a:r>
            <a:r>
              <a:rPr lang="ru-RU" sz="6400" dirty="0" smtClean="0"/>
              <a:t>; </a:t>
            </a:r>
          </a:p>
          <a:p>
            <a:pPr>
              <a:buNone/>
            </a:pPr>
            <a:r>
              <a:rPr lang="ru-RU" sz="6400" dirty="0" smtClean="0"/>
              <a:t>В) </a:t>
            </a:r>
            <a:r>
              <a:rPr lang="ru-RU" sz="6400" dirty="0" err="1" smtClean="0"/>
              <a:t>стовбура</a:t>
            </a:r>
            <a:r>
              <a:rPr lang="ru-RU" sz="6400" dirty="0" smtClean="0"/>
              <a:t>, </a:t>
            </a:r>
            <a:r>
              <a:rPr lang="ru-RU" sz="6400" dirty="0" err="1" smtClean="0"/>
              <a:t>мозочка</a:t>
            </a:r>
            <a:r>
              <a:rPr lang="ru-RU" sz="6400" dirty="0" smtClean="0"/>
              <a:t>, </a:t>
            </a:r>
            <a:r>
              <a:rPr lang="ru-RU" sz="6400" dirty="0" err="1" smtClean="0"/>
              <a:t>півкуль</a:t>
            </a:r>
            <a:r>
              <a:rPr lang="ru-RU" sz="6400" dirty="0" smtClean="0"/>
              <a:t> великого </a:t>
            </a:r>
            <a:r>
              <a:rPr lang="ru-RU" sz="6400" dirty="0" err="1" smtClean="0"/>
              <a:t>мозку</a:t>
            </a:r>
            <a:r>
              <a:rPr lang="ru-RU" sz="6400" dirty="0" smtClean="0"/>
              <a:t>. </a:t>
            </a:r>
          </a:p>
          <a:p>
            <a:pPr>
              <a:buNone/>
            </a:pPr>
            <a:r>
              <a:rPr lang="uk-UA" sz="6400" dirty="0" smtClean="0"/>
              <a:t> </a:t>
            </a:r>
            <a:endParaRPr lang="ru-RU" sz="6400" dirty="0" smtClean="0"/>
          </a:p>
          <a:p>
            <a:pPr>
              <a:buNone/>
            </a:pPr>
            <a:r>
              <a:rPr lang="ru-RU" sz="6400" dirty="0" smtClean="0"/>
              <a:t>2. </a:t>
            </a:r>
            <a:r>
              <a:rPr lang="ru-RU" sz="6400" dirty="0" err="1" smtClean="0"/>
              <a:t>Довгастий</a:t>
            </a:r>
            <a:r>
              <a:rPr lang="ru-RU" sz="6400" dirty="0" smtClean="0"/>
              <a:t> </a:t>
            </a:r>
            <a:r>
              <a:rPr lang="ru-RU" sz="6400" dirty="0" err="1" smtClean="0"/>
              <a:t>мозок</a:t>
            </a:r>
            <a:r>
              <a:rPr lang="ru-RU" sz="6400" dirty="0" smtClean="0"/>
              <a:t> </a:t>
            </a:r>
            <a:r>
              <a:rPr lang="ru-RU" sz="6400" dirty="0" err="1" smtClean="0"/>
              <a:t>є</a:t>
            </a:r>
            <a:r>
              <a:rPr lang="ru-RU" sz="6400" dirty="0" smtClean="0"/>
              <a:t> </a:t>
            </a:r>
            <a:r>
              <a:rPr lang="ru-RU" sz="6400" dirty="0" err="1" smtClean="0"/>
              <a:t>продовженням</a:t>
            </a:r>
            <a:r>
              <a:rPr lang="ru-RU" sz="6400" dirty="0" smtClean="0"/>
              <a:t>: </a:t>
            </a:r>
          </a:p>
          <a:p>
            <a:pPr>
              <a:buNone/>
            </a:pPr>
            <a:r>
              <a:rPr lang="ru-RU" sz="6400" dirty="0" smtClean="0"/>
              <a:t>А) </a:t>
            </a:r>
            <a:r>
              <a:rPr lang="ru-RU" sz="6400" dirty="0" err="1" smtClean="0"/>
              <a:t>середнього</a:t>
            </a:r>
            <a:r>
              <a:rPr lang="ru-RU" sz="6400" dirty="0" smtClean="0"/>
              <a:t> </a:t>
            </a:r>
            <a:r>
              <a:rPr lang="ru-RU" sz="6400" dirty="0" err="1" smtClean="0"/>
              <a:t>мозку</a:t>
            </a:r>
            <a:r>
              <a:rPr lang="ru-RU" sz="6400" dirty="0" smtClean="0"/>
              <a:t>; </a:t>
            </a:r>
          </a:p>
          <a:p>
            <a:pPr>
              <a:buNone/>
            </a:pPr>
            <a:r>
              <a:rPr lang="ru-RU" sz="6400" dirty="0" smtClean="0"/>
              <a:t>Б) спинного </a:t>
            </a:r>
            <a:r>
              <a:rPr lang="ru-RU" sz="6400" dirty="0" err="1" smtClean="0"/>
              <a:t>мозку</a:t>
            </a:r>
            <a:r>
              <a:rPr lang="ru-RU" sz="6400" dirty="0" smtClean="0"/>
              <a:t>; </a:t>
            </a:r>
          </a:p>
          <a:p>
            <a:pPr>
              <a:buNone/>
            </a:pPr>
            <a:r>
              <a:rPr lang="ru-RU" sz="6400" dirty="0" smtClean="0"/>
              <a:t>В) </a:t>
            </a:r>
            <a:r>
              <a:rPr lang="ru-RU" sz="6400" dirty="0" err="1" smtClean="0"/>
              <a:t>проміжного</a:t>
            </a:r>
            <a:r>
              <a:rPr lang="ru-RU" sz="6400" dirty="0" smtClean="0"/>
              <a:t> </a:t>
            </a:r>
            <a:r>
              <a:rPr lang="ru-RU" sz="6400" dirty="0" err="1" smtClean="0"/>
              <a:t>мозку</a:t>
            </a:r>
            <a:r>
              <a:rPr lang="ru-RU" sz="6400" dirty="0" smtClean="0"/>
              <a:t>.</a:t>
            </a:r>
          </a:p>
          <a:p>
            <a:pPr>
              <a:buNone/>
            </a:pPr>
            <a:endParaRPr lang="ru-RU" sz="6400" dirty="0" smtClean="0"/>
          </a:p>
          <a:p>
            <a:pPr>
              <a:buNone/>
            </a:pPr>
            <a:endParaRPr lang="ru-RU" sz="6400" dirty="0" smtClean="0"/>
          </a:p>
          <a:p>
            <a:pPr>
              <a:buNone/>
            </a:pPr>
            <a:endParaRPr lang="ru-RU" sz="6400" dirty="0" smtClean="0"/>
          </a:p>
          <a:p>
            <a:pPr>
              <a:buNone/>
            </a:pPr>
            <a:r>
              <a:rPr lang="ru-RU" sz="6400" dirty="0" smtClean="0"/>
              <a:t>3. </a:t>
            </a:r>
            <a:r>
              <a:rPr lang="ru-RU" sz="6400" dirty="0" err="1" smtClean="0"/>
              <a:t>Які</a:t>
            </a:r>
            <a:r>
              <a:rPr lang="ru-RU" sz="6400" dirty="0" smtClean="0"/>
              <a:t> </a:t>
            </a:r>
            <a:r>
              <a:rPr lang="ru-RU" sz="6400" dirty="0" err="1" smtClean="0"/>
              <a:t>відділи</a:t>
            </a:r>
            <a:r>
              <a:rPr lang="ru-RU" sz="6400" dirty="0" smtClean="0"/>
              <a:t> головного </a:t>
            </a:r>
            <a:r>
              <a:rPr lang="ru-RU" sz="6400" dirty="0" err="1" smtClean="0"/>
              <a:t>мозку</a:t>
            </a:r>
            <a:r>
              <a:rPr lang="ru-RU" sz="6400" dirty="0" smtClean="0"/>
              <a:t> </a:t>
            </a:r>
            <a:r>
              <a:rPr lang="ru-RU" sz="6400" dirty="0" err="1" smtClean="0"/>
              <a:t>відносяться</a:t>
            </a:r>
            <a:r>
              <a:rPr lang="ru-RU" sz="6400" dirty="0" smtClean="0"/>
              <a:t> до </a:t>
            </a:r>
            <a:r>
              <a:rPr lang="ru-RU" sz="6400" dirty="0" err="1" smtClean="0"/>
              <a:t>стовбура</a:t>
            </a:r>
            <a:r>
              <a:rPr lang="ru-RU" sz="6400" dirty="0" smtClean="0"/>
              <a:t> </a:t>
            </a:r>
            <a:r>
              <a:rPr lang="ru-RU" sz="6400" dirty="0" err="1" smtClean="0"/>
              <a:t>мозку</a:t>
            </a:r>
            <a:r>
              <a:rPr lang="ru-RU" sz="6400" dirty="0" smtClean="0"/>
              <a:t>: </a:t>
            </a:r>
          </a:p>
          <a:p>
            <a:pPr>
              <a:buNone/>
            </a:pPr>
            <a:r>
              <a:rPr lang="ru-RU" sz="6400" dirty="0" smtClean="0"/>
              <a:t>А) </a:t>
            </a:r>
            <a:r>
              <a:rPr lang="ru-RU" sz="6400" dirty="0" err="1" smtClean="0"/>
              <a:t>середній</a:t>
            </a:r>
            <a:r>
              <a:rPr lang="ru-RU" sz="6400" dirty="0" smtClean="0"/>
              <a:t> </a:t>
            </a:r>
            <a:r>
              <a:rPr lang="ru-RU" sz="6400" dirty="0" err="1" smtClean="0"/>
              <a:t>мозок</a:t>
            </a:r>
            <a:r>
              <a:rPr lang="ru-RU" sz="6400" dirty="0" smtClean="0"/>
              <a:t>; </a:t>
            </a:r>
          </a:p>
          <a:p>
            <a:pPr>
              <a:buNone/>
            </a:pPr>
            <a:r>
              <a:rPr lang="ru-RU" sz="6400" dirty="0" smtClean="0"/>
              <a:t>Б) </a:t>
            </a:r>
            <a:r>
              <a:rPr lang="ru-RU" sz="6400" dirty="0" err="1" smtClean="0"/>
              <a:t>довгастий</a:t>
            </a:r>
            <a:r>
              <a:rPr lang="ru-RU" sz="6400" dirty="0" smtClean="0"/>
              <a:t> </a:t>
            </a:r>
            <a:r>
              <a:rPr lang="ru-RU" sz="6400" dirty="0" err="1" smtClean="0"/>
              <a:t>мозок</a:t>
            </a:r>
            <a:r>
              <a:rPr lang="ru-RU" sz="6400" dirty="0" smtClean="0"/>
              <a:t>; </a:t>
            </a:r>
          </a:p>
          <a:p>
            <a:pPr>
              <a:buNone/>
            </a:pPr>
            <a:r>
              <a:rPr lang="ru-RU" sz="6400" dirty="0" smtClean="0"/>
              <a:t>В) </a:t>
            </a:r>
            <a:r>
              <a:rPr lang="ru-RU" sz="6400" dirty="0" err="1" smtClean="0"/>
              <a:t>мозочок</a:t>
            </a:r>
            <a:r>
              <a:rPr lang="ru-RU" sz="6400" dirty="0" smtClean="0"/>
              <a:t>; </a:t>
            </a:r>
          </a:p>
          <a:p>
            <a:pPr>
              <a:buNone/>
            </a:pPr>
            <a:r>
              <a:rPr lang="ru-RU" sz="6400" dirty="0" smtClean="0"/>
              <a:t>Г) </a:t>
            </a:r>
            <a:r>
              <a:rPr lang="ru-RU" sz="6400" dirty="0" err="1" smtClean="0"/>
              <a:t>проміжний</a:t>
            </a:r>
            <a:r>
              <a:rPr lang="ru-RU" sz="6400" dirty="0" smtClean="0"/>
              <a:t> </a:t>
            </a:r>
            <a:r>
              <a:rPr lang="ru-RU" sz="6400" dirty="0" err="1" smtClean="0"/>
              <a:t>мозок</a:t>
            </a:r>
            <a:r>
              <a:rPr lang="ru-RU" sz="6400" dirty="0" smtClean="0"/>
              <a:t>; </a:t>
            </a:r>
          </a:p>
          <a:p>
            <a:pPr>
              <a:buNone/>
            </a:pPr>
            <a:r>
              <a:rPr lang="ru-RU" sz="6400" dirty="0" smtClean="0"/>
              <a:t>Д) </a:t>
            </a:r>
            <a:r>
              <a:rPr lang="ru-RU" sz="6400" dirty="0" err="1" smtClean="0"/>
              <a:t>міст</a:t>
            </a:r>
            <a:endParaRPr lang="ru-RU" sz="6400" dirty="0" smtClean="0"/>
          </a:p>
          <a:p>
            <a:pPr>
              <a:buNone/>
            </a:pPr>
            <a:endParaRPr lang="ru-RU" sz="6400" dirty="0" smtClean="0"/>
          </a:p>
          <a:p>
            <a:pPr>
              <a:buNone/>
            </a:pPr>
            <a:endParaRPr lang="ru-RU" sz="6400" dirty="0" smtClean="0"/>
          </a:p>
          <a:p>
            <a:pPr>
              <a:buNone/>
            </a:pPr>
            <a:r>
              <a:rPr lang="ru-RU" sz="6400" dirty="0" smtClean="0"/>
              <a:t>4.Який </a:t>
            </a:r>
            <a:r>
              <a:rPr lang="ru-RU" sz="6400" dirty="0" err="1" smtClean="0"/>
              <a:t>відділ</a:t>
            </a:r>
            <a:r>
              <a:rPr lang="ru-RU" sz="6400" dirty="0" smtClean="0"/>
              <a:t> головного </a:t>
            </a:r>
            <a:r>
              <a:rPr lang="ru-RU" sz="6400" dirty="0" err="1" smtClean="0"/>
              <a:t>мозку</a:t>
            </a:r>
            <a:r>
              <a:rPr lang="ru-RU" sz="6400" dirty="0" smtClean="0"/>
              <a:t> </a:t>
            </a:r>
            <a:r>
              <a:rPr lang="ru-RU" sz="6400" dirty="0" err="1" smtClean="0"/>
              <a:t>є</a:t>
            </a:r>
            <a:r>
              <a:rPr lang="ru-RU" sz="6400" dirty="0" smtClean="0"/>
              <a:t> </a:t>
            </a:r>
            <a:r>
              <a:rPr lang="ru-RU" sz="6400" dirty="0" err="1" smtClean="0"/>
              <a:t>ніби</a:t>
            </a:r>
            <a:r>
              <a:rPr lang="ru-RU" sz="6400" dirty="0" smtClean="0"/>
              <a:t> </a:t>
            </a:r>
            <a:r>
              <a:rPr lang="ru-RU" sz="6400" dirty="0" err="1" smtClean="0"/>
              <a:t>продовженням</a:t>
            </a:r>
            <a:r>
              <a:rPr lang="ru-RU" sz="6400" dirty="0" smtClean="0"/>
              <a:t> спинного </a:t>
            </a:r>
            <a:r>
              <a:rPr lang="ru-RU" sz="6400" dirty="0" err="1" smtClean="0"/>
              <a:t>мозку</a:t>
            </a:r>
            <a:r>
              <a:rPr lang="ru-RU" sz="6400" dirty="0" smtClean="0"/>
              <a:t> в </a:t>
            </a:r>
            <a:r>
              <a:rPr lang="ru-RU" sz="6400" dirty="0" err="1" smtClean="0"/>
              <a:t>порожнині</a:t>
            </a:r>
            <a:r>
              <a:rPr lang="ru-RU" sz="6400" dirty="0" smtClean="0"/>
              <a:t> черепа: </a:t>
            </a:r>
          </a:p>
          <a:p>
            <a:pPr>
              <a:buNone/>
            </a:pPr>
            <a:r>
              <a:rPr lang="ru-RU" sz="6400" dirty="0" smtClean="0"/>
              <a:t>А) </a:t>
            </a:r>
            <a:r>
              <a:rPr lang="ru-RU" sz="6400" dirty="0" err="1" smtClean="0"/>
              <a:t>середній</a:t>
            </a:r>
            <a:r>
              <a:rPr lang="ru-RU" sz="6400" dirty="0" smtClean="0"/>
              <a:t> </a:t>
            </a:r>
            <a:r>
              <a:rPr lang="ru-RU" sz="6400" dirty="0" err="1" smtClean="0"/>
              <a:t>мозок</a:t>
            </a:r>
            <a:r>
              <a:rPr lang="ru-RU" sz="6400" dirty="0" smtClean="0"/>
              <a:t>; </a:t>
            </a:r>
          </a:p>
          <a:p>
            <a:pPr>
              <a:buNone/>
            </a:pPr>
            <a:r>
              <a:rPr lang="ru-RU" sz="6400" dirty="0" smtClean="0"/>
              <a:t>Б) </a:t>
            </a:r>
            <a:r>
              <a:rPr lang="ru-RU" sz="6400" dirty="0" err="1" smtClean="0"/>
              <a:t>довгастий</a:t>
            </a:r>
            <a:r>
              <a:rPr lang="ru-RU" sz="6400" dirty="0" smtClean="0"/>
              <a:t> </a:t>
            </a:r>
            <a:r>
              <a:rPr lang="ru-RU" sz="6400" dirty="0" err="1" smtClean="0"/>
              <a:t>мозок</a:t>
            </a:r>
            <a:r>
              <a:rPr lang="ru-RU" sz="6400" dirty="0" smtClean="0"/>
              <a:t>; </a:t>
            </a:r>
          </a:p>
          <a:p>
            <a:pPr>
              <a:buNone/>
            </a:pPr>
            <a:r>
              <a:rPr lang="ru-RU" sz="6400" dirty="0" smtClean="0"/>
              <a:t>В) </a:t>
            </a:r>
            <a:r>
              <a:rPr lang="ru-RU" sz="6400" dirty="0" err="1" smtClean="0"/>
              <a:t>проміжний</a:t>
            </a:r>
            <a:r>
              <a:rPr lang="ru-RU" sz="6400" dirty="0" smtClean="0"/>
              <a:t> </a:t>
            </a:r>
            <a:r>
              <a:rPr lang="ru-RU" sz="6400" dirty="0" err="1" smtClean="0"/>
              <a:t>мозок</a:t>
            </a:r>
            <a:endParaRPr lang="ru-RU" sz="6400" dirty="0" smtClean="0"/>
          </a:p>
          <a:p>
            <a:pPr>
              <a:buNone/>
            </a:pPr>
            <a:endParaRPr lang="uk-UA" sz="6400" dirty="0" smtClean="0"/>
          </a:p>
          <a:p>
            <a:pPr>
              <a:buNone/>
            </a:pPr>
            <a:r>
              <a:rPr lang="uk-UA" sz="6400" dirty="0" smtClean="0"/>
              <a:t>5. Який відділ головного мозку відповідає за </a:t>
            </a:r>
            <a:r>
              <a:rPr lang="ru-RU" sz="6400" dirty="0" err="1" smtClean="0"/>
              <a:t>координацію</a:t>
            </a:r>
            <a:r>
              <a:rPr lang="ru-RU" sz="6400" dirty="0" smtClean="0"/>
              <a:t> </a:t>
            </a:r>
            <a:r>
              <a:rPr lang="ru-RU" sz="6400" dirty="0" err="1" smtClean="0"/>
              <a:t>рухів</a:t>
            </a:r>
            <a:r>
              <a:rPr lang="ru-RU" sz="6400" dirty="0" smtClean="0"/>
              <a:t> ,</a:t>
            </a:r>
            <a:r>
              <a:rPr lang="ru-RU" sz="6400" dirty="0" err="1" smtClean="0"/>
              <a:t>регуляцію</a:t>
            </a:r>
            <a:r>
              <a:rPr lang="ru-RU" sz="6400" dirty="0" smtClean="0"/>
              <a:t> </a:t>
            </a:r>
            <a:r>
              <a:rPr lang="ru-RU" sz="6400" dirty="0" err="1" smtClean="0"/>
              <a:t>рівноваги,регуляцію</a:t>
            </a:r>
            <a:r>
              <a:rPr lang="ru-RU" sz="6400" dirty="0" smtClean="0"/>
              <a:t> </a:t>
            </a:r>
            <a:r>
              <a:rPr lang="ru-RU" sz="6400" dirty="0" err="1" smtClean="0"/>
              <a:t>м'язового</a:t>
            </a:r>
            <a:r>
              <a:rPr lang="ru-RU" sz="6400" dirty="0" smtClean="0"/>
              <a:t> тонусу:</a:t>
            </a:r>
          </a:p>
          <a:p>
            <a:pPr>
              <a:buNone/>
            </a:pPr>
            <a:r>
              <a:rPr lang="uk-UA" sz="6400" dirty="0" smtClean="0"/>
              <a:t>А)  проміжний мозок</a:t>
            </a:r>
          </a:p>
          <a:p>
            <a:pPr>
              <a:buNone/>
            </a:pPr>
            <a:r>
              <a:rPr lang="uk-UA" sz="6400" dirty="0" smtClean="0"/>
              <a:t>Б)  мозочок</a:t>
            </a:r>
          </a:p>
          <a:p>
            <a:pPr>
              <a:buNone/>
            </a:pPr>
            <a:r>
              <a:rPr lang="uk-UA" sz="6400" dirty="0" smtClean="0"/>
              <a:t>В)  стовбур головного мозку</a:t>
            </a:r>
          </a:p>
          <a:p>
            <a:pPr>
              <a:buNone/>
            </a:pPr>
            <a:endParaRPr lang="uk-UA" sz="6400" dirty="0" smtClean="0"/>
          </a:p>
          <a:p>
            <a:pPr>
              <a:buNone/>
            </a:pPr>
            <a:r>
              <a:rPr lang="uk-UA" sz="6400" dirty="0" smtClean="0"/>
              <a:t>6. Який відділ  проміжного мозку виконує функцію </a:t>
            </a:r>
            <a:r>
              <a:rPr lang="ru-RU" sz="6400" dirty="0" err="1" smtClean="0"/>
              <a:t>збирача</a:t>
            </a:r>
            <a:r>
              <a:rPr lang="ru-RU" sz="6400" dirty="0" smtClean="0"/>
              <a:t> </a:t>
            </a:r>
            <a:r>
              <a:rPr lang="ru-RU" sz="6400" dirty="0" err="1" smtClean="0"/>
              <a:t>інформації</a:t>
            </a:r>
            <a:r>
              <a:rPr lang="ru-RU" sz="6400" dirty="0" smtClean="0"/>
              <a:t> про </a:t>
            </a:r>
            <a:r>
              <a:rPr lang="ru-RU" sz="6400" dirty="0" err="1" smtClean="0"/>
              <a:t>всі</a:t>
            </a:r>
            <a:r>
              <a:rPr lang="ru-RU" sz="6400" dirty="0" smtClean="0"/>
              <a:t> </a:t>
            </a:r>
            <a:r>
              <a:rPr lang="ru-RU" sz="6400" dirty="0" err="1" smtClean="0"/>
              <a:t>види</a:t>
            </a:r>
            <a:r>
              <a:rPr lang="ru-RU" sz="6400" dirty="0" smtClean="0"/>
              <a:t> </a:t>
            </a:r>
            <a:r>
              <a:rPr lang="ru-RU" sz="6400" dirty="0" err="1" smtClean="0"/>
              <a:t>чутливості</a:t>
            </a:r>
            <a:r>
              <a:rPr lang="ru-RU" sz="6400" dirty="0" smtClean="0"/>
              <a:t>:</a:t>
            </a:r>
          </a:p>
          <a:p>
            <a:pPr>
              <a:buNone/>
            </a:pPr>
            <a:r>
              <a:rPr lang="uk-UA" sz="6400" dirty="0" smtClean="0"/>
              <a:t>А) епіфіз</a:t>
            </a:r>
          </a:p>
          <a:p>
            <a:pPr>
              <a:buNone/>
            </a:pPr>
            <a:r>
              <a:rPr lang="uk-UA" sz="6400" dirty="0" smtClean="0"/>
              <a:t>Б) таламус</a:t>
            </a:r>
          </a:p>
          <a:p>
            <a:pPr>
              <a:buNone/>
            </a:pPr>
            <a:r>
              <a:rPr lang="uk-UA" sz="6400" dirty="0" smtClean="0"/>
              <a:t>В) гіпоталамус</a:t>
            </a:r>
          </a:p>
          <a:p>
            <a:pPr>
              <a:buNone/>
            </a:pPr>
            <a:r>
              <a:rPr lang="uk-UA" sz="6400" dirty="0" smtClean="0"/>
              <a:t>Г) гіпофіз</a:t>
            </a:r>
            <a:endParaRPr lang="ru-RU" sz="6400" dirty="0" smtClean="0"/>
          </a:p>
          <a:p>
            <a:pPr>
              <a:buNone/>
            </a:pP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428604"/>
            <a:ext cx="4400552" cy="939784"/>
          </a:xfrm>
          <a:solidFill>
            <a:schemeClr val="bg2">
              <a:lumMod val="75000"/>
            </a:schemeClr>
          </a:solidFill>
          <a:scene3d>
            <a:camera prst="orthographicFront"/>
            <a:lightRig rig="threePt" dir="t"/>
          </a:scene3d>
          <a:sp3d>
            <a:bevelT/>
          </a:sp3d>
        </p:spPr>
        <p:txBody>
          <a:bodyPr>
            <a:normAutofit fontScale="90000"/>
          </a:bodyPr>
          <a:lstStyle/>
          <a:p>
            <a:r>
              <a:rPr lang="uk-UA" dirty="0" smtClean="0"/>
              <a:t>Домашнє завдання</a:t>
            </a:r>
            <a:endParaRPr lang="ru-RU" dirty="0"/>
          </a:p>
        </p:txBody>
      </p:sp>
      <p:sp>
        <p:nvSpPr>
          <p:cNvPr id="3" name="Содержимое 2"/>
          <p:cNvSpPr>
            <a:spLocks noGrp="1"/>
          </p:cNvSpPr>
          <p:nvPr>
            <p:ph idx="1"/>
          </p:nvPr>
        </p:nvSpPr>
        <p:spPr>
          <a:xfrm>
            <a:off x="857224" y="2071678"/>
            <a:ext cx="7429552" cy="2286016"/>
          </a:xfrm>
          <a:solidFill>
            <a:schemeClr val="bg2">
              <a:lumMod val="75000"/>
            </a:schemeClr>
          </a:solidFill>
          <a:scene3d>
            <a:camera prst="orthographicFront"/>
            <a:lightRig rig="threePt" dir="t"/>
          </a:scene3d>
          <a:sp3d>
            <a:bevelT/>
          </a:sp3d>
        </p:spPr>
        <p:txBody>
          <a:bodyPr/>
          <a:lstStyle/>
          <a:p>
            <a:pPr>
              <a:buFont typeface="Wingdings" pitchFamily="2" charset="2"/>
              <a:buChar char="ü"/>
            </a:pPr>
            <a:r>
              <a:rPr lang="uk-UA" dirty="0" smtClean="0"/>
              <a:t>Вивчити § 55,56.</a:t>
            </a:r>
          </a:p>
          <a:p>
            <a:pPr>
              <a:buFont typeface="Wingdings" pitchFamily="2" charset="2"/>
              <a:buChar char="ü"/>
            </a:pPr>
            <a:r>
              <a:rPr lang="uk-UA" dirty="0" smtClean="0"/>
              <a:t>Підготувати повідомлення  про наслідки ушкодження різних відділів головного мозку.</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500174"/>
            <a:ext cx="7772400" cy="1470025"/>
          </a:xfrm>
        </p:spPr>
        <p:txBody>
          <a:bodyPr>
            <a:normAutofit fontScale="90000"/>
          </a:bodyPr>
          <a:lstStyle/>
          <a:p>
            <a:r>
              <a:rPr lang="ru-RU" dirty="0"/>
              <a:t>«</a:t>
            </a:r>
            <a:r>
              <a:rPr lang="ru-RU" b="1" i="1" dirty="0"/>
              <a:t>Хай </a:t>
            </a:r>
            <a:r>
              <a:rPr lang="uk-UA" b="1" i="1" dirty="0" smtClean="0"/>
              <a:t>кінь </a:t>
            </a:r>
            <a:r>
              <a:rPr lang="ru-RU" b="1" i="1" dirty="0" err="1" smtClean="0"/>
              <a:t>думає</a:t>
            </a:r>
            <a:r>
              <a:rPr lang="ru-RU" b="1" i="1" dirty="0"/>
              <a:t>, у </a:t>
            </a:r>
            <a:r>
              <a:rPr lang="ru-RU" b="1" i="1" dirty="0" err="1" smtClean="0"/>
              <a:t>нього</a:t>
            </a:r>
            <a:r>
              <a:rPr lang="ru-RU" b="1" i="1" dirty="0" smtClean="0"/>
              <a:t>  </a:t>
            </a:r>
            <a:r>
              <a:rPr lang="ru-RU" b="1" i="1" dirty="0"/>
              <a:t>голова </a:t>
            </a:r>
            <a:r>
              <a:rPr lang="ru-RU" b="1" i="1" dirty="0" err="1"/>
              <a:t>більше</a:t>
            </a:r>
            <a:r>
              <a:rPr lang="ru-RU" b="1" i="1" dirty="0"/>
              <a:t>!» </a:t>
            </a:r>
            <a:r>
              <a:rPr lang="ru-RU" dirty="0"/>
              <a:t/>
            </a:r>
            <a:br>
              <a:rPr lang="ru-RU" dirty="0"/>
            </a:br>
            <a:endParaRPr lang="ru-RU" dirty="0"/>
          </a:p>
        </p:txBody>
      </p:sp>
      <p:sp>
        <p:nvSpPr>
          <p:cNvPr id="3" name="Заголовок 1"/>
          <p:cNvSpPr txBox="1">
            <a:spLocks/>
          </p:cNvSpPr>
          <p:nvPr/>
        </p:nvSpPr>
        <p:spPr>
          <a:xfrm>
            <a:off x="1500166" y="3357562"/>
            <a:ext cx="6143668" cy="14287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3200" i="1" u="none" strike="noStrike" kern="1200" cap="none" spc="0" normalizeH="0" baseline="0" noProof="0" dirty="0" smtClean="0">
                <a:ln>
                  <a:noFill/>
                </a:ln>
                <a:solidFill>
                  <a:schemeClr val="tx1"/>
                </a:solidFill>
                <a:effectLst/>
                <a:uLnTx/>
                <a:uFillTx/>
                <a:latin typeface="+mj-lt"/>
                <a:ea typeface="+mj-ea"/>
                <a:cs typeface="+mj-cs"/>
              </a:rPr>
              <a:t>Ч</a:t>
            </a:r>
            <a:r>
              <a:rPr kumimoji="0" lang="ru-RU" sz="3200" i="1" u="none" strike="noStrike" kern="1200" cap="none" spc="0" normalizeH="0" baseline="0" noProof="0" dirty="0" smtClean="0">
                <a:ln>
                  <a:noFill/>
                </a:ln>
                <a:solidFill>
                  <a:schemeClr val="tx1"/>
                </a:solidFill>
                <a:effectLst/>
                <a:uLnTx/>
                <a:uFillTx/>
                <a:latin typeface="+mj-lt"/>
                <a:ea typeface="+mj-ea"/>
                <a:cs typeface="+mj-cs"/>
              </a:rPr>
              <a:t>им </a:t>
            </a:r>
            <a:r>
              <a:rPr kumimoji="0" lang="ru-RU" sz="3200" i="1" u="none" strike="noStrike" kern="1200" cap="none" spc="0" normalizeH="0" baseline="0" noProof="0" dirty="0" err="1" smtClean="0">
                <a:ln>
                  <a:noFill/>
                </a:ln>
                <a:solidFill>
                  <a:schemeClr val="tx1"/>
                </a:solidFill>
                <a:effectLst/>
                <a:uLnTx/>
                <a:uFillTx/>
                <a:latin typeface="+mj-lt"/>
                <a:ea typeface="+mj-ea"/>
                <a:cs typeface="+mj-cs"/>
              </a:rPr>
              <a:t>більше</a:t>
            </a:r>
            <a:r>
              <a:rPr kumimoji="0" lang="ru-RU" sz="3200" i="1" u="none" strike="noStrike" kern="1200" cap="none" spc="0" normalizeH="0" baseline="0" noProof="0" dirty="0" smtClean="0">
                <a:ln>
                  <a:noFill/>
                </a:ln>
                <a:solidFill>
                  <a:schemeClr val="tx1"/>
                </a:solidFill>
                <a:effectLst/>
                <a:uLnTx/>
                <a:uFillTx/>
                <a:latin typeface="+mj-lt"/>
                <a:ea typeface="+mj-ea"/>
                <a:cs typeface="+mj-cs"/>
              </a:rPr>
              <a:t> </a:t>
            </a:r>
            <a:r>
              <a:rPr kumimoji="0" lang="ru-RU" sz="3200" i="1" u="none" strike="noStrike" kern="1200" cap="none" spc="0" normalizeH="0" baseline="0" noProof="0" dirty="0" err="1" smtClean="0">
                <a:ln>
                  <a:noFill/>
                </a:ln>
                <a:solidFill>
                  <a:schemeClr val="tx1"/>
                </a:solidFill>
                <a:effectLst/>
                <a:uLnTx/>
                <a:uFillTx/>
                <a:latin typeface="+mj-lt"/>
                <a:ea typeface="+mj-ea"/>
                <a:cs typeface="+mj-cs"/>
              </a:rPr>
              <a:t>мозок</a:t>
            </a:r>
            <a:r>
              <a:rPr kumimoji="0" lang="ru-RU" sz="3200" i="1" u="none" strike="noStrike" kern="1200" cap="none" spc="0" normalizeH="0" baseline="0" noProof="0" dirty="0" smtClean="0">
                <a:ln>
                  <a:noFill/>
                </a:ln>
                <a:solidFill>
                  <a:schemeClr val="tx1"/>
                </a:solidFill>
                <a:effectLst/>
                <a:uLnTx/>
                <a:uFillTx/>
                <a:latin typeface="+mj-lt"/>
                <a:ea typeface="+mj-ea"/>
                <a:cs typeface="+mj-cs"/>
              </a:rPr>
              <a:t>, </a:t>
            </a:r>
            <a:r>
              <a:rPr kumimoji="0" lang="ru-RU" sz="3200" i="1" u="none" strike="noStrike" kern="1200" cap="none" spc="0" normalizeH="0" baseline="0" noProof="0" dirty="0" err="1" smtClean="0">
                <a:ln>
                  <a:noFill/>
                </a:ln>
                <a:solidFill>
                  <a:schemeClr val="tx1"/>
                </a:solidFill>
                <a:effectLst/>
                <a:uLnTx/>
                <a:uFillTx/>
                <a:latin typeface="+mj-lt"/>
                <a:ea typeface="+mj-ea"/>
                <a:cs typeface="+mj-cs"/>
              </a:rPr>
              <a:t>тим</a:t>
            </a:r>
            <a:r>
              <a:rPr kumimoji="0" lang="ru-RU" sz="3200" i="1" u="none" strike="noStrike" kern="1200" cap="none" spc="0" normalizeH="0" baseline="0" noProof="0" dirty="0" smtClean="0">
                <a:ln>
                  <a:noFill/>
                </a:ln>
                <a:solidFill>
                  <a:schemeClr val="tx1"/>
                </a:solidFill>
                <a:effectLst/>
                <a:uLnTx/>
                <a:uFillTx/>
                <a:latin typeface="+mj-lt"/>
                <a:ea typeface="+mj-ea"/>
                <a:cs typeface="+mj-cs"/>
              </a:rPr>
              <a:t> </a:t>
            </a:r>
            <a:r>
              <a:rPr kumimoji="0" lang="ru-RU" sz="3200" i="1" u="none" strike="noStrike" kern="1200" cap="none" spc="0" normalizeH="0" baseline="0" noProof="0" dirty="0" err="1" smtClean="0">
                <a:ln>
                  <a:noFill/>
                </a:ln>
                <a:solidFill>
                  <a:schemeClr val="tx1"/>
                </a:solidFill>
                <a:effectLst/>
                <a:uLnTx/>
                <a:uFillTx/>
                <a:latin typeface="+mj-lt"/>
                <a:ea typeface="+mj-ea"/>
                <a:cs typeface="+mj-cs"/>
              </a:rPr>
              <a:t>розумніше</a:t>
            </a:r>
            <a:r>
              <a:rPr kumimoji="0" lang="ru-RU" sz="3200" i="1" u="none" strike="noStrike" kern="1200" cap="none" spc="0" normalizeH="0" baseline="0" noProof="0" dirty="0" smtClean="0">
                <a:ln>
                  <a:noFill/>
                </a:ln>
                <a:solidFill>
                  <a:schemeClr val="tx1"/>
                </a:solidFill>
                <a:effectLst/>
                <a:uLnTx/>
                <a:uFillTx/>
                <a:latin typeface="+mj-lt"/>
                <a:ea typeface="+mj-ea"/>
                <a:cs typeface="+mj-cs"/>
              </a:rPr>
              <a:t> </a:t>
            </a:r>
            <a:r>
              <a:rPr kumimoji="0" lang="ru-RU" sz="3200" i="1" u="none" strike="noStrike" kern="1200" cap="none" spc="0" normalizeH="0" baseline="0" noProof="0" dirty="0" err="1" smtClean="0">
                <a:ln>
                  <a:noFill/>
                </a:ln>
                <a:solidFill>
                  <a:schemeClr val="tx1"/>
                </a:solidFill>
                <a:effectLst/>
                <a:uLnTx/>
                <a:uFillTx/>
                <a:latin typeface="+mj-lt"/>
                <a:ea typeface="+mj-ea"/>
                <a:cs typeface="+mj-cs"/>
              </a:rPr>
              <a:t>його</a:t>
            </a:r>
            <a:r>
              <a:rPr kumimoji="0" lang="ru-RU" sz="3200" i="1" u="none" strike="noStrike" kern="1200" cap="none" spc="0" normalizeH="0" baseline="0" noProof="0" dirty="0" smtClean="0">
                <a:ln>
                  <a:noFill/>
                </a:ln>
                <a:solidFill>
                  <a:schemeClr val="tx1"/>
                </a:solidFill>
                <a:effectLst/>
                <a:uLnTx/>
                <a:uFillTx/>
                <a:latin typeface="+mj-lt"/>
                <a:ea typeface="+mj-ea"/>
                <a:cs typeface="+mj-cs"/>
              </a:rPr>
              <a:t> </a:t>
            </a:r>
            <a:r>
              <a:rPr kumimoji="0" lang="ru-RU" sz="3200" i="1" u="none" strike="noStrike" kern="1200" cap="none" spc="0" normalizeH="0" baseline="0" noProof="0" dirty="0" err="1" smtClean="0">
                <a:ln>
                  <a:noFill/>
                </a:ln>
                <a:solidFill>
                  <a:schemeClr val="tx1"/>
                </a:solidFill>
                <a:effectLst/>
                <a:uLnTx/>
                <a:uFillTx/>
                <a:latin typeface="+mj-lt"/>
                <a:ea typeface="+mj-ea"/>
                <a:cs typeface="+mj-cs"/>
              </a:rPr>
              <a:t>щасливий</a:t>
            </a:r>
            <a:r>
              <a:rPr kumimoji="0" lang="ru-RU" sz="3200" i="1" u="none" strike="noStrike" kern="1200" cap="none" spc="0" normalizeH="0" baseline="0" noProof="0" dirty="0" smtClean="0">
                <a:ln>
                  <a:noFill/>
                </a:ln>
                <a:solidFill>
                  <a:schemeClr val="tx1"/>
                </a:solidFill>
                <a:effectLst/>
                <a:uLnTx/>
                <a:uFillTx/>
                <a:latin typeface="+mj-lt"/>
                <a:ea typeface="+mj-ea"/>
                <a:cs typeface="+mj-cs"/>
              </a:rPr>
              <a:t> </a:t>
            </a:r>
            <a:r>
              <a:rPr kumimoji="0" lang="ru-RU" sz="3200" i="1" u="none" strike="noStrike" kern="1200" cap="none" spc="0" normalizeH="0" baseline="0" noProof="0" dirty="0" err="1" smtClean="0">
                <a:ln>
                  <a:noFill/>
                </a:ln>
                <a:solidFill>
                  <a:schemeClr val="tx1"/>
                </a:solidFill>
                <a:effectLst/>
                <a:uLnTx/>
                <a:uFillTx/>
                <a:latin typeface="+mj-lt"/>
                <a:ea typeface="+mj-ea"/>
                <a:cs typeface="+mj-cs"/>
              </a:rPr>
              <a:t>володар</a:t>
            </a:r>
            <a:r>
              <a:rPr kumimoji="0" lang="ru-RU" sz="3200" i="1" u="none" strike="noStrike" kern="1200" cap="none" spc="0" normalizeH="0" baseline="0" noProof="0" dirty="0" smtClean="0">
                <a:ln>
                  <a:noFill/>
                </a:ln>
                <a:solidFill>
                  <a:schemeClr val="tx1"/>
                </a:solidFill>
                <a:effectLst/>
                <a:uLnTx/>
                <a:uFillTx/>
                <a:latin typeface="+mj-lt"/>
                <a:ea typeface="+mj-ea"/>
                <a:cs typeface="+mj-cs"/>
              </a:rPr>
              <a:t>? </a:t>
            </a:r>
            <a:r>
              <a:rPr kumimoji="0" lang="ru-RU" sz="2400" b="1" i="1" u="none" strike="noStrike" kern="1200" cap="none" spc="0" normalizeH="0" baseline="0" noProof="0" dirty="0" smtClean="0">
                <a:ln>
                  <a:noFill/>
                </a:ln>
                <a:solidFill>
                  <a:schemeClr val="tx1"/>
                </a:solidFill>
                <a:effectLst/>
                <a:uLnTx/>
                <a:uFillTx/>
                <a:latin typeface="+mj-lt"/>
                <a:ea typeface="+mj-ea"/>
                <a:cs typeface="+mj-cs"/>
              </a:rPr>
              <a:t/>
            </a:r>
            <a:br>
              <a:rPr kumimoji="0" lang="ru-RU" sz="2400" b="1" i="1" u="none" strike="noStrike" kern="1200" cap="none" spc="0" normalizeH="0" baseline="0" noProof="0" dirty="0" smtClean="0">
                <a:ln>
                  <a:noFill/>
                </a:ln>
                <a:solidFill>
                  <a:schemeClr val="tx1"/>
                </a:solidFill>
                <a:effectLst/>
                <a:uLnTx/>
                <a:uFillTx/>
                <a:latin typeface="+mj-lt"/>
                <a:ea typeface="+mj-ea"/>
                <a:cs typeface="+mj-cs"/>
              </a:rPr>
            </a:br>
            <a:endParaRPr kumimoji="0" lang="ru-RU" sz="1800" b="1" i="1"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2" descr="G:\ШКОЛА ИРА\анимашки\Новая папка (2)\57.gif"/>
          <p:cNvPicPr>
            <a:picLocks noChangeAspect="1" noChangeArrowheads="1" noCrop="1"/>
          </p:cNvPicPr>
          <p:nvPr/>
        </p:nvPicPr>
        <p:blipFill>
          <a:blip r:embed="rId2"/>
          <a:srcRect/>
          <a:stretch>
            <a:fillRect/>
          </a:stretch>
        </p:blipFill>
        <p:spPr bwMode="auto">
          <a:xfrm>
            <a:off x="5500694" y="4429132"/>
            <a:ext cx="2143140" cy="21431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volutioncompare.gif"/>
          <p:cNvPicPr>
            <a:picLocks noChangeAspect="1"/>
          </p:cNvPicPr>
          <p:nvPr/>
        </p:nvPicPr>
        <p:blipFill>
          <a:blip r:embed="rId2"/>
          <a:stretch>
            <a:fillRect/>
          </a:stretch>
        </p:blipFill>
        <p:spPr>
          <a:xfrm>
            <a:off x="0" y="0"/>
            <a:ext cx="9144000" cy="5730280"/>
          </a:xfrm>
          <a:prstGeom prst="rect">
            <a:avLst/>
          </a:prstGeom>
        </p:spPr>
      </p:pic>
      <p:sp>
        <p:nvSpPr>
          <p:cNvPr id="5" name="TextBox 4"/>
          <p:cNvSpPr txBox="1"/>
          <p:nvPr/>
        </p:nvSpPr>
        <p:spPr>
          <a:xfrm>
            <a:off x="500034" y="5286388"/>
            <a:ext cx="1082348" cy="461665"/>
          </a:xfrm>
          <a:prstGeom prst="rect">
            <a:avLst/>
          </a:prstGeom>
          <a:solidFill>
            <a:schemeClr val="accent3">
              <a:lumMod val="60000"/>
              <a:lumOff val="40000"/>
            </a:schemeClr>
          </a:solidFill>
          <a:scene3d>
            <a:camera prst="orthographicFront"/>
            <a:lightRig rig="threePt" dir="t"/>
          </a:scene3d>
          <a:sp3d>
            <a:bevelT/>
          </a:sp3d>
        </p:spPr>
        <p:txBody>
          <a:bodyPr wrap="none" rtlCol="0">
            <a:spAutoFit/>
          </a:bodyPr>
          <a:lstStyle/>
          <a:p>
            <a:r>
              <a:rPr lang="uk-UA" sz="2400" b="1" i="1" dirty="0" smtClean="0"/>
              <a:t>1 грам</a:t>
            </a:r>
            <a:endParaRPr lang="ru-RU" sz="2400" b="1" i="1" dirty="0"/>
          </a:p>
        </p:txBody>
      </p:sp>
      <p:sp>
        <p:nvSpPr>
          <p:cNvPr id="6" name="TextBox 5"/>
          <p:cNvSpPr txBox="1"/>
          <p:nvPr/>
        </p:nvSpPr>
        <p:spPr>
          <a:xfrm>
            <a:off x="3857620" y="3071810"/>
            <a:ext cx="1393330" cy="461665"/>
          </a:xfrm>
          <a:prstGeom prst="rect">
            <a:avLst/>
          </a:prstGeom>
          <a:solidFill>
            <a:schemeClr val="accent3">
              <a:lumMod val="60000"/>
              <a:lumOff val="40000"/>
            </a:schemeClr>
          </a:solidFill>
          <a:scene3d>
            <a:camera prst="orthographicFront"/>
            <a:lightRig rig="threePt" dir="t"/>
          </a:scene3d>
          <a:sp3d>
            <a:bevelT/>
          </a:sp3d>
        </p:spPr>
        <p:txBody>
          <a:bodyPr wrap="none" rtlCol="0">
            <a:spAutoFit/>
          </a:bodyPr>
          <a:lstStyle/>
          <a:p>
            <a:r>
              <a:rPr lang="uk-UA" sz="2400" b="1" i="1" dirty="0" smtClean="0"/>
              <a:t>400 грам</a:t>
            </a:r>
            <a:endParaRPr lang="ru-RU" sz="2400" b="1" i="1" dirty="0"/>
          </a:p>
        </p:txBody>
      </p:sp>
      <p:sp>
        <p:nvSpPr>
          <p:cNvPr id="7" name="TextBox 6"/>
          <p:cNvSpPr txBox="1"/>
          <p:nvPr/>
        </p:nvSpPr>
        <p:spPr>
          <a:xfrm>
            <a:off x="7286644" y="500042"/>
            <a:ext cx="1548822" cy="461665"/>
          </a:xfrm>
          <a:prstGeom prst="rect">
            <a:avLst/>
          </a:prstGeom>
          <a:solidFill>
            <a:schemeClr val="accent3">
              <a:lumMod val="60000"/>
              <a:lumOff val="40000"/>
            </a:schemeClr>
          </a:solidFill>
          <a:scene3d>
            <a:camera prst="orthographicFront"/>
            <a:lightRig rig="threePt" dir="t"/>
          </a:scene3d>
          <a:sp3d>
            <a:bevelT/>
          </a:sp3d>
        </p:spPr>
        <p:txBody>
          <a:bodyPr wrap="none" rtlCol="0">
            <a:spAutoFit/>
          </a:bodyPr>
          <a:lstStyle/>
          <a:p>
            <a:r>
              <a:rPr lang="uk-UA" sz="2400" b="1" i="1" dirty="0" smtClean="0"/>
              <a:t>1400 грам</a:t>
            </a:r>
            <a:endParaRPr lang="ru-RU" sz="2400" b="1" i="1" dirty="0"/>
          </a:p>
        </p:txBody>
      </p:sp>
      <p:sp>
        <p:nvSpPr>
          <p:cNvPr id="9" name="TextBox 8"/>
          <p:cNvSpPr txBox="1"/>
          <p:nvPr/>
        </p:nvSpPr>
        <p:spPr>
          <a:xfrm>
            <a:off x="2214546" y="6215082"/>
            <a:ext cx="1061509" cy="400110"/>
          </a:xfrm>
          <a:prstGeom prst="rect">
            <a:avLst/>
          </a:prstGeom>
          <a:solidFill>
            <a:schemeClr val="accent3">
              <a:lumMod val="60000"/>
              <a:lumOff val="40000"/>
            </a:schemeClr>
          </a:solidFill>
          <a:scene3d>
            <a:camera prst="orthographicFront"/>
            <a:lightRig rig="threePt" dir="t"/>
          </a:scene3d>
          <a:sp3d>
            <a:bevelT/>
          </a:sp3d>
        </p:spPr>
        <p:txBody>
          <a:bodyPr wrap="none" rtlCol="0">
            <a:spAutoFit/>
          </a:bodyPr>
          <a:lstStyle/>
          <a:p>
            <a:r>
              <a:rPr lang="uk-UA" sz="2000" b="1" i="1" dirty="0" smtClean="0"/>
              <a:t>30 грам</a:t>
            </a:r>
            <a:endParaRPr lang="ru-RU" sz="2000" b="1" i="1" dirty="0"/>
          </a:p>
        </p:txBody>
      </p:sp>
      <p:pic>
        <p:nvPicPr>
          <p:cNvPr id="10" name="Рисунок 9" descr="38f315a07a64c304db6fcfcea0f0d88c.gif"/>
          <p:cNvPicPr>
            <a:picLocks noChangeAspect="1"/>
          </p:cNvPicPr>
          <p:nvPr/>
        </p:nvPicPr>
        <p:blipFill>
          <a:blip r:embed="rId3"/>
          <a:stretch>
            <a:fillRect/>
          </a:stretch>
        </p:blipFill>
        <p:spPr>
          <a:xfrm>
            <a:off x="4429124" y="5276511"/>
            <a:ext cx="1714512" cy="1581490"/>
          </a:xfrm>
          <a:prstGeom prst="rect">
            <a:avLst/>
          </a:prstGeom>
        </p:spPr>
      </p:pic>
      <p:sp>
        <p:nvSpPr>
          <p:cNvPr id="11" name="TextBox 10"/>
          <p:cNvSpPr txBox="1"/>
          <p:nvPr/>
        </p:nvSpPr>
        <p:spPr>
          <a:xfrm>
            <a:off x="5643570" y="6215082"/>
            <a:ext cx="1191352" cy="400110"/>
          </a:xfrm>
          <a:prstGeom prst="rect">
            <a:avLst/>
          </a:prstGeom>
          <a:solidFill>
            <a:schemeClr val="accent3">
              <a:lumMod val="60000"/>
              <a:lumOff val="40000"/>
            </a:schemeClr>
          </a:solidFill>
          <a:scene3d>
            <a:camera prst="orthographicFront"/>
            <a:lightRig rig="threePt" dir="t"/>
          </a:scene3d>
          <a:sp3d>
            <a:bevelT/>
          </a:sp3d>
        </p:spPr>
        <p:txBody>
          <a:bodyPr wrap="none" rtlCol="0">
            <a:spAutoFit/>
          </a:bodyPr>
          <a:lstStyle/>
          <a:p>
            <a:r>
              <a:rPr lang="uk-UA" sz="2000" b="1" i="1" dirty="0" smtClean="0"/>
              <a:t>100 грам</a:t>
            </a:r>
            <a:endParaRPr lang="ru-RU" sz="2000" b="1" i="1" dirty="0"/>
          </a:p>
        </p:txBody>
      </p:sp>
      <p:pic>
        <p:nvPicPr>
          <p:cNvPr id="12" name="Рисунок 11" descr="709.gif"/>
          <p:cNvPicPr>
            <a:picLocks noChangeAspect="1"/>
          </p:cNvPicPr>
          <p:nvPr/>
        </p:nvPicPr>
        <p:blipFill>
          <a:blip r:embed="rId4"/>
          <a:stretch>
            <a:fillRect/>
          </a:stretch>
        </p:blipFill>
        <p:spPr>
          <a:xfrm>
            <a:off x="3286116" y="5286388"/>
            <a:ext cx="1285884" cy="13901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a:solidFill>
            <a:schemeClr val="bg2">
              <a:lumMod val="75000"/>
            </a:schemeClr>
          </a:solidFill>
          <a:scene3d>
            <a:camera prst="orthographicFront"/>
            <a:lightRig rig="threePt" dir="t"/>
          </a:scene3d>
          <a:sp3d>
            <a:bevelT/>
          </a:sp3d>
        </p:spPr>
        <p:txBody>
          <a:bodyPr>
            <a:normAutofit/>
          </a:bodyPr>
          <a:lstStyle/>
          <a:p>
            <a:r>
              <a:rPr lang="ru-RU" sz="2800" dirty="0"/>
              <a:t>Ну, а </a:t>
            </a:r>
            <a:r>
              <a:rPr lang="ru-RU" sz="2800" dirty="0" err="1"/>
              <a:t>далі-то</a:t>
            </a:r>
            <a:r>
              <a:rPr lang="ru-RU" sz="2800" dirty="0"/>
              <a:t> </a:t>
            </a:r>
            <a:r>
              <a:rPr lang="ru-RU" sz="2800" dirty="0" err="1"/>
              <a:t>починаються</a:t>
            </a:r>
            <a:r>
              <a:rPr lang="ru-RU" sz="2800" dirty="0"/>
              <a:t> </a:t>
            </a:r>
            <a:r>
              <a:rPr lang="ru-RU" sz="2800" dirty="0" err="1"/>
              <a:t>повні</a:t>
            </a:r>
            <a:r>
              <a:rPr lang="ru-RU" sz="2800" dirty="0"/>
              <a:t> </a:t>
            </a:r>
            <a:r>
              <a:rPr lang="ru-RU" sz="2800" dirty="0" err="1" smtClean="0"/>
              <a:t>непорозуміння</a:t>
            </a:r>
            <a:r>
              <a:rPr lang="en-US" sz="2800" dirty="0" smtClean="0"/>
              <a:t>.</a:t>
            </a:r>
            <a:endParaRPr lang="ru-RU" sz="2800" dirty="0"/>
          </a:p>
        </p:txBody>
      </p:sp>
      <p:sp>
        <p:nvSpPr>
          <p:cNvPr id="3" name="Содержимое 2"/>
          <p:cNvSpPr>
            <a:spLocks noGrp="1"/>
          </p:cNvSpPr>
          <p:nvPr>
            <p:ph idx="1"/>
          </p:nvPr>
        </p:nvSpPr>
        <p:spPr>
          <a:xfrm>
            <a:off x="1000100" y="1142985"/>
            <a:ext cx="7143800" cy="1071570"/>
          </a:xfrm>
          <a:solidFill>
            <a:schemeClr val="bg2">
              <a:lumMod val="75000"/>
            </a:schemeClr>
          </a:solidFill>
          <a:scene3d>
            <a:camera prst="orthographicFront"/>
            <a:lightRig rig="threePt" dir="t"/>
          </a:scene3d>
          <a:sp3d>
            <a:bevelT/>
          </a:sp3d>
        </p:spPr>
        <p:txBody>
          <a:bodyPr/>
          <a:lstStyle/>
          <a:p>
            <a:pPr>
              <a:buNone/>
            </a:pPr>
            <a:r>
              <a:rPr lang="ru-RU" dirty="0" smtClean="0"/>
              <a:t>Слон </a:t>
            </a:r>
            <a:r>
              <a:rPr lang="ru-RU" dirty="0"/>
              <a:t>- вага </a:t>
            </a:r>
            <a:r>
              <a:rPr lang="ru-RU" dirty="0" err="1"/>
              <a:t>мозку</a:t>
            </a:r>
            <a:r>
              <a:rPr lang="ru-RU" dirty="0"/>
              <a:t> </a:t>
            </a:r>
            <a:r>
              <a:rPr lang="ru-RU" dirty="0" err="1"/>
              <a:t>більше</a:t>
            </a:r>
            <a:r>
              <a:rPr lang="ru-RU" dirty="0"/>
              <a:t> 5 кг, а у </a:t>
            </a:r>
            <a:r>
              <a:rPr lang="ru-RU" dirty="0" err="1"/>
              <a:t>кашалотів</a:t>
            </a:r>
            <a:r>
              <a:rPr lang="ru-RU" dirty="0"/>
              <a:t>, </a:t>
            </a:r>
            <a:r>
              <a:rPr lang="ru-RU" dirty="0" err="1"/>
              <a:t>взагалі</a:t>
            </a:r>
            <a:r>
              <a:rPr lang="ru-RU" dirty="0"/>
              <a:t> 7кг </a:t>
            </a:r>
            <a:r>
              <a:rPr lang="ru-RU" dirty="0" err="1"/>
              <a:t>з</a:t>
            </a:r>
            <a:r>
              <a:rPr lang="ru-RU" dirty="0"/>
              <a:t> гаком</a:t>
            </a:r>
            <a:r>
              <a:rPr lang="ru-RU" dirty="0" smtClean="0"/>
              <a:t>! </a:t>
            </a:r>
            <a:endParaRPr lang="ru-RU" dirty="0"/>
          </a:p>
          <a:p>
            <a:endParaRPr lang="ru-RU" dirty="0"/>
          </a:p>
        </p:txBody>
      </p:sp>
      <p:pic>
        <p:nvPicPr>
          <p:cNvPr id="5" name="Рисунок 4" descr="an_slon.jpg"/>
          <p:cNvPicPr>
            <a:picLocks noChangeAspect="1"/>
          </p:cNvPicPr>
          <p:nvPr/>
        </p:nvPicPr>
        <p:blipFill>
          <a:blip r:embed="rId2"/>
          <a:stretch>
            <a:fillRect/>
          </a:stretch>
        </p:blipFill>
        <p:spPr>
          <a:xfrm>
            <a:off x="272732" y="2357430"/>
            <a:ext cx="3939914" cy="3714776"/>
          </a:xfrm>
          <a:prstGeom prst="rect">
            <a:avLst/>
          </a:prstGeom>
        </p:spPr>
      </p:pic>
      <p:pic>
        <p:nvPicPr>
          <p:cNvPr id="7" name="Рисунок 6" descr="Physeter_catodon2.jpg"/>
          <p:cNvPicPr>
            <a:picLocks noChangeAspect="1"/>
          </p:cNvPicPr>
          <p:nvPr/>
        </p:nvPicPr>
        <p:blipFill>
          <a:blip r:embed="rId3"/>
          <a:stretch>
            <a:fillRect/>
          </a:stretch>
        </p:blipFill>
        <p:spPr>
          <a:xfrm>
            <a:off x="4429124" y="2500306"/>
            <a:ext cx="4491774" cy="3143272"/>
          </a:xfrm>
          <a:prstGeom prst="rect">
            <a:avLst/>
          </a:prstGeom>
        </p:spPr>
      </p:pic>
      <p:pic>
        <p:nvPicPr>
          <p:cNvPr id="6" name="Рисунок 5" descr="141.gif"/>
          <p:cNvPicPr>
            <a:picLocks noChangeAspect="1"/>
          </p:cNvPicPr>
          <p:nvPr/>
        </p:nvPicPr>
        <p:blipFill>
          <a:blip r:embed="rId4"/>
          <a:stretch>
            <a:fillRect/>
          </a:stretch>
        </p:blipFill>
        <p:spPr>
          <a:xfrm>
            <a:off x="3428992" y="4786322"/>
            <a:ext cx="1681907" cy="18240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285728"/>
            <a:ext cx="7500990" cy="1384995"/>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2800" dirty="0" err="1"/>
              <a:t>Загалом</a:t>
            </a:r>
            <a:r>
              <a:rPr lang="ru-RU" sz="2800" dirty="0"/>
              <a:t>, </a:t>
            </a:r>
            <a:r>
              <a:rPr lang="ru-RU" sz="2800" dirty="0" err="1"/>
              <a:t>наші</a:t>
            </a:r>
            <a:r>
              <a:rPr lang="ru-RU" sz="2800" dirty="0"/>
              <a:t> </a:t>
            </a:r>
            <a:r>
              <a:rPr lang="ru-RU" sz="2800" dirty="0" err="1"/>
              <a:t>єдині</a:t>
            </a:r>
            <a:r>
              <a:rPr lang="ru-RU" sz="2800" dirty="0"/>
              <a:t> </a:t>
            </a:r>
            <a:r>
              <a:rPr lang="ru-RU" sz="2800" dirty="0" err="1"/>
              <a:t>і</a:t>
            </a:r>
            <a:r>
              <a:rPr lang="ru-RU" sz="2800" dirty="0"/>
              <a:t> </a:t>
            </a:r>
            <a:r>
              <a:rPr lang="ru-RU" sz="2800" dirty="0" err="1"/>
              <a:t>найближчі</a:t>
            </a:r>
            <a:r>
              <a:rPr lang="ru-RU" sz="2800" dirty="0"/>
              <a:t> «по </a:t>
            </a:r>
            <a:r>
              <a:rPr lang="ru-RU" sz="2800" dirty="0" err="1"/>
              <a:t>розуму</a:t>
            </a:r>
            <a:r>
              <a:rPr lang="ru-RU" sz="2800" dirty="0"/>
              <a:t>» </a:t>
            </a:r>
            <a:r>
              <a:rPr lang="ru-RU" sz="2800" dirty="0" err="1"/>
              <a:t>родичі</a:t>
            </a:r>
            <a:r>
              <a:rPr lang="ru-RU" sz="2800" dirty="0"/>
              <a:t> - </a:t>
            </a:r>
            <a:r>
              <a:rPr lang="ru-RU" sz="2800" dirty="0" err="1"/>
              <a:t>це</a:t>
            </a:r>
            <a:r>
              <a:rPr lang="ru-RU" sz="2800" dirty="0"/>
              <a:t> </a:t>
            </a:r>
            <a:r>
              <a:rPr lang="ru-RU" sz="2800" dirty="0" err="1"/>
              <a:t>дельфіни</a:t>
            </a:r>
            <a:r>
              <a:rPr lang="ru-RU" sz="2800" dirty="0"/>
              <a:t>, вага </a:t>
            </a:r>
            <a:r>
              <a:rPr lang="ru-RU" sz="2800" dirty="0" err="1"/>
              <a:t>мозку</a:t>
            </a:r>
            <a:r>
              <a:rPr lang="ru-RU" sz="2800" dirty="0"/>
              <a:t> </a:t>
            </a:r>
            <a:r>
              <a:rPr lang="ru-RU" sz="2800" dirty="0" err="1"/>
              <a:t>деяких</a:t>
            </a:r>
            <a:r>
              <a:rPr lang="ru-RU" sz="2800" dirty="0"/>
              <a:t> </a:t>
            </a:r>
            <a:r>
              <a:rPr lang="ru-RU" sz="2800" dirty="0" err="1"/>
              <a:t>видів</a:t>
            </a:r>
            <a:r>
              <a:rPr lang="ru-RU" sz="2800" dirty="0"/>
              <a:t> </a:t>
            </a:r>
            <a:r>
              <a:rPr lang="ru-RU" sz="2800" dirty="0" err="1" smtClean="0"/>
              <a:t>досягає</a:t>
            </a:r>
            <a:r>
              <a:rPr lang="ru-RU" sz="2800" dirty="0" smtClean="0"/>
              <a:t> </a:t>
            </a:r>
            <a:r>
              <a:rPr lang="ru-RU" sz="2800" dirty="0"/>
              <a:t>1700 гр</a:t>
            </a:r>
            <a:r>
              <a:rPr lang="ru-RU" sz="2800" dirty="0" smtClean="0"/>
              <a:t>. </a:t>
            </a:r>
            <a:endParaRPr lang="ru-RU" sz="2800" dirty="0"/>
          </a:p>
        </p:txBody>
      </p:sp>
      <p:pic>
        <p:nvPicPr>
          <p:cNvPr id="3" name="Рисунок 2" descr="img-7295b.jpg"/>
          <p:cNvPicPr>
            <a:picLocks noChangeAspect="1"/>
          </p:cNvPicPr>
          <p:nvPr/>
        </p:nvPicPr>
        <p:blipFill>
          <a:blip r:embed="rId2"/>
          <a:stretch>
            <a:fillRect/>
          </a:stretch>
        </p:blipFill>
        <p:spPr>
          <a:xfrm>
            <a:off x="1428728" y="1928802"/>
            <a:ext cx="6072198" cy="455414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357166"/>
            <a:ext cx="8501122" cy="2246769"/>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2800" dirty="0"/>
              <a:t>А ось </a:t>
            </a:r>
            <a:r>
              <a:rPr lang="ru-RU" sz="2800" dirty="0" err="1"/>
              <a:t>цікаво</a:t>
            </a:r>
            <a:r>
              <a:rPr lang="ru-RU" sz="2800" dirty="0"/>
              <a:t>, </a:t>
            </a:r>
            <a:r>
              <a:rPr lang="ru-RU" sz="2800" dirty="0" err="1"/>
              <a:t>чи</a:t>
            </a:r>
            <a:r>
              <a:rPr lang="ru-RU" sz="2800" dirty="0"/>
              <a:t> </a:t>
            </a:r>
            <a:r>
              <a:rPr lang="ru-RU" sz="2800" dirty="0" err="1"/>
              <a:t>існує</a:t>
            </a:r>
            <a:r>
              <a:rPr lang="ru-RU" sz="2800" dirty="0"/>
              <a:t> </a:t>
            </a:r>
            <a:r>
              <a:rPr lang="ru-RU" sz="2800" dirty="0" err="1"/>
              <a:t>різниця</a:t>
            </a:r>
            <a:r>
              <a:rPr lang="ru-RU" sz="2800" dirty="0"/>
              <a:t> у </a:t>
            </a:r>
            <a:r>
              <a:rPr lang="ru-RU" sz="2800" dirty="0" err="1"/>
              <a:t>вазі</a:t>
            </a:r>
            <a:r>
              <a:rPr lang="ru-RU" sz="2800" dirty="0"/>
              <a:t> </a:t>
            </a:r>
            <a:r>
              <a:rPr lang="ru-RU" sz="2800" dirty="0" err="1"/>
              <a:t>мозку</a:t>
            </a:r>
            <a:r>
              <a:rPr lang="ru-RU" sz="2800" dirty="0"/>
              <a:t>, так </a:t>
            </a:r>
            <a:r>
              <a:rPr lang="ru-RU" sz="2800" dirty="0" err="1"/>
              <a:t>би</a:t>
            </a:r>
            <a:r>
              <a:rPr lang="ru-RU" sz="2800" dirty="0"/>
              <a:t> </a:t>
            </a:r>
            <a:r>
              <a:rPr lang="ru-RU" sz="2800" dirty="0" err="1"/>
              <a:t>мовити</a:t>
            </a:r>
            <a:r>
              <a:rPr lang="ru-RU" sz="2800" dirty="0"/>
              <a:t>, </a:t>
            </a:r>
            <a:r>
              <a:rPr lang="ru-RU" sz="2800" dirty="0" err="1"/>
              <a:t>всередині</a:t>
            </a:r>
            <a:r>
              <a:rPr lang="ru-RU" sz="2800" dirty="0"/>
              <a:t> роду </a:t>
            </a:r>
            <a:r>
              <a:rPr lang="ru-RU" sz="2800" dirty="0" err="1"/>
              <a:t>людського</a:t>
            </a:r>
            <a:r>
              <a:rPr lang="ru-RU" sz="2800" dirty="0"/>
              <a:t>? </a:t>
            </a:r>
            <a:endParaRPr lang="ru-RU" sz="2800" dirty="0" smtClean="0"/>
          </a:p>
          <a:p>
            <a:r>
              <a:rPr lang="ru-RU" sz="2800" dirty="0" smtClean="0"/>
              <a:t>                        </a:t>
            </a:r>
            <a:r>
              <a:rPr lang="ru-RU" sz="2800" b="1" dirty="0" err="1" smtClean="0"/>
              <a:t>Виявляється</a:t>
            </a:r>
            <a:r>
              <a:rPr lang="ru-RU" sz="2800" b="1" dirty="0" smtClean="0"/>
              <a:t> , </a:t>
            </a:r>
            <a:r>
              <a:rPr lang="ru-RU" sz="2800" b="1" dirty="0" err="1" smtClean="0"/>
              <a:t>існує</a:t>
            </a:r>
            <a:r>
              <a:rPr lang="ru-RU" sz="2800" b="1" dirty="0"/>
              <a:t>! </a:t>
            </a:r>
          </a:p>
          <a:p>
            <a:r>
              <a:rPr lang="ru-RU" sz="2800" dirty="0"/>
              <a:t>Так, в </a:t>
            </a:r>
            <a:r>
              <a:rPr lang="ru-RU" sz="2800" dirty="0" err="1"/>
              <a:t>середньому</a:t>
            </a:r>
            <a:r>
              <a:rPr lang="ru-RU" sz="2800" dirty="0"/>
              <a:t> </a:t>
            </a:r>
            <a:r>
              <a:rPr lang="ru-RU" sz="2800" dirty="0" err="1"/>
              <a:t>мозок</a:t>
            </a:r>
            <a:r>
              <a:rPr lang="ru-RU" sz="2800" dirty="0"/>
              <a:t> </a:t>
            </a:r>
            <a:r>
              <a:rPr lang="ru-RU" sz="2800" dirty="0" err="1"/>
              <a:t>чоловіка</a:t>
            </a:r>
            <a:r>
              <a:rPr lang="ru-RU" sz="2800" dirty="0"/>
              <a:t> на 130 гр. </a:t>
            </a:r>
            <a:r>
              <a:rPr lang="ru-RU" sz="2800" dirty="0" err="1"/>
              <a:t>більше</a:t>
            </a:r>
            <a:r>
              <a:rPr lang="ru-RU" sz="2800" dirty="0"/>
              <a:t> </a:t>
            </a:r>
            <a:r>
              <a:rPr lang="ru-RU" sz="2800" dirty="0" err="1"/>
              <a:t>мозку</a:t>
            </a:r>
            <a:r>
              <a:rPr lang="ru-RU" sz="2800" dirty="0"/>
              <a:t> </a:t>
            </a:r>
            <a:r>
              <a:rPr lang="ru-RU" sz="2800" dirty="0" err="1"/>
              <a:t>жінки</a:t>
            </a:r>
            <a:r>
              <a:rPr lang="ru-RU" sz="2800" dirty="0"/>
              <a:t>. </a:t>
            </a:r>
            <a:endParaRPr lang="en-US" sz="2800" dirty="0" smtClean="0"/>
          </a:p>
        </p:txBody>
      </p:sp>
      <p:pic>
        <p:nvPicPr>
          <p:cNvPr id="3" name="Рисунок 2" descr="IMG_1246.jpg"/>
          <p:cNvPicPr>
            <a:picLocks noChangeAspect="1"/>
          </p:cNvPicPr>
          <p:nvPr/>
        </p:nvPicPr>
        <p:blipFill>
          <a:blip r:embed="rId2"/>
          <a:stretch>
            <a:fillRect/>
          </a:stretch>
        </p:blipFill>
        <p:spPr>
          <a:xfrm>
            <a:off x="285720" y="2928934"/>
            <a:ext cx="4315494" cy="3405194"/>
          </a:xfrm>
          <a:prstGeom prst="rect">
            <a:avLst/>
          </a:prstGeom>
        </p:spPr>
      </p:pic>
      <p:pic>
        <p:nvPicPr>
          <p:cNvPr id="6" name="Рисунок 5" descr="img17.jpg"/>
          <p:cNvPicPr>
            <a:picLocks noChangeAspect="1"/>
          </p:cNvPicPr>
          <p:nvPr/>
        </p:nvPicPr>
        <p:blipFill>
          <a:blip r:embed="rId3"/>
          <a:stretch>
            <a:fillRect/>
          </a:stretch>
        </p:blipFill>
        <p:spPr>
          <a:xfrm>
            <a:off x="4786314" y="2714620"/>
            <a:ext cx="4111604" cy="364333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2976" y="1071546"/>
            <a:ext cx="7000924" cy="3785652"/>
          </a:xfrm>
          <a:prstGeom prst="rect">
            <a:avLst/>
          </a:prstGeom>
          <a:solidFill>
            <a:schemeClr val="bg2">
              <a:lumMod val="75000"/>
            </a:schemeClr>
          </a:solidFill>
          <a:scene3d>
            <a:camera prst="orthographicFront"/>
            <a:lightRig rig="threePt" dir="t"/>
          </a:scene3d>
          <a:sp3d>
            <a:bevelT/>
          </a:sp3d>
        </p:spPr>
        <p:txBody>
          <a:bodyPr wrap="square">
            <a:spAutoFit/>
          </a:bodyPr>
          <a:lstStyle/>
          <a:p>
            <a:r>
              <a:rPr lang="ru-RU" sz="2400" dirty="0" err="1" smtClean="0"/>
              <a:t>Крім</a:t>
            </a:r>
            <a:r>
              <a:rPr lang="ru-RU" sz="2400" dirty="0" smtClean="0"/>
              <a:t> того, </a:t>
            </a:r>
            <a:r>
              <a:rPr lang="ru-RU" sz="2400" dirty="0" err="1" smtClean="0"/>
              <a:t>існують</a:t>
            </a:r>
            <a:r>
              <a:rPr lang="ru-RU" sz="2400" dirty="0" smtClean="0"/>
              <a:t> так само </a:t>
            </a:r>
            <a:r>
              <a:rPr lang="ru-RU" sz="2400" dirty="0" err="1" smtClean="0"/>
              <a:t>расові</a:t>
            </a:r>
            <a:r>
              <a:rPr lang="ru-RU" sz="2400" dirty="0" smtClean="0"/>
              <a:t> та </a:t>
            </a:r>
            <a:r>
              <a:rPr lang="ru-RU" sz="2400" dirty="0" err="1" smtClean="0"/>
              <a:t>національні</a:t>
            </a:r>
            <a:r>
              <a:rPr lang="ru-RU" sz="2400" dirty="0" smtClean="0"/>
              <a:t> </a:t>
            </a:r>
            <a:r>
              <a:rPr lang="ru-RU" sz="2400" dirty="0" err="1" smtClean="0"/>
              <a:t>відмінності</a:t>
            </a:r>
            <a:r>
              <a:rPr lang="ru-RU" sz="2400" dirty="0" smtClean="0"/>
              <a:t>. </a:t>
            </a:r>
            <a:r>
              <a:rPr lang="ru-RU" sz="2400" dirty="0" err="1" smtClean="0"/>
              <a:t>Наприклад</a:t>
            </a:r>
            <a:r>
              <a:rPr lang="ru-RU" sz="2400" dirty="0" smtClean="0"/>
              <a:t>, </a:t>
            </a:r>
            <a:r>
              <a:rPr lang="ru-RU" sz="2400" dirty="0" err="1" smtClean="0"/>
              <a:t>щасливими</a:t>
            </a:r>
            <a:r>
              <a:rPr lang="ru-RU" sz="2400" dirty="0" smtClean="0"/>
              <a:t> </a:t>
            </a:r>
            <a:r>
              <a:rPr lang="ru-RU" sz="2400" dirty="0" err="1" smtClean="0"/>
              <a:t>власниками</a:t>
            </a:r>
            <a:r>
              <a:rPr lang="ru-RU" sz="2400" dirty="0" smtClean="0"/>
              <a:t> </a:t>
            </a:r>
            <a:r>
              <a:rPr lang="ru-RU" sz="2400" dirty="0" err="1" smtClean="0"/>
              <a:t>найлегшого</a:t>
            </a:r>
            <a:r>
              <a:rPr lang="ru-RU" sz="2400" dirty="0" smtClean="0"/>
              <a:t> </a:t>
            </a:r>
            <a:r>
              <a:rPr lang="ru-RU" sz="2400" dirty="0" err="1" smtClean="0"/>
              <a:t>мозку</a:t>
            </a:r>
            <a:r>
              <a:rPr lang="ru-RU" sz="2400" dirty="0" smtClean="0"/>
              <a:t> -1185 гр. – </a:t>
            </a:r>
            <a:r>
              <a:rPr lang="uk-UA" sz="2400" dirty="0" smtClean="0"/>
              <a:t>є</a:t>
            </a:r>
            <a:r>
              <a:rPr lang="ru-RU" sz="2400" dirty="0" smtClean="0"/>
              <a:t> </a:t>
            </a:r>
            <a:r>
              <a:rPr lang="ru-RU" sz="2400" dirty="0" err="1" smtClean="0"/>
              <a:t>австралійці</a:t>
            </a:r>
            <a:r>
              <a:rPr lang="ru-RU" sz="2400" dirty="0" smtClean="0"/>
              <a:t> , а самого </a:t>
            </a:r>
            <a:r>
              <a:rPr lang="ru-RU" sz="2400" dirty="0" err="1" smtClean="0"/>
              <a:t>важкого</a:t>
            </a:r>
            <a:r>
              <a:rPr lang="ru-RU" sz="2400" dirty="0" smtClean="0"/>
              <a:t> - 1375 гр. - </a:t>
            </a:r>
            <a:r>
              <a:rPr lang="ru-RU" sz="2400" dirty="0" err="1" smtClean="0"/>
              <a:t>європейці</a:t>
            </a:r>
            <a:r>
              <a:rPr lang="ru-RU" sz="2400" dirty="0" smtClean="0"/>
              <a:t>. </a:t>
            </a:r>
          </a:p>
          <a:p>
            <a:r>
              <a:rPr lang="ru-RU" sz="2400" dirty="0" smtClean="0"/>
              <a:t>При </a:t>
            </a:r>
            <a:r>
              <a:rPr lang="ru-RU" sz="2400" dirty="0" err="1" smtClean="0"/>
              <a:t>цьому</a:t>
            </a:r>
            <a:r>
              <a:rPr lang="ru-RU" sz="2400" dirty="0" smtClean="0"/>
              <a:t> в </a:t>
            </a:r>
            <a:r>
              <a:rPr lang="ru-RU" sz="2400" dirty="0" err="1" smtClean="0"/>
              <a:t>англійців</a:t>
            </a:r>
            <a:r>
              <a:rPr lang="ru-RU" sz="2400" dirty="0" smtClean="0"/>
              <a:t> </a:t>
            </a:r>
            <a:r>
              <a:rPr lang="ru-RU" sz="2400" dirty="0" err="1" smtClean="0"/>
              <a:t>мозок</a:t>
            </a:r>
            <a:r>
              <a:rPr lang="ru-RU" sz="2400" dirty="0" smtClean="0"/>
              <a:t> </a:t>
            </a:r>
            <a:r>
              <a:rPr lang="ru-RU" sz="2400" dirty="0" err="1" smtClean="0"/>
              <a:t>важить</a:t>
            </a:r>
            <a:r>
              <a:rPr lang="ru-RU" sz="2400" dirty="0" smtClean="0"/>
              <a:t> - у </a:t>
            </a:r>
            <a:r>
              <a:rPr lang="ru-RU" sz="2400" dirty="0" err="1" smtClean="0"/>
              <a:t>середньому</a:t>
            </a:r>
            <a:r>
              <a:rPr lang="ru-RU" sz="2400" dirty="0" smtClean="0"/>
              <a:t> -1346 гр., а у </a:t>
            </a:r>
            <a:r>
              <a:rPr lang="ru-RU" sz="2400" dirty="0" err="1" smtClean="0"/>
              <a:t>французів</a:t>
            </a:r>
            <a:r>
              <a:rPr lang="ru-RU" sz="2400" dirty="0" smtClean="0"/>
              <a:t> -1280 гр. </a:t>
            </a:r>
            <a:r>
              <a:rPr lang="ru-RU" sz="2400" dirty="0" err="1" smtClean="0"/>
              <a:t>Лідери</a:t>
            </a:r>
            <a:r>
              <a:rPr lang="ru-RU" sz="2400" dirty="0" smtClean="0"/>
              <a:t> - </a:t>
            </a:r>
            <a:r>
              <a:rPr lang="ru-RU" sz="2400" dirty="0" err="1" smtClean="0"/>
              <a:t>німці</a:t>
            </a:r>
            <a:r>
              <a:rPr lang="ru-RU" sz="2400" dirty="0" smtClean="0"/>
              <a:t>, </a:t>
            </a:r>
            <a:r>
              <a:rPr lang="ru-RU" sz="2400" dirty="0" err="1" smtClean="0"/>
              <a:t>їхній</a:t>
            </a:r>
            <a:r>
              <a:rPr lang="ru-RU" sz="2400" dirty="0" smtClean="0"/>
              <a:t> </a:t>
            </a:r>
            <a:r>
              <a:rPr lang="ru-RU" sz="2400" dirty="0" err="1" smtClean="0"/>
              <a:t>мозок</a:t>
            </a:r>
            <a:r>
              <a:rPr lang="ru-RU" sz="2400" dirty="0" smtClean="0"/>
              <a:t> </a:t>
            </a:r>
            <a:r>
              <a:rPr lang="ru-RU" sz="2400" dirty="0" err="1" smtClean="0"/>
              <a:t>важить</a:t>
            </a:r>
            <a:r>
              <a:rPr lang="ru-RU" sz="2400" dirty="0" smtClean="0"/>
              <a:t> </a:t>
            </a:r>
            <a:r>
              <a:rPr lang="ru-RU" sz="2400" dirty="0" err="1" smtClean="0"/>
              <a:t>цілих</a:t>
            </a:r>
            <a:r>
              <a:rPr lang="ru-RU" sz="2400" dirty="0" smtClean="0"/>
              <a:t> 1425 гр. Не </a:t>
            </a:r>
            <a:r>
              <a:rPr lang="ru-RU" sz="2400" dirty="0" err="1" smtClean="0"/>
              <a:t>турбуйтеся</a:t>
            </a:r>
            <a:r>
              <a:rPr lang="ru-RU" sz="2400" dirty="0" smtClean="0"/>
              <a:t>, ми </a:t>
            </a:r>
            <a:r>
              <a:rPr lang="ru-RU" sz="2400" dirty="0" err="1" smtClean="0"/>
              <a:t>з</a:t>
            </a:r>
            <a:r>
              <a:rPr lang="ru-RU" sz="2400" dirty="0" smtClean="0"/>
              <a:t> вами </a:t>
            </a:r>
            <a:r>
              <a:rPr lang="ru-RU" sz="2400" dirty="0" err="1" smtClean="0"/>
              <a:t>теж</a:t>
            </a:r>
            <a:r>
              <a:rPr lang="ru-RU" sz="2400" dirty="0" smtClean="0"/>
              <a:t> в </a:t>
            </a:r>
            <a:r>
              <a:rPr lang="ru-RU" sz="2400" dirty="0" err="1" smtClean="0"/>
              <a:t>лідерах</a:t>
            </a:r>
            <a:r>
              <a:rPr lang="ru-RU" sz="2400" dirty="0" smtClean="0"/>
              <a:t>! Наш </a:t>
            </a:r>
            <a:r>
              <a:rPr lang="ru-RU" sz="2400" dirty="0" err="1" smtClean="0"/>
              <a:t>мозок</a:t>
            </a:r>
            <a:r>
              <a:rPr lang="ru-RU" sz="2400" dirty="0" smtClean="0"/>
              <a:t> </a:t>
            </a:r>
            <a:r>
              <a:rPr lang="ru-RU" sz="2400" dirty="0" err="1" smtClean="0"/>
              <a:t>менше</a:t>
            </a:r>
            <a:r>
              <a:rPr lang="ru-RU" sz="2400" dirty="0" smtClean="0"/>
              <a:t> </a:t>
            </a:r>
            <a:r>
              <a:rPr lang="ru-RU" sz="2400" dirty="0" err="1" smtClean="0"/>
              <a:t>німецького</a:t>
            </a:r>
            <a:r>
              <a:rPr lang="ru-RU" sz="2400" dirty="0" smtClean="0"/>
              <a:t> </a:t>
            </a:r>
            <a:r>
              <a:rPr lang="ru-RU" sz="2400" dirty="0" err="1" smtClean="0"/>
              <a:t>всього</a:t>
            </a:r>
            <a:r>
              <a:rPr lang="ru-RU" sz="2400" dirty="0" smtClean="0"/>
              <a:t> </a:t>
            </a:r>
            <a:r>
              <a:rPr lang="ru-RU" sz="2400" dirty="0" err="1" smtClean="0"/>
              <a:t>лише</a:t>
            </a:r>
            <a:r>
              <a:rPr lang="ru-RU" sz="2400" dirty="0" smtClean="0"/>
              <a:t> на </a:t>
            </a:r>
            <a:r>
              <a:rPr lang="ru-RU" sz="2400" dirty="0" err="1" smtClean="0"/>
              <a:t>якихось</a:t>
            </a:r>
            <a:r>
              <a:rPr lang="ru-RU" sz="2400" dirty="0" smtClean="0"/>
              <a:t> 26 </a:t>
            </a:r>
            <a:r>
              <a:rPr lang="ru-RU" sz="2400" dirty="0" err="1" smtClean="0"/>
              <a:t>грамів</a:t>
            </a:r>
            <a:r>
              <a:rPr lang="ru-RU" sz="2400" dirty="0" smtClean="0"/>
              <a:t>! Не </a:t>
            </a:r>
            <a:r>
              <a:rPr lang="ru-RU" sz="2400" dirty="0" err="1" smtClean="0"/>
              <a:t>набагато</a:t>
            </a:r>
            <a:r>
              <a:rPr lang="ru-RU" sz="2400" dirty="0" smtClean="0"/>
              <a:t> </a:t>
            </a:r>
            <a:r>
              <a:rPr lang="ru-RU" sz="2400" dirty="0" err="1" smtClean="0"/>
              <a:t>відстають</a:t>
            </a:r>
            <a:r>
              <a:rPr lang="ru-RU" sz="2400" dirty="0" smtClean="0"/>
              <a:t> </a:t>
            </a:r>
            <a:r>
              <a:rPr lang="ru-RU" sz="2400" dirty="0" err="1" smtClean="0"/>
              <a:t>від</a:t>
            </a:r>
            <a:r>
              <a:rPr lang="ru-RU" sz="2400" dirty="0" smtClean="0"/>
              <a:t> нас </a:t>
            </a:r>
            <a:r>
              <a:rPr lang="ru-RU" sz="2400" dirty="0" err="1" smtClean="0"/>
              <a:t>корейці</a:t>
            </a:r>
            <a:r>
              <a:rPr lang="ru-RU" sz="2400" dirty="0" smtClean="0"/>
              <a:t> -1376 гр. </a:t>
            </a:r>
            <a:r>
              <a:rPr lang="ru-RU" sz="2400" dirty="0" err="1" smtClean="0"/>
              <a:t>і</a:t>
            </a:r>
            <a:r>
              <a:rPr lang="ru-RU" sz="2400" dirty="0" smtClean="0"/>
              <a:t> </a:t>
            </a:r>
            <a:r>
              <a:rPr lang="ru-RU" sz="2400" dirty="0" err="1" smtClean="0"/>
              <a:t>японці</a:t>
            </a:r>
            <a:r>
              <a:rPr lang="ru-RU" sz="2400" dirty="0" smtClean="0"/>
              <a:t> -1313 гр. </a:t>
            </a:r>
            <a:endParaRPr lang="ru-RU" sz="2400" dirty="0"/>
          </a:p>
        </p:txBody>
      </p:sp>
      <p:pic>
        <p:nvPicPr>
          <p:cNvPr id="5" name="Рисунок 4" descr="ы2.gif"/>
          <p:cNvPicPr>
            <a:picLocks noChangeAspect="1"/>
          </p:cNvPicPr>
          <p:nvPr/>
        </p:nvPicPr>
        <p:blipFill>
          <a:blip r:embed="rId2"/>
          <a:stretch>
            <a:fillRect/>
          </a:stretch>
        </p:blipFill>
        <p:spPr>
          <a:xfrm>
            <a:off x="5357818" y="4714884"/>
            <a:ext cx="1738322" cy="164683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резентация55">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Презентация55</Template>
  <TotalTime>921</TotalTime>
  <Words>1891</Words>
  <Application>Microsoft Office PowerPoint</Application>
  <PresentationFormat>Экран (4:3)</PresentationFormat>
  <Paragraphs>182</Paragraphs>
  <Slides>38</Slides>
  <Notes>1</Notes>
  <HiddenSlides>0</HiddenSlides>
  <MMClips>12</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Презентация55</vt:lpstr>
      <vt:lpstr>Будова і функції головного мозку.  Загальна характеристика.</vt:lpstr>
      <vt:lpstr>Питання для бесіди </vt:lpstr>
      <vt:lpstr>Мета</vt:lpstr>
      <vt:lpstr>«Хай кінь думає, у нього  голова більше!»  </vt:lpstr>
      <vt:lpstr>Слайд 5</vt:lpstr>
      <vt:lpstr>Ну, а далі-то починаються повні непорозуміння.</vt:lpstr>
      <vt:lpstr>Слайд 7</vt:lpstr>
      <vt:lpstr>Слайд 8</vt:lpstr>
      <vt:lpstr>Слайд 9</vt:lpstr>
      <vt:lpstr>Слайд 10</vt:lpstr>
      <vt:lpstr>Але, повірте, вага мозку не найголовніше!</vt:lpstr>
      <vt:lpstr>Слайд 12</vt:lpstr>
      <vt:lpstr>Слайд 13</vt:lpstr>
      <vt:lpstr>Слайд 14</vt:lpstr>
      <vt:lpstr>Слайд 15</vt:lpstr>
      <vt:lpstr>Слайд 16</vt:lpstr>
      <vt:lpstr>Слайд 17</vt:lpstr>
      <vt:lpstr>Слайд 18</vt:lpstr>
      <vt:lpstr>Слайд 19</vt:lpstr>
      <vt:lpstr>Слайд 20</vt:lpstr>
      <vt:lpstr>Міст - провідник</vt:lpstr>
      <vt:lpstr>Середній мозок</vt:lpstr>
      <vt:lpstr>У стовбурі розташована система ядер, у яких нейрони з безліччю відростків утворюють мережі. Цю систему називають ретикулярною формацією (РФ). РФ постійно взаємодіє з усіма структурами ЦНС. Кожен її нейрон збирає інформацію одночасно від багатьох нейронів різної чутливості, підсумовує її і, залежно від отриманого  результату, впливає на структури ЦНС. Вплив РФ зазвичай активує структури головного мозку, але може спричиняти й гальмівний  ефект. РФ відіграє важливу роль у формуванні уваги. Деякі нейрони РФ спонтанно генерують імпульси, завдяки цьому РФ підтримує тонус м’язів, дихального і серцево-судинного центрів.</vt:lpstr>
      <vt:lpstr>Мозочок</vt:lpstr>
      <vt:lpstr>Слайд 25</vt:lpstr>
      <vt:lpstr>Слайд 26</vt:lpstr>
      <vt:lpstr>Проміжний мозок: таламус, епіфіз і гіпоталамус, до якого приєднаний гіпофіз.</vt:lpstr>
      <vt:lpstr>Таламус- збирач інформації про всі види чутливості.</vt:lpstr>
      <vt:lpstr>Епіфіз</vt:lpstr>
      <vt:lpstr>Гіпоталамус є вищим центром регуляції роботи внутрішніх органів, який узгоджує їх діяльність зі станом активності організму.</vt:lpstr>
      <vt:lpstr>Гіпофіз</vt:lpstr>
      <vt:lpstr>Великі півкулі головного мозку -вищий відділ головного мозку </vt:lpstr>
      <vt:lpstr>Слайд 33</vt:lpstr>
      <vt:lpstr>Слайд 34</vt:lpstr>
      <vt:lpstr>Лімбічна система - сукупність ряду структур головного мозку </vt:lpstr>
      <vt:lpstr>Слайд 36</vt:lpstr>
      <vt:lpstr>Самостійна робота</vt:lpstr>
      <vt:lpstr>Домашнє завдання</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«Хай кінь думає, у нього  голова більше!» - Знайома фраза?  </dc:title>
  <dc:creator>Admin</dc:creator>
  <cp:lastModifiedBy>Admin</cp:lastModifiedBy>
  <cp:revision>103</cp:revision>
  <dcterms:created xsi:type="dcterms:W3CDTF">2010-02-24T17:58:54Z</dcterms:created>
  <dcterms:modified xsi:type="dcterms:W3CDTF">2011-03-30T08:52:46Z</dcterms:modified>
</cp:coreProperties>
</file>