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59" r:id="rId5"/>
    <p:sldId id="260" r:id="rId6"/>
    <p:sldId id="267" r:id="rId7"/>
    <p:sldId id="261" r:id="rId8"/>
    <p:sldId id="262" r:id="rId9"/>
    <p:sldId id="278" r:id="rId10"/>
    <p:sldId id="263" r:id="rId11"/>
    <p:sldId id="279" r:id="rId12"/>
    <p:sldId id="264" r:id="rId13"/>
    <p:sldId id="266" r:id="rId14"/>
    <p:sldId id="281" r:id="rId15"/>
    <p:sldId id="265" r:id="rId16"/>
    <p:sldId id="268" r:id="rId17"/>
    <p:sldId id="269" r:id="rId18"/>
    <p:sldId id="270" r:id="rId19"/>
    <p:sldId id="272" r:id="rId20"/>
    <p:sldId id="274" r:id="rId21"/>
    <p:sldId id="275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3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6E2CFA-C209-418A-B167-B359C0ABC854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7F2BD2-8790-472C-8AA4-268AFB190C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4500594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Докази еволюції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643050"/>
            <a:ext cx="328614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r>
              <a:rPr lang="uk-UA" sz="2800" b="1" dirty="0" smtClean="0"/>
              <a:t>Палеонтологічні  і біогеографічні докази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00760" y="5286388"/>
            <a:ext cx="250033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Робота</a:t>
            </a:r>
          </a:p>
          <a:p>
            <a:r>
              <a:rPr lang="ru-RU" dirty="0" smtClean="0"/>
              <a:t>Учениц</a:t>
            </a:r>
            <a:r>
              <a:rPr lang="uk-UA" dirty="0" smtClean="0"/>
              <a:t>і 11-а класу</a:t>
            </a:r>
          </a:p>
          <a:p>
            <a:r>
              <a:rPr lang="uk-UA" dirty="0" smtClean="0"/>
              <a:t>Ліцею </a:t>
            </a:r>
            <a:r>
              <a:rPr lang="uk-UA" smtClean="0"/>
              <a:t>№</a:t>
            </a:r>
            <a:r>
              <a:rPr lang="uk-UA" smtClean="0"/>
              <a:t>15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e7a84944948f7b8cc42435ba5ac7d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807249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Палеонтологічні ряди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143512"/>
            <a:ext cx="8358246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err="1" smtClean="0"/>
              <a:t>Палеонтологічні</a:t>
            </a:r>
            <a:r>
              <a:rPr lang="ru-RU" sz="2800" dirty="0" smtClean="0"/>
              <a:t> </a:t>
            </a:r>
            <a:r>
              <a:rPr lang="ru-RU" sz="2800" dirty="0"/>
              <a:t>ряди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ряди</a:t>
            </a:r>
            <a:r>
              <a:rPr lang="ru-RU" sz="2800" dirty="0"/>
              <a:t> </a:t>
            </a:r>
            <a:r>
              <a:rPr lang="ru-RU" sz="2800" dirty="0" err="1"/>
              <a:t>викопних</a:t>
            </a:r>
            <a:r>
              <a:rPr lang="ru-RU" sz="2800" dirty="0"/>
              <a:t> форм, </a:t>
            </a:r>
            <a:r>
              <a:rPr lang="ru-RU" sz="2800" dirty="0" err="1"/>
              <a:t>пов'язані</a:t>
            </a:r>
            <a:r>
              <a:rPr lang="ru-RU" sz="2800" dirty="0"/>
              <a:t> один </a:t>
            </a:r>
            <a:r>
              <a:rPr lang="ru-RU" sz="2800" dirty="0" err="1"/>
              <a:t>з</a:t>
            </a:r>
            <a:r>
              <a:rPr lang="ru-RU" sz="2800" dirty="0"/>
              <a:t> одним у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еволюції</a:t>
            </a:r>
            <a:r>
              <a:rPr lang="ru-RU" sz="2800" dirty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uk-UA" sz="2800" dirty="0" err="1"/>
              <a:t>ві</a:t>
            </a:r>
            <a:r>
              <a:rPr lang="ru-RU" sz="2800" dirty="0" err="1"/>
              <a:t>дображають</a:t>
            </a:r>
            <a:r>
              <a:rPr lang="ru-RU" sz="2800" dirty="0"/>
              <a:t>  </a:t>
            </a:r>
            <a:r>
              <a:rPr lang="ru-RU" sz="2800" dirty="0" err="1"/>
              <a:t>хід</a:t>
            </a:r>
            <a:r>
              <a:rPr lang="ru-RU" sz="2800" dirty="0"/>
              <a:t> </a:t>
            </a:r>
            <a:r>
              <a:rPr lang="ru-RU" sz="2800" dirty="0" err="1"/>
              <a:t>філогене</a:t>
            </a:r>
            <a:r>
              <a:rPr lang="uk-UA" sz="2800" dirty="0" err="1"/>
              <a:t>зу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8px-Ceratotherium_simum_Kruger_Park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785794"/>
            <a:ext cx="3276600" cy="2463800"/>
          </a:xfrm>
          <a:prstGeom prst="rect">
            <a:avLst/>
          </a:prstGeom>
        </p:spPr>
      </p:pic>
      <p:pic>
        <p:nvPicPr>
          <p:cNvPr id="3" name="Рисунок 2" descr="humpback_whale_underwater_sh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000504"/>
            <a:ext cx="4572000" cy="2567673"/>
          </a:xfrm>
          <a:prstGeom prst="rect">
            <a:avLst/>
          </a:prstGeom>
        </p:spPr>
      </p:pic>
      <p:pic>
        <p:nvPicPr>
          <p:cNvPr id="5" name="Рисунок 4" descr="elephants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643314"/>
            <a:ext cx="3714776" cy="2786082"/>
          </a:xfrm>
          <a:prstGeom prst="rect">
            <a:avLst/>
          </a:prstGeom>
        </p:spPr>
      </p:pic>
      <p:pic>
        <p:nvPicPr>
          <p:cNvPr id="6" name="Рисунок 5" descr="Gastropoda_img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857232"/>
            <a:ext cx="3857652" cy="2536406"/>
          </a:xfrm>
          <a:prstGeom prst="rect">
            <a:avLst/>
          </a:prstGeom>
        </p:spPr>
      </p:pic>
      <p:pic>
        <p:nvPicPr>
          <p:cNvPr id="4" name="Рисунок 3" descr="quotrvnyannya-na-morskogo-zhaka-yak-dozhiti-do-rokv-pri-tsomu-rozmnozhuvatisya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2500306"/>
            <a:ext cx="2807208" cy="221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32e53e391645fd388d91b8561d70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4000528" cy="5857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Володимир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err="1" smtClean="0"/>
              <a:t>Онуфрійович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Ковалевський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(1842- 1883)- </a:t>
            </a:r>
          </a:p>
          <a:p>
            <a:pPr algn="ctr"/>
            <a:r>
              <a:rPr lang="ru-RU" sz="2800" b="1" dirty="0" err="1" smtClean="0"/>
              <a:t>відомий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російський</a:t>
            </a:r>
            <a:r>
              <a:rPr lang="ru-RU" sz="2800" b="1" dirty="0" smtClean="0"/>
              <a:t> зоолог, основоположник </a:t>
            </a:r>
            <a:r>
              <a:rPr lang="ru-RU" sz="2800" b="1" dirty="0" err="1" smtClean="0"/>
              <a:t>еволюційної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палеонтології</a:t>
            </a:r>
            <a:r>
              <a:rPr lang="ru-RU" sz="2800" b="1" dirty="0" smtClean="0"/>
              <a:t>. Автор </a:t>
            </a:r>
            <a:r>
              <a:rPr lang="ru-RU" sz="2800" b="1" dirty="0" err="1" smtClean="0"/>
              <a:t>класичної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реконструкції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філогенетичного</a:t>
            </a:r>
            <a:r>
              <a:rPr lang="ru-RU" sz="2800" b="1" dirty="0" smtClean="0"/>
              <a:t> ряду коней.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[BI9ZD_10-08]_[IL_01]-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00462"/>
          </a:xfrm>
          <a:prstGeom prst="rect">
            <a:avLst/>
          </a:prstGeom>
        </p:spPr>
      </p:pic>
      <p:pic>
        <p:nvPicPr>
          <p:cNvPr id="4" name="Рисунок 3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14"/>
            <a:ext cx="914400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6-Paleontologicheskie-dokazatelst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262"/>
            <a:ext cx="9144000" cy="5345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base_2_1649688007_44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8143932" cy="38414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5214950"/>
            <a:ext cx="4572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000" dirty="0"/>
              <a:t>Черепа </a:t>
            </a:r>
            <a:r>
              <a:rPr lang="ru-RU" sz="2000" dirty="0" err="1"/>
              <a:t>гомінідів</a:t>
            </a:r>
            <a:r>
              <a:rPr lang="ru-RU" sz="2000" dirty="0"/>
              <a:t>, </a:t>
            </a:r>
            <a:r>
              <a:rPr lang="ru-RU" sz="2000" dirty="0" err="1"/>
              <a:t>від</a:t>
            </a:r>
            <a:r>
              <a:rPr lang="ru-RU" sz="2000" dirty="0"/>
              <a:t> шимпанзе (A) до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розумної</a:t>
            </a:r>
            <a:r>
              <a:rPr lang="ru-RU" sz="2000" dirty="0"/>
              <a:t> (N).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42148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Біогеографічні докази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24288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Ендеміки</a:t>
            </a:r>
            <a:endParaRPr lang="ru-RU" sz="3600" b="1" dirty="0"/>
          </a:p>
        </p:txBody>
      </p:sp>
      <p:pic>
        <p:nvPicPr>
          <p:cNvPr id="3" name="Рисунок 2" descr="worldmi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4780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5643578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Австралія протягом 120 млн. років не з</a:t>
            </a:r>
            <a:r>
              <a:rPr lang="en-US" b="1" dirty="0" smtClean="0"/>
              <a:t>’</a:t>
            </a:r>
            <a:r>
              <a:rPr lang="uk-UA" b="1" dirty="0" err="1" smtClean="0"/>
              <a:t>єднувалася</a:t>
            </a:r>
            <a:r>
              <a:rPr lang="uk-UA" b="1" dirty="0" smtClean="0"/>
              <a:t> з іншими материками. В цей період почала формуватися особлива фауна , розвивалися сумчасті й клоачні ссавці.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лайд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1928802"/>
            <a:ext cx="92869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Коала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1857364"/>
            <a:ext cx="107157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Опосум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72264" y="1857364"/>
            <a:ext cx="235745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Кускус</a:t>
            </a:r>
            <a:r>
              <a:rPr lang="uk-UA" b="1" dirty="0" smtClean="0"/>
              <a:t> п</a:t>
            </a:r>
            <a:r>
              <a:rPr lang="en-US" b="1" dirty="0" smtClean="0"/>
              <a:t>’</a:t>
            </a:r>
            <a:r>
              <a:rPr lang="uk-UA" b="1" dirty="0" err="1" smtClean="0"/>
              <a:t>ятнистий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214818"/>
            <a:ext cx="228601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Сумча</a:t>
            </a:r>
            <a:r>
              <a:rPr lang="uk-UA" b="1" dirty="0" err="1" smtClean="0"/>
              <a:t>стий</a:t>
            </a:r>
            <a:r>
              <a:rPr lang="uk-UA" b="1" dirty="0" smtClean="0"/>
              <a:t> диявол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4143380"/>
            <a:ext cx="128588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Кенгуру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4214818"/>
            <a:ext cx="221457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Сумчастий вовк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6500834"/>
            <a:ext cx="107157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Утконіс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15206" y="6429396"/>
            <a:ext cx="107157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Єхидна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25717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Релікти</a:t>
            </a:r>
            <a:endParaRPr lang="ru-RU" sz="3200" b="1" dirty="0"/>
          </a:p>
        </p:txBody>
      </p:sp>
      <p:pic>
        <p:nvPicPr>
          <p:cNvPr id="4" name="Рисунок 3" descr="image_77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35" y="0"/>
            <a:ext cx="5572165" cy="4572008"/>
          </a:xfrm>
          <a:prstGeom prst="rect">
            <a:avLst/>
          </a:prstGeom>
        </p:spPr>
      </p:pic>
      <p:pic>
        <p:nvPicPr>
          <p:cNvPr id="3" name="Рисунок 2" descr="kabardino05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9842"/>
            <a:ext cx="4429124" cy="4988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низ 18"/>
          <p:cNvSpPr/>
          <p:nvPr/>
        </p:nvSpPr>
        <p:spPr>
          <a:xfrm>
            <a:off x="3857620" y="1928802"/>
            <a:ext cx="357190" cy="3000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929190" y="1785926"/>
            <a:ext cx="357190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373280">
            <a:off x="2500298" y="1785926"/>
            <a:ext cx="428628" cy="2428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14546" y="357166"/>
            <a:ext cx="3429024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докази еволюції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86058"/>
            <a:ext cx="27674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Палеонтологічні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286256"/>
            <a:ext cx="19831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Ембріологічні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2285992"/>
            <a:ext cx="242889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Біогеографічні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1643050"/>
            <a:ext cx="214314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Морфологічні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3357562"/>
            <a:ext cx="18573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Генетичні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3714752"/>
            <a:ext cx="18573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Біохімічні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5357826"/>
            <a:ext cx="264320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Паразитологічний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209464">
            <a:off x="1593569" y="1604234"/>
            <a:ext cx="371094" cy="1022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86248" y="164305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8512675">
            <a:off x="5909856" y="943487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9773280">
            <a:off x="5971749" y="1422640"/>
            <a:ext cx="330585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px-Limule(d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4643438" cy="3000372"/>
          </a:xfrm>
          <a:prstGeom prst="rect">
            <a:avLst/>
          </a:prstGeom>
        </p:spPr>
      </p:pic>
      <p:pic>
        <p:nvPicPr>
          <p:cNvPr id="3" name="Рисунок 2" descr="www_biolib_cz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312"/>
            <a:ext cx="4500562" cy="3111163"/>
          </a:xfrm>
          <a:prstGeom prst="rect">
            <a:avLst/>
          </a:prstGeom>
        </p:spPr>
      </p:pic>
      <p:pic>
        <p:nvPicPr>
          <p:cNvPr id="4" name="Рисунок 3" descr="Horseshoe-crab-ventral-cccmkc_edu_h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000372"/>
            <a:ext cx="4643438" cy="3643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786190"/>
            <a:ext cx="321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Мечохвіст – </a:t>
            </a:r>
          </a:p>
          <a:p>
            <a:pPr algn="ctr"/>
            <a:r>
              <a:rPr lang="uk-UA" sz="2000" b="1" dirty="0" smtClean="0"/>
              <a:t>гігантський морський </a:t>
            </a:r>
            <a:r>
              <a:rPr lang="uk-UA" sz="2000" b="1" dirty="0" err="1" smtClean="0"/>
              <a:t>членистоногий</a:t>
            </a:r>
            <a:r>
              <a:rPr lang="uk-UA" sz="2000" b="1" dirty="0" smtClean="0"/>
              <a:t>, що сягають 60 см завдовжки</a:t>
            </a:r>
            <a:r>
              <a:rPr lang="uk-UA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timeri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714356"/>
            <a:ext cx="4429124" cy="3286124"/>
          </a:xfrm>
          <a:prstGeom prst="rect">
            <a:avLst/>
          </a:prstGeom>
        </p:spPr>
      </p:pic>
      <p:pic>
        <p:nvPicPr>
          <p:cNvPr id="3" name="Рисунок 2" descr="latimeri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4762500" cy="328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485776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Латимерія - </a:t>
            </a:r>
            <a:r>
              <a:rPr lang="uk-UA" sz="2000" b="1" dirty="0" err="1" smtClean="0"/>
              <a:t>кистепера</a:t>
            </a:r>
            <a:r>
              <a:rPr lang="uk-UA" sz="2000" b="1" dirty="0" smtClean="0"/>
              <a:t> риба, яка мешкає у </a:t>
            </a:r>
            <a:r>
              <a:rPr lang="uk-UA" sz="2000" b="1" dirty="0" err="1" smtClean="0"/>
              <a:t>глубоководних</a:t>
            </a:r>
            <a:r>
              <a:rPr lang="uk-UA" sz="2000" b="1" dirty="0" smtClean="0"/>
              <a:t>  частинах берегів східної Африки. Єдиний представник ряду кистеперих риб,  найбільш близький до надземних хребетних.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at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642918"/>
            <a:ext cx="4429124" cy="3357586"/>
          </a:xfrm>
          <a:prstGeom prst="rect">
            <a:avLst/>
          </a:prstGeom>
        </p:spPr>
      </p:pic>
      <p:pic>
        <p:nvPicPr>
          <p:cNvPr id="3" name="Рисунок 2" descr="gatteriy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4757765" cy="3356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4714884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Гатерія - рептилія, яка мешкає у Новій Зеландії. Цей вид є єдиним нині живущим представником </a:t>
            </a:r>
            <a:r>
              <a:rPr lang="uk-UA" sz="2400" b="1" dirty="0" err="1" smtClean="0"/>
              <a:t>підкласа</a:t>
            </a:r>
            <a:r>
              <a:rPr lang="uk-UA" sz="2400" b="1" dirty="0" smtClean="0"/>
              <a:t> Першоящерів у класі Рептилій.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inkgo_bilob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4596362" cy="3429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3929066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Гінкго</a:t>
            </a:r>
            <a:r>
              <a:rPr lang="uk-UA" sz="2000" b="1" dirty="0" smtClean="0"/>
              <a:t> дволопатеве (священне дерево)– реліктова рослина. Зараз розповсюджена у Китаї та Японії тільки як декоративна рослина. Цьому представнику голонасінних бл.300 млн. років. </a:t>
            </a:r>
            <a:endParaRPr lang="ru-RU" sz="2000" b="1" dirty="0"/>
          </a:p>
        </p:txBody>
      </p:sp>
      <p:pic>
        <p:nvPicPr>
          <p:cNvPr id="5" name="Рисунок 4" descr="zf057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48" y="2875690"/>
            <a:ext cx="4564252" cy="3982310"/>
          </a:xfrm>
          <a:prstGeom prst="rect">
            <a:avLst/>
          </a:prstGeom>
        </p:spPr>
      </p:pic>
      <p:pic>
        <p:nvPicPr>
          <p:cNvPr id="6" name="Рисунок 5" descr="1264876203_gink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2852"/>
            <a:ext cx="4071966" cy="2765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42886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Дякую за увагу!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357298"/>
            <a:ext cx="37862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Палеонтологічний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04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642918"/>
            <a:ext cx="2357454" cy="3257009"/>
          </a:xfrm>
          <a:prstGeom prst="rect">
            <a:avLst/>
          </a:prstGeom>
        </p:spPr>
      </p:pic>
      <p:pic>
        <p:nvPicPr>
          <p:cNvPr id="4" name="Рисунок 3" descr="ph072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928670"/>
            <a:ext cx="2857520" cy="3208980"/>
          </a:xfrm>
          <a:prstGeom prst="rect">
            <a:avLst/>
          </a:prstGeom>
        </p:spPr>
      </p:pic>
      <p:pic>
        <p:nvPicPr>
          <p:cNvPr id="5" name="Рисунок 4" descr="ph072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857232"/>
            <a:ext cx="2286016" cy="3064220"/>
          </a:xfrm>
          <a:prstGeom prst="rect">
            <a:avLst/>
          </a:prstGeom>
        </p:spPr>
      </p:pic>
      <p:pic>
        <p:nvPicPr>
          <p:cNvPr id="6" name="Рисунок 5" descr="ph072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929066"/>
            <a:ext cx="3362331" cy="2610312"/>
          </a:xfrm>
          <a:prstGeom prst="rect">
            <a:avLst/>
          </a:prstGeom>
        </p:spPr>
      </p:pic>
      <p:pic>
        <p:nvPicPr>
          <p:cNvPr id="7" name="Рисунок 6" descr="ph072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4214818"/>
            <a:ext cx="3643319" cy="24213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29190" y="6273225"/>
            <a:ext cx="400051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/>
              <a:t>Р</a:t>
            </a:r>
            <a:r>
              <a:rPr lang="ru-RU" sz="1600" dirty="0" err="1" smtClean="0"/>
              <a:t>ештки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трилобітів</a:t>
            </a:r>
            <a:r>
              <a:rPr lang="ru-RU" sz="1600" dirty="0" smtClean="0"/>
              <a:t> - </a:t>
            </a:r>
            <a:r>
              <a:rPr lang="ru-RU" sz="1600" dirty="0" err="1" smtClean="0"/>
              <a:t>примітивних</a:t>
            </a:r>
            <a:r>
              <a:rPr lang="ru-RU" sz="1600" dirty="0" smtClean="0"/>
              <a:t> членистоногих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трироздільним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тілом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0"/>
            <a:ext cx="2857520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СПІРАЛЬНА, РОЗДІЛЕНА НА КАМЕРИ РАКОВИНА характерна для </a:t>
            </a:r>
            <a:r>
              <a:rPr lang="ru-RU" sz="1400" dirty="0" err="1"/>
              <a:t>амонітів</a:t>
            </a:r>
            <a:r>
              <a:rPr lang="ru-RU" sz="1400" dirty="0"/>
              <a:t> - </a:t>
            </a:r>
            <a:r>
              <a:rPr lang="ru-RU" sz="1400" dirty="0" err="1"/>
              <a:t>вимерлого</a:t>
            </a:r>
            <a:r>
              <a:rPr lang="ru-RU" sz="1400" dirty="0"/>
              <a:t> </a:t>
            </a:r>
            <a:r>
              <a:rPr lang="ru-RU" sz="1400" dirty="0" smtClean="0"/>
              <a:t>ряду </a:t>
            </a:r>
            <a:r>
              <a:rPr lang="ru-RU" sz="1400" dirty="0"/>
              <a:t>головоногих </a:t>
            </a:r>
            <a:r>
              <a:rPr lang="ru-RU" sz="1400" dirty="0" err="1"/>
              <a:t>молюсків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6519446"/>
            <a:ext cx="364333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ВІДБИТОК </a:t>
            </a:r>
            <a:r>
              <a:rPr lang="ru-RU" sz="1600" dirty="0" smtClean="0"/>
              <a:t>СІМ'ЯНОЇ </a:t>
            </a:r>
            <a:r>
              <a:rPr lang="ru-RU" sz="1600" dirty="0"/>
              <a:t>ПАПОРОТІ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3116"/>
            <a:ext cx="4522334" cy="3714776"/>
          </a:xfrm>
          <a:prstGeom prst="rect">
            <a:avLst/>
          </a:prstGeom>
        </p:spPr>
      </p:pic>
      <p:pic>
        <p:nvPicPr>
          <p:cNvPr id="2" name="Рисунок 1" descr="660px-Archaeopteryx-mo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928802"/>
            <a:ext cx="4000528" cy="3643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5500702"/>
            <a:ext cx="40005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Реконструкція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археоптерикса,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 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Оксфордського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857232"/>
            <a:ext cx="307183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Архіоптерикс</a:t>
            </a:r>
            <a:r>
              <a:rPr lang="uk-UA" sz="2000" b="1" dirty="0" smtClean="0"/>
              <a:t> – перехід між рептиліями і птахами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0"/>
            <a:ext cx="507209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Перехідні форми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9px-Archaeopteryx_bavarica_De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7923902" cy="535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285728"/>
            <a:ext cx="307183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від рептилій: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кігті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передніх</a:t>
            </a:r>
            <a:r>
              <a:rPr lang="ru-RU" dirty="0"/>
              <a:t> </a:t>
            </a:r>
            <a:r>
              <a:rPr lang="ru-RU" dirty="0" err="1" smtClean="0"/>
              <a:t>кінцівках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зубів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</a:t>
            </a:r>
            <a:r>
              <a:rPr lang="ru-RU" dirty="0" err="1"/>
              <a:t>хвіст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хребтом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хребців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зрослися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43636" y="214290"/>
            <a:ext cx="2786082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від птахів: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err="1" smtClean="0"/>
              <a:t>Диференційоване</a:t>
            </a:r>
            <a:r>
              <a:rPr lang="ru-RU" sz="2000" dirty="0" smtClean="0"/>
              <a:t> </a:t>
            </a:r>
            <a:r>
              <a:rPr lang="ru-RU" sz="2000" dirty="0" err="1"/>
              <a:t>оперення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 Передні кінцівки перетворені у крила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5857892"/>
            <a:ext cx="27860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Мюнхенський екземпляр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020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524251"/>
            <a:ext cx="4572002" cy="3048001"/>
          </a:xfrm>
          <a:prstGeom prst="rect">
            <a:avLst/>
          </a:prstGeom>
        </p:spPr>
      </p:pic>
      <p:pic>
        <p:nvPicPr>
          <p:cNvPr id="3" name="Рисунок 2" descr="Psilot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28604"/>
            <a:ext cx="4286280" cy="2975390"/>
          </a:xfrm>
          <a:prstGeom prst="rect">
            <a:avLst/>
          </a:prstGeom>
        </p:spPr>
      </p:pic>
      <p:pic>
        <p:nvPicPr>
          <p:cNvPr id="4" name="Рисунок 3" descr="1355255954_psi_nud_c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857364"/>
            <a:ext cx="3357586" cy="4500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52"/>
            <a:ext cx="321471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Псилофіти – перехід між водоростями і рослинами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hthyosteg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5881712" cy="2714644"/>
          </a:xfrm>
          <a:prstGeom prst="rect">
            <a:avLst/>
          </a:prstGeom>
        </p:spPr>
      </p:pic>
      <p:pic>
        <p:nvPicPr>
          <p:cNvPr id="4" name="Рисунок 3" descr="691618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429000"/>
            <a:ext cx="6229377" cy="3214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214290"/>
            <a:ext cx="400052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Іхтіостега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smtClean="0"/>
              <a:t>– перехідний між рибами і земноводними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357430"/>
            <a:ext cx="4233866" cy="4320271"/>
          </a:xfrm>
          <a:prstGeom prst="rect">
            <a:avLst/>
          </a:prstGeom>
        </p:spPr>
      </p:pic>
      <p:pic>
        <p:nvPicPr>
          <p:cNvPr id="3" name="Рисунок 2" descr="Bio8_18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28604"/>
            <a:ext cx="5715040" cy="3516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317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2014-04-16T13:23:54Z</dcterms:created>
  <dcterms:modified xsi:type="dcterms:W3CDTF">2014-06-06T07:21:09Z</dcterms:modified>
</cp:coreProperties>
</file>