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63" r:id="rId4"/>
    <p:sldId id="264" r:id="rId5"/>
    <p:sldId id="260" r:id="rId6"/>
    <p:sldId id="258" r:id="rId7"/>
    <p:sldId id="259" r:id="rId8"/>
    <p:sldId id="261" r:id="rId9"/>
    <p:sldId id="262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1D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02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AD3976BA-6016-4D47-B112-7B52A7EC6B34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293ABAC9-17F8-4135-ABA3-9A84929F4B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2558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976BA-6016-4D47-B112-7B52A7EC6B34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ABAC9-17F8-4135-ABA3-9A84929F4B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6727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976BA-6016-4D47-B112-7B52A7EC6B34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ABAC9-17F8-4135-ABA3-9A84929F4B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4378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976BA-6016-4D47-B112-7B52A7EC6B34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ABAC9-17F8-4135-ABA3-9A84929F4B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3612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976BA-6016-4D47-B112-7B52A7EC6B34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ABAC9-17F8-4135-ABA3-9A84929F4B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5764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976BA-6016-4D47-B112-7B52A7EC6B34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ABAC9-17F8-4135-ABA3-9A84929F4B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942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976BA-6016-4D47-B112-7B52A7EC6B34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ABAC9-17F8-4135-ABA3-9A84929F4B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7996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976BA-6016-4D47-B112-7B52A7EC6B34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ABAC9-17F8-4135-ABA3-9A84929F4B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4392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976BA-6016-4D47-B112-7B52A7EC6B34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ABAC9-17F8-4135-ABA3-9A84929F4B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0946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976BA-6016-4D47-B112-7B52A7EC6B34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ABAC9-17F8-4135-ABA3-9A84929F4B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6971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976BA-6016-4D47-B112-7B52A7EC6B34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ABAC9-17F8-4135-ABA3-9A84929F4B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535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976BA-6016-4D47-B112-7B52A7EC6B34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ABAC9-17F8-4135-ABA3-9A84929F4B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2789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976BA-6016-4D47-B112-7B52A7EC6B34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ABAC9-17F8-4135-ABA3-9A84929F4B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2707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976BA-6016-4D47-B112-7B52A7EC6B34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ABAC9-17F8-4135-ABA3-9A84929F4B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3678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976BA-6016-4D47-B112-7B52A7EC6B34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ABAC9-17F8-4135-ABA3-9A84929F4B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8159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976BA-6016-4D47-B112-7B52A7EC6B34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ABAC9-17F8-4135-ABA3-9A84929F4B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2734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976BA-6016-4D47-B112-7B52A7EC6B34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ABAC9-17F8-4135-ABA3-9A84929F4B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1472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alpha val="92000"/>
                <a:lumMod val="47000"/>
                <a:lumOff val="53000"/>
              </a:schemeClr>
            </a:gs>
            <a:gs pos="46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D3976BA-6016-4D47-B112-7B52A7EC6B34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93ABAC9-17F8-4135-ABA3-9A84929F4B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6811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02723" y="3909106"/>
            <a:ext cx="9144000" cy="2387600"/>
          </a:xfrm>
        </p:spPr>
        <p:txBody>
          <a:bodyPr>
            <a:normAutofit/>
          </a:bodyPr>
          <a:lstStyle/>
          <a:p>
            <a:r>
              <a:rPr lang="en-US" sz="9600" dirty="0"/>
              <a:t> </a:t>
            </a:r>
            <a:r>
              <a:rPr lang="en-US" sz="9600" b="1" cap="none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Australia</a:t>
            </a:r>
            <a:endParaRPr lang="ru-RU" sz="9600" b="1" cap="none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34405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08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0993910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1D57">
            <a:alpha val="9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756" y="0"/>
            <a:ext cx="9169469" cy="6858000"/>
          </a:xfrm>
        </p:spPr>
      </p:pic>
    </p:spTree>
    <p:extLst>
      <p:ext uri="{BB962C8B-B14F-4D97-AF65-F5344CB8AC3E}">
        <p14:creationId xmlns:p14="http://schemas.microsoft.com/office/powerpoint/2010/main" val="2012843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0416" y="159264"/>
            <a:ext cx="11881584" cy="22663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Australia</a:t>
            </a:r>
            <a:r>
              <a:rPr lang="ru-RU" sz="24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- </a:t>
            </a:r>
            <a:r>
              <a:rPr lang="en-US" sz="2400" dirty="0" smtClean="0">
                <a:solidFill>
                  <a:schemeClr val="bg1"/>
                </a:solidFill>
              </a:rPr>
              <a:t>officially </a:t>
            </a:r>
            <a:r>
              <a:rPr lang="en-US" sz="2400" dirty="0">
                <a:solidFill>
                  <a:schemeClr val="bg1"/>
                </a:solidFill>
              </a:rPr>
              <a:t>the Commonwealth of </a:t>
            </a:r>
            <a:r>
              <a:rPr lang="en-US" sz="2400" dirty="0" smtClean="0">
                <a:solidFill>
                  <a:schemeClr val="bg1"/>
                </a:solidFill>
              </a:rPr>
              <a:t>Australia</a:t>
            </a:r>
            <a:r>
              <a:rPr lang="ru-RU" sz="2400" dirty="0" smtClean="0">
                <a:solidFill>
                  <a:schemeClr val="bg1"/>
                </a:solidFill>
              </a:rPr>
              <a:t> -</a:t>
            </a:r>
            <a:r>
              <a:rPr lang="en-US" sz="2400" dirty="0" smtClean="0">
                <a:solidFill>
                  <a:schemeClr val="bg1"/>
                </a:solidFill>
              </a:rPr>
              <a:t>country </a:t>
            </a:r>
            <a:r>
              <a:rPr lang="en-US" sz="2400" dirty="0">
                <a:solidFill>
                  <a:schemeClr val="bg1"/>
                </a:solidFill>
              </a:rPr>
              <a:t>in the southern hemisphere, occupying mainland Australia, Tasmania Island and several other islands in the Indian and Pacific </a:t>
            </a:r>
            <a:r>
              <a:rPr lang="en-US" sz="2400" dirty="0" smtClean="0">
                <a:solidFill>
                  <a:schemeClr val="bg1"/>
                </a:solidFill>
              </a:rPr>
              <a:t>Oceans, </a:t>
            </a:r>
            <a:r>
              <a:rPr lang="en-US" sz="2400" dirty="0">
                <a:solidFill>
                  <a:schemeClr val="bg1"/>
                </a:solidFill>
              </a:rPr>
              <a:t>is the sixth state by area in the world.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287" y="1983546"/>
            <a:ext cx="6241596" cy="47982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89153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cap="none" dirty="0">
                <a:ln w="22225">
                  <a:solidFill>
                    <a:schemeClr val="bg1"/>
                  </a:solidFill>
                  <a:prstDash val="solid"/>
                </a:ln>
                <a:latin typeface="Algerian" panose="04020705040A02060702" pitchFamily="82" charset="0"/>
              </a:rPr>
              <a:t>Political division</a:t>
            </a:r>
            <a:endParaRPr lang="ru-RU" sz="4800" b="1" cap="none" dirty="0">
              <a:ln w="22225">
                <a:solidFill>
                  <a:schemeClr val="bg1"/>
                </a:solidFill>
                <a:prstDash val="solid"/>
              </a:ln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Australia has six states, three mainland territories and other smaller territories. States</a:t>
            </a:r>
            <a:r>
              <a:rPr lang="en-US" sz="2400" dirty="0" smtClean="0">
                <a:solidFill>
                  <a:schemeClr val="bg1"/>
                </a:solidFill>
              </a:rPr>
              <a:t>:</a:t>
            </a:r>
            <a:endParaRPr lang="ru-RU" sz="240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bg1"/>
                </a:solidFill>
              </a:rPr>
              <a:t>Victoria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bg1"/>
                </a:solidFill>
              </a:rPr>
              <a:t>Western Australia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bg1"/>
                </a:solidFill>
              </a:rPr>
              <a:t>Queensland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bg1"/>
                </a:solidFill>
              </a:rPr>
              <a:t>New South Wales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bg1"/>
                </a:solidFill>
              </a:rPr>
              <a:t>  Tasmania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bg1"/>
                </a:solidFill>
              </a:rPr>
              <a:t>  South Australia</a:t>
            </a:r>
            <a:endParaRPr lang="ru-RU" sz="2400" dirty="0" smtClean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179" y="2731770"/>
            <a:ext cx="3649005" cy="391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7531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460" y="3224746"/>
            <a:ext cx="5463540" cy="36332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4746"/>
            <a:ext cx="5668621" cy="36090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1327129" cy="1456267"/>
          </a:xfrm>
        </p:spPr>
        <p:txBody>
          <a:bodyPr>
            <a:noAutofit/>
          </a:bodyPr>
          <a:lstStyle/>
          <a:p>
            <a:r>
              <a:rPr lang="en-US" sz="4800" b="1" cap="none" spc="50" dirty="0" smtClean="0">
                <a:ln w="9525" cmpd="sng">
                  <a:solidFill>
                    <a:schemeClr val="bg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lgerian" panose="04020705040A02060702" pitchFamily="82" charset="0"/>
              </a:rPr>
              <a:t>CANBERRA – capital of Australia</a:t>
            </a:r>
            <a:endParaRPr lang="ru-RU" sz="4800" b="1" cap="none" spc="50" dirty="0">
              <a:ln w="9525" cmpd="sng">
                <a:solidFill>
                  <a:schemeClr val="bg1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7181" y="609600"/>
            <a:ext cx="10131425" cy="364913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 smtClean="0">
                <a:solidFill>
                  <a:schemeClr val="bg1"/>
                </a:solidFill>
              </a:rPr>
              <a:t>Australian </a:t>
            </a:r>
            <a:r>
              <a:rPr lang="en-US" dirty="0">
                <a:solidFill>
                  <a:schemeClr val="bg1"/>
                </a:solidFill>
              </a:rPr>
              <a:t>capital - Canberra. Population exceeds 345,000 people, Canberra is the largest city in Australia, located within the country rather than on the coast.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2842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85057"/>
            <a:ext cx="10131425" cy="1456267"/>
          </a:xfrm>
        </p:spPr>
        <p:txBody>
          <a:bodyPr>
            <a:normAutofit/>
          </a:bodyPr>
          <a:lstStyle/>
          <a:p>
            <a:pPr algn="ctr"/>
            <a:r>
              <a:rPr lang="en-US" sz="6600" b="1" cap="none" spc="50" dirty="0">
                <a:ln w="9525" cmpd="sng">
                  <a:solidFill>
                    <a:schemeClr val="bg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lgerian" panose="04020705040A02060702" pitchFamily="82" charset="0"/>
              </a:rPr>
              <a:t>State symbols</a:t>
            </a:r>
            <a:endParaRPr lang="ru-RU" sz="6600" b="1" cap="none" spc="50" dirty="0">
              <a:ln w="9525" cmpd="sng">
                <a:solidFill>
                  <a:schemeClr val="bg1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613" y="1771650"/>
            <a:ext cx="6781800" cy="5086350"/>
          </a:xfrm>
        </p:spPr>
      </p:pic>
    </p:spTree>
    <p:extLst>
      <p:ext uri="{BB962C8B-B14F-4D97-AF65-F5344CB8AC3E}">
        <p14:creationId xmlns:p14="http://schemas.microsoft.com/office/powerpoint/2010/main" val="10528423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1" y="-753533"/>
            <a:ext cx="10131425" cy="364913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4000" dirty="0" smtClean="0">
                <a:solidFill>
                  <a:schemeClr val="bg1"/>
                </a:solidFill>
              </a:rPr>
              <a:t>  </a:t>
            </a:r>
            <a:r>
              <a:rPr lang="en-US" sz="4000" dirty="0" smtClean="0">
                <a:solidFill>
                  <a:schemeClr val="bg1"/>
                </a:solidFill>
              </a:rPr>
              <a:t>The </a:t>
            </a:r>
            <a:r>
              <a:rPr lang="en-US" sz="4000" dirty="0">
                <a:solidFill>
                  <a:schemeClr val="bg1"/>
                </a:solidFill>
              </a:rPr>
              <a:t>term "Australia" in Australian English is derived from Latin. </a:t>
            </a:r>
            <a:r>
              <a:rPr lang="en-US" sz="4000" dirty="0" err="1">
                <a:solidFill>
                  <a:schemeClr val="bg1"/>
                </a:solidFill>
              </a:rPr>
              <a:t>austrālis</a:t>
            </a:r>
            <a:r>
              <a:rPr lang="en-US" sz="4000" dirty="0">
                <a:solidFill>
                  <a:schemeClr val="bg1"/>
                </a:solidFill>
              </a:rPr>
              <a:t> («South").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742" y="1905000"/>
            <a:ext cx="5283200" cy="3962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40358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171" y="1641299"/>
            <a:ext cx="8850085" cy="471209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1514" y="-644676"/>
            <a:ext cx="11963400" cy="364913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bg1"/>
                </a:solidFill>
              </a:rPr>
              <a:t>  </a:t>
            </a:r>
            <a:r>
              <a:rPr lang="en-US" sz="2800" dirty="0" smtClean="0">
                <a:solidFill>
                  <a:schemeClr val="bg1"/>
                </a:solidFill>
              </a:rPr>
              <a:t>Australian </a:t>
            </a:r>
            <a:r>
              <a:rPr lang="en-US" sz="2800" dirty="0">
                <a:solidFill>
                  <a:schemeClr val="bg1"/>
                </a:solidFill>
              </a:rPr>
              <a:t>flag is a rectangular cloth of blue, which depicts three elements: UK flag (also known as the "Union Jack"), the Commonwealth Star (or Star Federation, she </a:t>
            </a:r>
            <a:r>
              <a:rPr lang="en-US" sz="2800" dirty="0" err="1">
                <a:solidFill>
                  <a:schemeClr val="bg1"/>
                </a:solidFill>
              </a:rPr>
              <a:t>Hadar</a:t>
            </a:r>
            <a:r>
              <a:rPr lang="en-US" sz="2800" dirty="0">
                <a:solidFill>
                  <a:schemeClr val="bg1"/>
                </a:solidFill>
              </a:rPr>
              <a:t>) and the Southern Cross constellation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0572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2083143" cy="364913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bg1"/>
                </a:solidFill>
              </a:rPr>
              <a:t>Australian coat of arms is a shield on the left, where the coats of arms of states: New South Wales, Victoria and Queensland. In the lower part of the shield, left to right: South Australia, Western Australia and Tasmania. Above the shield is the seven-edged "Commonwealth Star" or the Star of Federation over blue and gold wreaths. Six points of the star represent the six states and the seventh is a collection of territories and Australia itself. Shield hoard kangaroos and emus.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399" y="3115491"/>
            <a:ext cx="4678136" cy="374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3712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-405190"/>
            <a:ext cx="11941629" cy="364913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bg1"/>
                </a:solidFill>
              </a:rPr>
              <a:t>Australia's national anthem - </a:t>
            </a:r>
            <a:r>
              <a:rPr lang="en-US" sz="2800" dirty="0" smtClean="0">
                <a:solidFill>
                  <a:schemeClr val="bg1"/>
                </a:solidFill>
              </a:rPr>
              <a:t>«Advance Australia Fair" </a:t>
            </a:r>
            <a:r>
              <a:rPr lang="en-US" sz="2800" dirty="0">
                <a:solidFill>
                  <a:schemeClr val="bg1"/>
                </a:solidFill>
              </a:rPr>
              <a:t>Composed by Peter McCormick in 1878. This hymn, on the recommendation of Robert Hawke government and with the permission of the governor-general </a:t>
            </a:r>
            <a:r>
              <a:rPr lang="en-US" sz="2800" dirty="0" err="1">
                <a:solidFill>
                  <a:schemeClr val="bg1"/>
                </a:solidFill>
              </a:rPr>
              <a:t>Ninian</a:t>
            </a:r>
            <a:r>
              <a:rPr lang="en-US" sz="2800" dirty="0">
                <a:solidFill>
                  <a:schemeClr val="bg1"/>
                </a:solidFill>
              </a:rPr>
              <a:t> Stephen, in 1984, was replaced by the British «God Save The Queen».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09" y="2348839"/>
            <a:ext cx="11281410" cy="450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8840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а">
  <a:themeElements>
    <a:clrScheme name="Синий и зеленый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Небеса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ебеса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61DDDE80-2DFA-4F2A-B66F-72059846BD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TC103457452[[fn=Небесный]]</Template>
  <TotalTime>79</TotalTime>
  <Words>306</Words>
  <Application>Microsoft Office PowerPoint</Application>
  <PresentationFormat>Широкоэкранный</PresentationFormat>
  <Paragraphs>17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Algerian</vt:lpstr>
      <vt:lpstr>Arial</vt:lpstr>
      <vt:lpstr>Calibri</vt:lpstr>
      <vt:lpstr>Calibri Light</vt:lpstr>
      <vt:lpstr>Wingdings</vt:lpstr>
      <vt:lpstr>Небеса</vt:lpstr>
      <vt:lpstr> Australia</vt:lpstr>
      <vt:lpstr>Презентация PowerPoint</vt:lpstr>
      <vt:lpstr>Political division</vt:lpstr>
      <vt:lpstr>CANBERRA – capital of Australia</vt:lpstr>
      <vt:lpstr>State symbols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 Australia</dc:title>
  <dc:creator>Макс Барашков</dc:creator>
  <cp:lastModifiedBy>Макс Барашков</cp:lastModifiedBy>
  <cp:revision>7</cp:revision>
  <dcterms:created xsi:type="dcterms:W3CDTF">2013-12-05T19:44:45Z</dcterms:created>
  <dcterms:modified xsi:type="dcterms:W3CDTF">2013-12-05T21:04:16Z</dcterms:modified>
</cp:coreProperties>
</file>