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692696"/>
            <a:ext cx="6372200" cy="3456384"/>
          </a:xfrm>
        </p:spPr>
        <p:txBody>
          <a:bodyPr>
            <a:normAutofit/>
          </a:bodyPr>
          <a:lstStyle/>
          <a:p>
            <a:r>
              <a:rPr lang="uk-UA" sz="8800" dirty="0" smtClean="0"/>
              <a:t>Переломи і вивихи</a:t>
            </a:r>
            <a:endParaRPr lang="uk-UA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3354442" y="4641112"/>
            <a:ext cx="5114778" cy="1524192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028384" cy="4693136"/>
          </a:xfrm>
        </p:spPr>
        <p:txBody>
          <a:bodyPr>
            <a:normAutofit/>
          </a:bodyPr>
          <a:lstStyle/>
          <a:p>
            <a:r>
              <a:rPr lang="uk-UA" sz="4000" i="1" dirty="0" smtClean="0"/>
              <a:t>Презентацію підготувала учениця 10 класу – шпак </a:t>
            </a:r>
            <a:r>
              <a:rPr lang="uk-UA" sz="4000" i="1" dirty="0" err="1" smtClean="0"/>
              <a:t>олена</a:t>
            </a:r>
            <a:endParaRPr lang="uk-UA" sz="4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7239000" cy="908720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077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239000" cy="3973056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Перело́м</a:t>
            </a:r>
            <a:r>
              <a:rPr lang="ru-RU" i="1" dirty="0"/>
              <a:t> — </a:t>
            </a:r>
            <a:r>
              <a:rPr lang="ru-RU" i="1" dirty="0" err="1"/>
              <a:t>часткове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повне</a:t>
            </a:r>
            <a:r>
              <a:rPr lang="ru-RU" i="1" dirty="0"/>
              <a:t> </a:t>
            </a:r>
            <a:r>
              <a:rPr lang="ru-RU" i="1" dirty="0" err="1"/>
              <a:t>порушення</a:t>
            </a:r>
            <a:r>
              <a:rPr lang="ru-RU" i="1" dirty="0"/>
              <a:t> </a:t>
            </a:r>
            <a:r>
              <a:rPr lang="ru-RU" i="1" dirty="0" err="1"/>
              <a:t>цілісності</a:t>
            </a:r>
            <a:r>
              <a:rPr lang="ru-RU" i="1" dirty="0"/>
              <a:t> </a:t>
            </a:r>
            <a:r>
              <a:rPr lang="ru-RU" i="1" dirty="0" err="1"/>
              <a:t>кістки</a:t>
            </a:r>
            <a:r>
              <a:rPr lang="ru-RU" i="1" dirty="0"/>
              <a:t>, </a:t>
            </a:r>
            <a:r>
              <a:rPr lang="ru-RU" i="1" dirty="0" err="1"/>
              <a:t>викликане</a:t>
            </a:r>
            <a:r>
              <a:rPr lang="ru-RU" i="1" dirty="0"/>
              <a:t> </a:t>
            </a:r>
            <a:r>
              <a:rPr lang="ru-RU" i="1" dirty="0" err="1"/>
              <a:t>впливом</a:t>
            </a:r>
            <a:r>
              <a:rPr lang="ru-RU" i="1" dirty="0"/>
              <a:t> на </a:t>
            </a:r>
            <a:r>
              <a:rPr lang="ru-RU" i="1" dirty="0" err="1"/>
              <a:t>неї</a:t>
            </a:r>
            <a:r>
              <a:rPr lang="ru-RU" i="1" dirty="0"/>
              <a:t> </a:t>
            </a:r>
            <a:r>
              <a:rPr lang="ru-RU" i="1" dirty="0" err="1"/>
              <a:t>механічної</a:t>
            </a:r>
            <a:r>
              <a:rPr lang="ru-RU" i="1" dirty="0"/>
              <a:t> </a:t>
            </a:r>
            <a:r>
              <a:rPr lang="ru-RU" i="1" dirty="0" err="1"/>
              <a:t>сили</a:t>
            </a:r>
            <a:r>
              <a:rPr lang="ru-RU" i="1" dirty="0"/>
              <a:t>: насильно </a:t>
            </a:r>
            <a:r>
              <a:rPr lang="ru-RU" i="1" dirty="0" err="1"/>
              <a:t>або</a:t>
            </a:r>
            <a:r>
              <a:rPr lang="ru-RU" i="1" dirty="0"/>
              <a:t> в </a:t>
            </a:r>
            <a:r>
              <a:rPr lang="ru-RU" i="1" dirty="0" err="1"/>
              <a:t>результаті</a:t>
            </a:r>
            <a:r>
              <a:rPr lang="ru-RU" i="1" dirty="0"/>
              <a:t> </a:t>
            </a:r>
            <a:r>
              <a:rPr lang="ru-RU" i="1" dirty="0" err="1"/>
              <a:t>падіння</a:t>
            </a:r>
            <a:r>
              <a:rPr lang="ru-RU" i="1" dirty="0"/>
              <a:t>, удару, а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патологічного</a:t>
            </a:r>
            <a:r>
              <a:rPr lang="ru-RU" i="1" dirty="0"/>
              <a:t> </a:t>
            </a:r>
            <a:r>
              <a:rPr lang="ru-RU" i="1" dirty="0" err="1"/>
              <a:t>процесу</a:t>
            </a:r>
            <a:r>
              <a:rPr lang="ru-RU" i="1" dirty="0"/>
              <a:t>, </a:t>
            </a:r>
            <a:r>
              <a:rPr lang="ru-RU" i="1" dirty="0" err="1"/>
              <a:t>пухлини</a:t>
            </a:r>
            <a:r>
              <a:rPr lang="ru-RU" i="1" dirty="0"/>
              <a:t>, </a:t>
            </a:r>
            <a:r>
              <a:rPr lang="ru-RU" i="1" dirty="0" err="1"/>
              <a:t>запалення</a:t>
            </a:r>
            <a:r>
              <a:rPr lang="ru-RU" i="1" dirty="0"/>
              <a:t>.</a:t>
            </a:r>
            <a:endParaRPr lang="uk-UA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7239000" cy="4846320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792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084640" cy="914360"/>
          </a:xfrm>
        </p:spPr>
        <p:txBody>
          <a:bodyPr>
            <a:noAutofit/>
          </a:bodyPr>
          <a:lstStyle/>
          <a:p>
            <a:r>
              <a:rPr lang="uk-UA" sz="2800" dirty="0"/>
              <a:t>Класифікація в залежності від пошкодження зовнішніх покривів тіла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відкритий</a:t>
            </a:r>
            <a:r>
              <a:rPr lang="ru-RU" dirty="0"/>
              <a:t> перелом (</a:t>
            </a:r>
            <a:r>
              <a:rPr lang="ru-RU" dirty="0" err="1"/>
              <a:t>шкіра</a:t>
            </a:r>
            <a:r>
              <a:rPr lang="ru-RU" dirty="0"/>
              <a:t> у </a:t>
            </a:r>
            <a:r>
              <a:rPr lang="ru-RU" dirty="0" err="1"/>
              <a:t>ділянці</a:t>
            </a:r>
            <a:r>
              <a:rPr lang="ru-RU" dirty="0"/>
              <a:t> перелому </a:t>
            </a:r>
            <a:r>
              <a:rPr lang="ru-RU" dirty="0" err="1" smtClean="0"/>
              <a:t>пошкоджена</a:t>
            </a:r>
            <a:r>
              <a:rPr lang="ru-RU" dirty="0" smtClean="0"/>
              <a:t>)</a:t>
            </a:r>
            <a:r>
              <a:rPr lang="uk-UA" dirty="0" smtClean="0"/>
              <a:t>;</a:t>
            </a:r>
          </a:p>
          <a:p>
            <a:r>
              <a:rPr lang="ru-RU" dirty="0" err="1"/>
              <a:t>закритий</a:t>
            </a:r>
            <a:r>
              <a:rPr lang="ru-RU" dirty="0"/>
              <a:t> перелом (</a:t>
            </a:r>
            <a:r>
              <a:rPr lang="ru-RU" dirty="0" err="1"/>
              <a:t>шкіра</a:t>
            </a:r>
            <a:r>
              <a:rPr lang="ru-RU" dirty="0"/>
              <a:t> у </a:t>
            </a:r>
            <a:r>
              <a:rPr lang="ru-RU" dirty="0" err="1"/>
              <a:t>ділянці</a:t>
            </a:r>
            <a:r>
              <a:rPr lang="ru-RU" dirty="0"/>
              <a:t> перелому не </a:t>
            </a:r>
            <a:r>
              <a:rPr lang="ru-RU" dirty="0" err="1" smtClean="0"/>
              <a:t>пошкоджена</a:t>
            </a:r>
            <a:r>
              <a:rPr lang="ru-RU" dirty="0" smtClean="0"/>
              <a:t>);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731" y="3590476"/>
            <a:ext cx="331236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590476"/>
            <a:ext cx="3514191" cy="2393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58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Класифікація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кісткових</a:t>
            </a:r>
            <a:r>
              <a:rPr lang="ru-RU" dirty="0"/>
              <a:t> </a:t>
            </a:r>
            <a:r>
              <a:rPr lang="ru-RU" dirty="0" err="1"/>
              <a:t>уламків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89049"/>
            <a:ext cx="7696200" cy="4866687"/>
          </a:xfrm>
        </p:spPr>
        <p:txBody>
          <a:bodyPr/>
          <a:lstStyle/>
          <a:p>
            <a:r>
              <a:rPr lang="uk-UA" dirty="0"/>
              <a:t>п</a:t>
            </a:r>
            <a:r>
              <a:rPr lang="uk-UA" dirty="0" smtClean="0"/>
              <a:t>оперечні;</a:t>
            </a:r>
            <a:endParaRPr lang="uk-UA" dirty="0"/>
          </a:p>
          <a:p>
            <a:r>
              <a:rPr lang="uk-UA" dirty="0"/>
              <a:t>к</a:t>
            </a:r>
            <a:r>
              <a:rPr lang="uk-UA" dirty="0" smtClean="0"/>
              <a:t>осі;</a:t>
            </a:r>
            <a:endParaRPr lang="uk-UA" dirty="0"/>
          </a:p>
          <a:p>
            <a:r>
              <a:rPr lang="uk-UA" dirty="0"/>
              <a:t>г</a:t>
            </a:r>
            <a:r>
              <a:rPr lang="uk-UA" dirty="0" smtClean="0"/>
              <a:t>винтоподібні;</a:t>
            </a:r>
            <a:endParaRPr lang="uk-UA" dirty="0"/>
          </a:p>
          <a:p>
            <a:r>
              <a:rPr lang="uk-UA" dirty="0" err="1"/>
              <a:t>о</a:t>
            </a:r>
            <a:r>
              <a:rPr lang="uk-UA" dirty="0" err="1" smtClean="0"/>
              <a:t>сколчасті</a:t>
            </a:r>
            <a:r>
              <a:rPr lang="uk-UA" dirty="0" smtClean="0"/>
              <a:t>;</a:t>
            </a:r>
            <a:endParaRPr lang="uk-UA" dirty="0"/>
          </a:p>
          <a:p>
            <a:r>
              <a:rPr lang="uk-UA" dirty="0"/>
              <a:t>р</a:t>
            </a:r>
            <a:r>
              <a:rPr lang="uk-UA" dirty="0" smtClean="0"/>
              <a:t>оздроблені;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89049"/>
            <a:ext cx="2398271" cy="232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535" y="4077072"/>
            <a:ext cx="5832648" cy="2712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300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Класифікація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 smtClean="0"/>
              <a:t>переломів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7239000" cy="5206360"/>
          </a:xfrm>
        </p:spPr>
        <p:txBody>
          <a:bodyPr/>
          <a:lstStyle/>
          <a:p>
            <a:r>
              <a:rPr lang="uk-UA" dirty="0"/>
              <a:t>о</a:t>
            </a:r>
            <a:r>
              <a:rPr lang="uk-UA" dirty="0" smtClean="0"/>
              <a:t>диничні;</a:t>
            </a:r>
          </a:p>
          <a:p>
            <a:r>
              <a:rPr lang="uk-UA" dirty="0"/>
              <a:t>м</a:t>
            </a:r>
            <a:r>
              <a:rPr lang="uk-UA" dirty="0" smtClean="0"/>
              <a:t>ножинні;</a:t>
            </a:r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5386"/>
            <a:ext cx="2791371" cy="4338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140968"/>
            <a:ext cx="5357632" cy="278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141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696200" cy="576064"/>
          </a:xfrm>
        </p:spPr>
        <p:txBody>
          <a:bodyPr>
            <a:normAutofit fontScale="90000"/>
          </a:bodyPr>
          <a:lstStyle/>
          <a:p>
            <a:r>
              <a:rPr lang="uk-UA" dirty="0"/>
              <a:t>Перша допомога при переломах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При всіх видах переломів повинна бути проведена транспортна іммобілізація (</a:t>
            </a:r>
            <a:r>
              <a:rPr lang="uk-UA" dirty="0" err="1"/>
              <a:t>знерухомлення</a:t>
            </a:r>
            <a:r>
              <a:rPr lang="uk-UA" dirty="0"/>
              <a:t>). Фіксація проводиться готовими шинами або пов'язкою з використанням підручних матеріалів (палки, дошки та ін.). Фіксація створює максимальний спокій ділянки перелому, що попереджує подальшу травматизацію м'яких тканин гострими уламками кісток та вторинне зміщення уламків, а також зменшує біль та, відповідно, можливість поглиблення больового </a:t>
            </a:r>
            <a:r>
              <a:rPr lang="uk-UA" dirty="0" err="1" smtClean="0"/>
              <a:t>шоку.Транспортна</a:t>
            </a:r>
            <a:r>
              <a:rPr lang="uk-UA" dirty="0" smtClean="0"/>
              <a:t> </a:t>
            </a:r>
            <a:r>
              <a:rPr lang="uk-UA" dirty="0"/>
              <a:t>шина повинна фіксувати не менше двох суглобів, поєднаних з місцем перелому (вище та нижче</a:t>
            </a:r>
            <a:r>
              <a:rPr lang="uk-UA" dirty="0" smtClean="0"/>
              <a:t>)</a:t>
            </a:r>
            <a:r>
              <a:rPr lang="uk-UA" dirty="0" err="1" smtClean="0"/>
              <a:t>.При</a:t>
            </a:r>
            <a:r>
              <a:rPr lang="uk-UA" dirty="0" smtClean="0"/>
              <a:t> </a:t>
            </a:r>
            <a:r>
              <a:rPr lang="uk-UA" dirty="0"/>
              <a:t>переломі плечової та стегнової кісток потрібна фіксація трьох </a:t>
            </a:r>
            <a:r>
              <a:rPr lang="uk-UA" dirty="0" err="1" smtClean="0"/>
              <a:t>суглобів.При</a:t>
            </a:r>
            <a:r>
              <a:rPr lang="uk-UA" dirty="0" smtClean="0"/>
              <a:t> </a:t>
            </a:r>
            <a:r>
              <a:rPr lang="uk-UA" dirty="0"/>
              <a:t>транспортуванні постраждалому вводять </a:t>
            </a:r>
            <a:r>
              <a:rPr lang="uk-UA" dirty="0" err="1" smtClean="0"/>
              <a:t>морфін.При</a:t>
            </a:r>
            <a:r>
              <a:rPr lang="uk-UA" dirty="0" smtClean="0"/>
              <a:t> </a:t>
            </a:r>
            <a:r>
              <a:rPr lang="uk-UA" dirty="0"/>
              <a:t>відкритих переломах під час транспортної іммобілізації вправлення кісток не проводять. На рану накладають стерильну пов'язку. При артеріальній кровотечі накладають </a:t>
            </a:r>
            <a:r>
              <a:rPr lang="uk-UA" dirty="0" err="1" smtClean="0"/>
              <a:t>джгут.У</a:t>
            </a:r>
            <a:r>
              <a:rPr lang="uk-UA" dirty="0" smtClean="0"/>
              <a:t> </a:t>
            </a:r>
            <a:r>
              <a:rPr lang="uk-UA" dirty="0"/>
              <a:t>лікувальному закладі після обстеження постраждалого у першу чергу проводять репозицію (вправлення) уламків, а потім накладають відповідну гіпсову лонгету. Для лікування переломів застосовують різні лікувальні методи: шинні та гіпсові пов'язки, скелетне витягування, оперативне лікування за допомогою різних швів, </a:t>
            </a:r>
            <a:r>
              <a:rPr lang="uk-UA" dirty="0" err="1"/>
              <a:t>цв'яхів</a:t>
            </a:r>
            <a:r>
              <a:rPr lang="uk-UA" dirty="0"/>
              <a:t>, гвинтів, </a:t>
            </a:r>
            <a:r>
              <a:rPr lang="uk-UA" dirty="0" err="1" smtClean="0"/>
              <a:t>пластинок.При</a:t>
            </a:r>
            <a:r>
              <a:rPr lang="uk-UA" dirty="0" smtClean="0"/>
              <a:t> </a:t>
            </a:r>
            <a:r>
              <a:rPr lang="uk-UA" dirty="0"/>
              <a:t>відкритому переломі проводять первинну хірургічну обробку та лікування рани. Вводять протиправцеву сироватку.</a:t>
            </a:r>
          </a:p>
        </p:txBody>
      </p:sp>
    </p:spTree>
    <p:extLst>
      <p:ext uri="{BB962C8B-B14F-4D97-AF65-F5344CB8AC3E}">
        <p14:creationId xmlns:p14="http://schemas.microsoft.com/office/powerpoint/2010/main" val="9794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44680" cy="3613016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Вивих</a:t>
            </a:r>
            <a:r>
              <a:rPr lang="ru-RU" i="1" dirty="0"/>
              <a:t> — </a:t>
            </a:r>
            <a:r>
              <a:rPr lang="ru-RU" i="1" dirty="0" err="1"/>
              <a:t>травматичне</a:t>
            </a:r>
            <a:r>
              <a:rPr lang="ru-RU" i="1" dirty="0"/>
              <a:t> </a:t>
            </a:r>
            <a:r>
              <a:rPr lang="ru-RU" i="1" dirty="0" err="1"/>
              <a:t>пошкодження</a:t>
            </a:r>
            <a:r>
              <a:rPr lang="ru-RU" i="1" dirty="0"/>
              <a:t> </a:t>
            </a:r>
            <a:r>
              <a:rPr lang="ru-RU" i="1" dirty="0" err="1"/>
              <a:t>суглобу</a:t>
            </a:r>
            <a:r>
              <a:rPr lang="ru-RU" i="1" dirty="0"/>
              <a:t>, </a:t>
            </a:r>
            <a:r>
              <a:rPr lang="ru-RU" i="1" dirty="0" err="1"/>
              <a:t>унаслідок</a:t>
            </a:r>
            <a:r>
              <a:rPr lang="ru-RU" i="1" dirty="0"/>
              <a:t> </a:t>
            </a:r>
            <a:r>
              <a:rPr lang="ru-RU" i="1" dirty="0" err="1"/>
              <a:t>якого</a:t>
            </a:r>
            <a:r>
              <a:rPr lang="ru-RU" i="1" dirty="0"/>
              <a:t> </a:t>
            </a:r>
            <a:r>
              <a:rPr lang="ru-RU" i="1" dirty="0" err="1"/>
              <a:t>поверхні</a:t>
            </a:r>
            <a:r>
              <a:rPr lang="ru-RU" i="1" dirty="0"/>
              <a:t> </a:t>
            </a:r>
            <a:r>
              <a:rPr lang="ru-RU" i="1" dirty="0" err="1"/>
              <a:t>кісток</a:t>
            </a:r>
            <a:r>
              <a:rPr lang="ru-RU" i="1" dirty="0"/>
              <a:t> </a:t>
            </a:r>
            <a:r>
              <a:rPr lang="ru-RU" i="1" dirty="0" err="1"/>
              <a:t>зміщуються</a:t>
            </a:r>
            <a:r>
              <a:rPr lang="ru-RU" i="1" dirty="0"/>
              <a:t> та </a:t>
            </a:r>
            <a:r>
              <a:rPr lang="ru-RU" i="1" dirty="0" err="1"/>
              <a:t>повністю</a:t>
            </a:r>
            <a:r>
              <a:rPr lang="ru-RU" i="1" dirty="0"/>
              <a:t> </a:t>
            </a:r>
            <a:r>
              <a:rPr lang="ru-RU" i="1" dirty="0" err="1"/>
              <a:t>втрачають</a:t>
            </a:r>
            <a:r>
              <a:rPr lang="ru-RU" i="1" dirty="0"/>
              <a:t> </a:t>
            </a:r>
            <a:r>
              <a:rPr lang="ru-RU" i="1" dirty="0" err="1"/>
              <a:t>дотикання</a:t>
            </a:r>
            <a:r>
              <a:rPr lang="ru-RU" i="1" dirty="0"/>
              <a:t>, а </a:t>
            </a:r>
            <a:r>
              <a:rPr lang="ru-RU" i="1" dirty="0" err="1"/>
              <a:t>суглобова</a:t>
            </a:r>
            <a:r>
              <a:rPr lang="ru-RU" i="1" dirty="0"/>
              <a:t> сумка </a:t>
            </a:r>
            <a:r>
              <a:rPr lang="ru-RU" i="1" dirty="0" err="1"/>
              <a:t>розривається</a:t>
            </a:r>
            <a:r>
              <a:rPr lang="ru-RU" i="1" dirty="0"/>
              <a:t>.</a:t>
            </a:r>
            <a:endParaRPr lang="uk-UA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827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1"/>
            <a:ext cx="7696200" cy="73269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 smtClean="0"/>
              <a:t>вивихів</a:t>
            </a:r>
            <a:r>
              <a:rPr lang="ru-RU" dirty="0" smtClean="0"/>
              <a:t> За </a:t>
            </a:r>
            <a:r>
              <a:rPr lang="ru-RU" dirty="0"/>
              <a:t>часом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7444680" cy="5186976"/>
          </a:xfrm>
        </p:spPr>
        <p:txBody>
          <a:bodyPr>
            <a:normAutofit/>
          </a:bodyPr>
          <a:lstStyle/>
          <a:p>
            <a:r>
              <a:rPr lang="ru-RU" sz="3200" dirty="0" err="1"/>
              <a:t>свіжі</a:t>
            </a:r>
            <a:r>
              <a:rPr lang="ru-RU" sz="3200" dirty="0"/>
              <a:t> — до 3-х </a:t>
            </a:r>
            <a:r>
              <a:rPr lang="ru-RU" sz="3200" dirty="0" err="1"/>
              <a:t>діб</a:t>
            </a:r>
            <a:r>
              <a:rPr lang="ru-RU" sz="3200" dirty="0"/>
              <a:t> </a:t>
            </a:r>
            <a:r>
              <a:rPr lang="ru-RU" sz="3200" dirty="0" err="1"/>
              <a:t>після</a:t>
            </a:r>
            <a:r>
              <a:rPr lang="ru-RU" sz="3200" dirty="0"/>
              <a:t> </a:t>
            </a:r>
            <a:r>
              <a:rPr lang="ru-RU" sz="3200" dirty="0" err="1"/>
              <a:t>травми</a:t>
            </a:r>
            <a:r>
              <a:rPr lang="ru-RU" sz="3200" dirty="0"/>
              <a:t>;</a:t>
            </a:r>
          </a:p>
          <a:p>
            <a:r>
              <a:rPr lang="ru-RU" sz="3200" dirty="0" err="1"/>
              <a:t>несвіжі</a:t>
            </a:r>
            <a:r>
              <a:rPr lang="ru-RU" sz="3200" dirty="0"/>
              <a:t> — </a:t>
            </a:r>
            <a:r>
              <a:rPr lang="ru-RU" sz="3200" dirty="0" err="1"/>
              <a:t>від</a:t>
            </a:r>
            <a:r>
              <a:rPr lang="ru-RU" sz="3200" dirty="0"/>
              <a:t> 3-х </a:t>
            </a:r>
            <a:r>
              <a:rPr lang="ru-RU" sz="3200" dirty="0" err="1"/>
              <a:t>діб</a:t>
            </a:r>
            <a:r>
              <a:rPr lang="ru-RU" sz="3200" dirty="0"/>
              <a:t> до 3-х </a:t>
            </a:r>
            <a:r>
              <a:rPr lang="ru-RU" sz="3200" dirty="0" err="1"/>
              <a:t>тижнів</a:t>
            </a:r>
            <a:r>
              <a:rPr lang="ru-RU" sz="3200" dirty="0"/>
              <a:t>;</a:t>
            </a:r>
          </a:p>
          <a:p>
            <a:r>
              <a:rPr lang="ru-RU" sz="3200" dirty="0" err="1"/>
              <a:t>застарілі</a:t>
            </a:r>
            <a:r>
              <a:rPr lang="ru-RU" sz="3200" dirty="0"/>
              <a:t> — </a:t>
            </a:r>
            <a:r>
              <a:rPr lang="ru-RU" sz="3200" dirty="0" err="1"/>
              <a:t>більше</a:t>
            </a:r>
            <a:r>
              <a:rPr lang="ru-RU" sz="3200" dirty="0"/>
              <a:t> 3-х </a:t>
            </a:r>
            <a:r>
              <a:rPr lang="ru-RU" sz="3200" dirty="0" err="1" smtClean="0"/>
              <a:t>тижнів</a:t>
            </a:r>
            <a:r>
              <a:rPr lang="ru-RU" sz="3200" dirty="0" smtClean="0"/>
              <a:t>;</a:t>
            </a:r>
            <a:endParaRPr lang="uk-UA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9" y="3133148"/>
            <a:ext cx="3447827" cy="3447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210393"/>
            <a:ext cx="5040560" cy="3101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7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444680" cy="1268760"/>
          </a:xfrm>
        </p:spPr>
        <p:txBody>
          <a:bodyPr>
            <a:normAutofit/>
          </a:bodyPr>
          <a:lstStyle/>
          <a:p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при </a:t>
            </a:r>
            <a:r>
              <a:rPr lang="ru-RU" dirty="0" err="1"/>
              <a:t>вивихах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При наявності кровотечі із судин — зупинка кровотечі джгутом чи імпровізованими джгутами (закрутка, перетягання ременем, шнурком тощо), накладання </a:t>
            </a:r>
            <a:r>
              <a:rPr lang="uk-UA" dirty="0" err="1"/>
              <a:t>тиснучої</a:t>
            </a:r>
            <a:r>
              <a:rPr lang="uk-UA" dirty="0"/>
              <a:t> пов'язки.</a:t>
            </a:r>
          </a:p>
          <a:p>
            <a:r>
              <a:rPr lang="uk-UA" dirty="0"/>
              <a:t>Знеболювальна терапія (введення наркотичних анальгетиків, 50 % розчину </a:t>
            </a:r>
            <a:r>
              <a:rPr lang="uk-UA" dirty="0" err="1" smtClean="0"/>
              <a:t>анальгіна</a:t>
            </a:r>
            <a:r>
              <a:rPr lang="uk-UA" dirty="0" smtClean="0"/>
              <a:t>)в </a:t>
            </a:r>
            <a:r>
              <a:rPr lang="uk-UA" dirty="0"/>
              <a:t>ділянку суглобу (10-20 </a:t>
            </a:r>
            <a:r>
              <a:rPr lang="uk-UA" dirty="0" err="1"/>
              <a:t>мл</a:t>
            </a:r>
            <a:r>
              <a:rPr lang="uk-UA" dirty="0"/>
              <a:t>).</a:t>
            </a:r>
          </a:p>
          <a:p>
            <a:r>
              <a:rPr lang="uk-UA" dirty="0"/>
              <a:t>При відкритому вивиху накладання первинної пов'язки з метою профілактики вторинного мікробного забруднення.</a:t>
            </a:r>
          </a:p>
          <a:p>
            <a:r>
              <a:rPr lang="uk-UA" dirty="0" smtClean="0"/>
              <a:t>При </a:t>
            </a:r>
            <a:r>
              <a:rPr lang="uk-UA" dirty="0"/>
              <a:t>необхідності введення серцевих препаратів: кофеїну, кордіаміну.</a:t>
            </a:r>
          </a:p>
          <a:p>
            <a:r>
              <a:rPr lang="uk-UA" dirty="0"/>
              <a:t>При </a:t>
            </a:r>
            <a:r>
              <a:rPr lang="uk-UA" dirty="0" err="1" smtClean="0"/>
              <a:t>шоці</a:t>
            </a:r>
            <a:r>
              <a:rPr lang="uk-UA" dirty="0" smtClean="0"/>
              <a:t> дати потерпілому 5 </a:t>
            </a:r>
            <a:r>
              <a:rPr lang="uk-UA" dirty="0"/>
              <a:t>% розчину глюкози.</a:t>
            </a:r>
          </a:p>
        </p:txBody>
      </p:sp>
    </p:spTree>
    <p:extLst>
      <p:ext uri="{BB962C8B-B14F-4D97-AF65-F5344CB8AC3E}">
        <p14:creationId xmlns:p14="http://schemas.microsoft.com/office/powerpoint/2010/main" val="181362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</TotalTime>
  <Words>410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Переломи і вивихи</vt:lpstr>
      <vt:lpstr>Перело́м — часткове або повне порушення цілісності кістки, викликане впливом на неї механічної сили: насильно або в результаті падіння, удару, а також внаслідок патологічного процесу, пухлини, запалення.</vt:lpstr>
      <vt:lpstr>Класифікація в залежності від пошкодження зовнішніх покривів тіла</vt:lpstr>
      <vt:lpstr>Класифікація в залежності від форми кісткових уламків</vt:lpstr>
      <vt:lpstr>Класифікація в залежності від кількості переломів</vt:lpstr>
      <vt:lpstr>Перша допомога при переломах</vt:lpstr>
      <vt:lpstr>Вивих — травматичне пошкодження суглобу, унаслідок якого поверхні кісток зміщуються та повністю втрачають дотикання, а суглобова сумка розривається.</vt:lpstr>
      <vt:lpstr>Класифікація вивихів За часом</vt:lpstr>
      <vt:lpstr>Надання першої допомоги при вивихах</vt:lpstr>
      <vt:lpstr>Презентацію підготувала учениця 10 класу – шпак олена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Переломи і вивихи</dc:title>
  <dc:creator>Олена Шпак</dc:creator>
  <cp:lastModifiedBy>Олена Шпак</cp:lastModifiedBy>
  <cp:revision>4</cp:revision>
  <dcterms:created xsi:type="dcterms:W3CDTF">2014-11-09T05:50:31Z</dcterms:created>
  <dcterms:modified xsi:type="dcterms:W3CDTF">2014-11-09T06:25:27Z</dcterms:modified>
</cp:coreProperties>
</file>