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1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9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04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81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6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55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36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41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69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42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3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10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8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8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30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69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1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93C786-DE17-4F0A-AB17-413C2CAD17B5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C7BBCC-0020-4DEE-9A4D-BC3C5945B6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537" y="1128156"/>
            <a:ext cx="9217830" cy="240871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Проблема збалансованого природокористування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389" y="4551218"/>
            <a:ext cx="4348946" cy="137159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Виконали</a:t>
            </a:r>
          </a:p>
          <a:p>
            <a:r>
              <a:rPr lang="uk-UA" dirty="0" err="1" smtClean="0"/>
              <a:t>Ільчишин</a:t>
            </a:r>
            <a:r>
              <a:rPr lang="uk-UA" dirty="0" smtClean="0"/>
              <a:t> Андрій</a:t>
            </a:r>
          </a:p>
          <a:p>
            <a:r>
              <a:rPr lang="uk-UA" dirty="0" smtClean="0"/>
              <a:t>Корягіна </a:t>
            </a:r>
            <a:r>
              <a:rPr lang="uk-UA" dirty="0"/>
              <a:t>В</a:t>
            </a:r>
            <a:r>
              <a:rPr lang="uk-UA" dirty="0" smtClean="0"/>
              <a:t>ладислава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45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51" y="202880"/>
            <a:ext cx="10364451" cy="1044029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довкілля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металургійними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підприємствами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811" y="2321349"/>
            <a:ext cx="10350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Чорна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металургія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до </a:t>
            </a:r>
            <a:r>
              <a:rPr lang="ru-RU" sz="2000" dirty="0" err="1"/>
              <a:t>виробництва</a:t>
            </a:r>
            <a:r>
              <a:rPr lang="ru-RU" sz="2000" dirty="0"/>
              <a:t>, яке при </a:t>
            </a:r>
            <a:r>
              <a:rPr lang="ru-RU" sz="2000" dirty="0" err="1"/>
              <a:t>сучасній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 сильно </a:t>
            </a:r>
            <a:r>
              <a:rPr lang="ru-RU" sz="2000" dirty="0" err="1"/>
              <a:t>забруднює</a:t>
            </a:r>
            <a:r>
              <a:rPr lang="ru-RU" sz="2000" dirty="0"/>
              <a:t>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розв'язати</a:t>
            </a:r>
            <a:r>
              <a:rPr lang="ru-RU" sz="2000" dirty="0"/>
              <a:t> </a:t>
            </a:r>
            <a:r>
              <a:rPr lang="ru-RU" sz="2000" dirty="0" err="1"/>
              <a:t>екологічну</a:t>
            </a:r>
            <a:r>
              <a:rPr lang="ru-RU" sz="2000" dirty="0"/>
              <a:t> проблему в </a:t>
            </a:r>
            <a:r>
              <a:rPr lang="ru-RU" sz="2000" dirty="0" err="1"/>
              <a:t>цих</a:t>
            </a:r>
            <a:r>
              <a:rPr lang="ru-RU" sz="2000" dirty="0"/>
              <a:t> районах —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регіональне</a:t>
            </a:r>
            <a:r>
              <a:rPr lang="ru-RU" sz="2000" dirty="0"/>
              <a:t> </a:t>
            </a:r>
            <a:r>
              <a:rPr lang="ru-RU" sz="2000" dirty="0" err="1"/>
              <a:t>економічне</a:t>
            </a:r>
            <a:r>
              <a:rPr lang="ru-RU" sz="2000" dirty="0"/>
              <a:t> і </a:t>
            </a:r>
            <a:r>
              <a:rPr lang="ru-RU" sz="2000" dirty="0" err="1"/>
              <a:t>соціальне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впроваджувати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металургії</a:t>
            </a:r>
            <a:r>
              <a:rPr lang="ru-RU" sz="2000" dirty="0"/>
              <a:t> </a:t>
            </a:r>
            <a:r>
              <a:rPr lang="ru-RU" sz="2000" dirty="0" err="1"/>
              <a:t>найновітніші</a:t>
            </a:r>
            <a:r>
              <a:rPr lang="ru-RU" sz="2000" dirty="0"/>
              <a:t> </a:t>
            </a:r>
            <a:r>
              <a:rPr lang="ru-RU" sz="2000" dirty="0" err="1"/>
              <a:t>очисні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/>
              <a:t>звести</a:t>
            </a:r>
            <a:r>
              <a:rPr lang="ru-RU" sz="2000" dirty="0"/>
              <a:t> до </a:t>
            </a:r>
            <a:r>
              <a:rPr lang="ru-RU" sz="2000" dirty="0" err="1"/>
              <a:t>мінімуму</a:t>
            </a:r>
            <a:r>
              <a:rPr lang="ru-RU" sz="2000" dirty="0"/>
              <a:t> </a:t>
            </a:r>
            <a:r>
              <a:rPr lang="ru-RU" sz="2000" dirty="0" err="1"/>
              <a:t>промислові</a:t>
            </a:r>
            <a:r>
              <a:rPr lang="ru-RU" sz="2000" dirty="0"/>
              <a:t> </a:t>
            </a:r>
            <a:r>
              <a:rPr lang="ru-RU" sz="2000" dirty="0" err="1"/>
              <a:t>відходи</a:t>
            </a:r>
            <a:r>
              <a:rPr lang="ru-RU" sz="2000" dirty="0"/>
              <a:t> і </a:t>
            </a:r>
            <a:r>
              <a:rPr lang="ru-RU" sz="2000" dirty="0" err="1"/>
              <a:t>викиди</a:t>
            </a:r>
            <a:r>
              <a:rPr lang="ru-RU" sz="2000" dirty="0"/>
              <a:t> в атмосферу, </a:t>
            </a:r>
            <a:r>
              <a:rPr lang="ru-RU" sz="2000" dirty="0" err="1"/>
              <a:t>оздоровити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надмірної</a:t>
            </a:r>
            <a:r>
              <a:rPr lang="ru-RU" sz="2000" dirty="0"/>
              <a:t> </a:t>
            </a:r>
            <a:r>
              <a:rPr lang="ru-RU" sz="2000" dirty="0" err="1"/>
              <a:t>концентрації</a:t>
            </a:r>
            <a:r>
              <a:rPr lang="ru-RU" sz="2000" dirty="0"/>
              <a:t> </a:t>
            </a:r>
            <a:r>
              <a:rPr lang="ru-RU" sz="2000" dirty="0" err="1"/>
              <a:t>металургійних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лімітний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на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металургії</a:t>
            </a:r>
            <a:r>
              <a:rPr lang="ru-RU" sz="2000" dirty="0"/>
              <a:t> в </a:t>
            </a:r>
            <a:r>
              <a:rPr lang="ru-RU" sz="2000" dirty="0" err="1"/>
              <a:t>регіонах</a:t>
            </a:r>
            <a:r>
              <a:rPr lang="ru-RU" sz="2000" dirty="0"/>
              <a:t> з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заселення</a:t>
            </a:r>
            <a:r>
              <a:rPr lang="ru-RU" sz="2000" dirty="0"/>
              <a:t>. Для </a:t>
            </a:r>
            <a:r>
              <a:rPr lang="ru-RU" sz="2000" dirty="0" err="1"/>
              <a:t>забезпечення</a:t>
            </a:r>
            <a:r>
              <a:rPr lang="ru-RU" sz="2000" dirty="0"/>
              <a:t> максимального </a:t>
            </a:r>
            <a:r>
              <a:rPr lang="ru-RU" sz="2000" dirty="0" err="1"/>
              <a:t>очищення</a:t>
            </a:r>
            <a:r>
              <a:rPr lang="ru-RU" sz="2000" dirty="0"/>
              <a:t> </a:t>
            </a:r>
            <a:r>
              <a:rPr lang="ru-RU" sz="2000" dirty="0" err="1"/>
              <a:t>стічних</a:t>
            </a:r>
            <a:r>
              <a:rPr lang="ru-RU" sz="2000" dirty="0"/>
              <a:t> вод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</a:t>
            </a:r>
            <a:r>
              <a:rPr lang="ru-RU" sz="2000" dirty="0" err="1"/>
              <a:t>багатократну</a:t>
            </a:r>
            <a:r>
              <a:rPr lang="ru-RU" sz="2000" dirty="0"/>
              <a:t> очистку води.</a:t>
            </a:r>
          </a:p>
        </p:txBody>
      </p:sp>
    </p:spTree>
    <p:extLst>
      <p:ext uri="{BB962C8B-B14F-4D97-AF65-F5344CB8AC3E}">
        <p14:creationId xmlns:p14="http://schemas.microsoft.com/office/powerpoint/2010/main" val="8585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2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" y="153769"/>
            <a:ext cx="5296439" cy="355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87" y="153768"/>
            <a:ext cx="5902327" cy="344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" y="3712520"/>
            <a:ext cx="5296440" cy="314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88" y="3597643"/>
            <a:ext cx="5902328" cy="326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9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30" y="1901052"/>
            <a:ext cx="10593415" cy="2348818"/>
          </a:xfrm>
        </p:spPr>
        <p:txBody>
          <a:bodyPr>
            <a:normAutofit fontScale="90000"/>
          </a:bodyPr>
          <a:lstStyle/>
          <a:p>
            <a:r>
              <a:rPr lang="ru-RU" sz="8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8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ДЯКУЮ </a:t>
            </a:r>
            <a:r>
              <a:rPr lang="ru-RU" sz="80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 УВАГУ</a:t>
            </a:r>
            <a:br>
              <a:rPr lang="ru-RU" sz="80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27360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43" y="250382"/>
            <a:ext cx="10364451" cy="7946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риродокористування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3772" y="1583790"/>
            <a:ext cx="52370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</a:rPr>
              <a:t>Природокористува́ння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сфера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виробничої</a:t>
            </a:r>
            <a:r>
              <a:rPr lang="vi-VN" dirty="0" smtClean="0"/>
              <a:t> та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наукової діяльності</a:t>
            </a:r>
            <a:r>
              <a:rPr lang="vi-VN" dirty="0" smtClean="0"/>
              <a:t>, вся сукупність засобів, які застосовує</a:t>
            </a:r>
            <a:r>
              <a:rPr lang="uk-UA" dirty="0" smtClean="0"/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суспільство</a:t>
            </a:r>
            <a:r>
              <a:rPr lang="vi-VN" dirty="0" smtClean="0"/>
              <a:t> задля комплексного вивчення, освоєння, використання, відновлення, поліпшення й охорони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природного середовища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та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природних ресурсів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з метою розвитку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продуктивних сил</a:t>
            </a:r>
            <a:r>
              <a:rPr lang="vi-VN" dirty="0" smtClean="0"/>
              <a:t>, забезпечення сприятливих умов життєдіяльності людини. Сукупність усіх впливів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людства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на природу, яка включає заходи з її освоєння, перетворення і 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охорони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proeco.visti.net/img/pryrodokorystuvan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11" y="1587542"/>
            <a:ext cx="3775158" cy="39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3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77" y="307104"/>
            <a:ext cx="8633986" cy="690423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Філософське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бачення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6313" y="1244253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важлива</a:t>
            </a:r>
            <a:r>
              <a:rPr lang="ru-RU" sz="2000" dirty="0"/>
              <a:t> </a:t>
            </a:r>
            <a:r>
              <a:rPr lang="ru-RU" sz="2000" dirty="0" err="1"/>
              <a:t>складова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 та </a:t>
            </a:r>
            <a:r>
              <a:rPr lang="ru-RU" sz="2000" dirty="0" err="1"/>
              <a:t>суспільства</a:t>
            </a:r>
            <a:r>
              <a:rPr lang="ru-RU" sz="2000" dirty="0"/>
              <a:t>. Характер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з </a:t>
            </a:r>
            <a:r>
              <a:rPr lang="ru-RU" sz="2000" dirty="0" err="1"/>
              <a:t>розвитком</a:t>
            </a:r>
            <a:r>
              <a:rPr lang="ru-RU" sz="2000" dirty="0"/>
              <a:t> </a:t>
            </a:r>
            <a:r>
              <a:rPr lang="ru-RU" sz="2000" dirty="0" err="1" smtClean="0"/>
              <a:t>суспільних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формацій</a:t>
            </a:r>
            <a:r>
              <a:rPr lang="ru-RU" sz="2000" dirty="0"/>
              <a:t> і </a:t>
            </a:r>
            <a:r>
              <a:rPr lang="ru-RU" sz="2000" dirty="0" err="1"/>
              <a:t>перебуває</a:t>
            </a:r>
            <a:r>
              <a:rPr lang="ru-RU" sz="2000" dirty="0"/>
              <a:t> в </a:t>
            </a:r>
            <a:r>
              <a:rPr lang="ru-RU" sz="2000" dirty="0" err="1"/>
              <a:t>тісному</a:t>
            </a:r>
            <a:r>
              <a:rPr lang="ru-RU" sz="2000" dirty="0"/>
              <a:t> </a:t>
            </a:r>
            <a:r>
              <a:rPr lang="ru-RU" sz="2000" dirty="0" err="1"/>
              <a:t>взаємозв'язку</a:t>
            </a:r>
            <a:r>
              <a:rPr lang="ru-RU" sz="2000" dirty="0"/>
              <a:t> з </a:t>
            </a:r>
            <a:r>
              <a:rPr lang="ru-RU" sz="2000" dirty="0" err="1"/>
              <a:t>рівнем</a:t>
            </a:r>
            <a:r>
              <a:rPr lang="ru-RU" sz="2000" dirty="0"/>
              <a:t> науки та </a:t>
            </a:r>
            <a:r>
              <a:rPr lang="ru-RU" sz="2000" dirty="0" err="1"/>
              <a:t>техніки</a:t>
            </a:r>
            <a:r>
              <a:rPr lang="ru-RU" sz="2000" dirty="0"/>
              <a:t>. В </a:t>
            </a:r>
            <a:r>
              <a:rPr lang="ru-RU" sz="2000" dirty="0" err="1"/>
              <a:t>умовах</a:t>
            </a:r>
            <a:r>
              <a:rPr lang="ru-RU" sz="2000" dirty="0"/>
              <a:t> </a:t>
            </a:r>
            <a:r>
              <a:rPr lang="ru-RU" sz="2000" dirty="0" err="1" smtClean="0"/>
              <a:t>науково-технічної</a:t>
            </a:r>
            <a:r>
              <a:rPr lang="ru-RU" sz="2000" dirty="0" smtClean="0"/>
              <a:t> революції</a:t>
            </a:r>
            <a:r>
              <a:rPr lang="ru-RU" sz="2000" dirty="0"/>
              <a:t> </a:t>
            </a:r>
            <a:r>
              <a:rPr lang="ru-RU" sz="2000" dirty="0" err="1"/>
              <a:t>взаємодія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природою та </a:t>
            </a:r>
            <a:r>
              <a:rPr lang="ru-RU" sz="2000" dirty="0" err="1"/>
              <a:t>суспільством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ускладнилася</a:t>
            </a:r>
            <a:r>
              <a:rPr lang="ru-RU" sz="2000" dirty="0"/>
              <a:t> у </a:t>
            </a:r>
            <a:r>
              <a:rPr lang="ru-RU" sz="2000" dirty="0" err="1"/>
              <a:t>зв'язку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зростанням</a:t>
            </a:r>
            <a:r>
              <a:rPr lang="ru-RU" sz="2000" dirty="0"/>
              <a:t> потреб </a:t>
            </a:r>
            <a:r>
              <a:rPr lang="ru-RU" sz="2000" dirty="0" err="1"/>
              <a:t>суспільства</a:t>
            </a:r>
            <a:r>
              <a:rPr lang="ru-RU" sz="2000" dirty="0"/>
              <a:t> у </a:t>
            </a:r>
            <a:r>
              <a:rPr lang="ru-RU" sz="2000" dirty="0" err="1"/>
              <a:t>природних</a:t>
            </a:r>
            <a:r>
              <a:rPr lang="ru-RU" sz="2000" dirty="0"/>
              <a:t> ресурсах, </a:t>
            </a:r>
            <a:r>
              <a:rPr lang="ru-RU" sz="2000" dirty="0" err="1"/>
              <a:t>інтенсивністю</a:t>
            </a:r>
            <a:r>
              <a:rPr lang="ru-RU" sz="2000" dirty="0"/>
              <a:t> і характером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приводить до </a:t>
            </a:r>
            <a:r>
              <a:rPr lang="ru-RU" sz="2000" dirty="0" err="1"/>
              <a:t>ускладнення</a:t>
            </a:r>
            <a:r>
              <a:rPr lang="ru-RU" sz="2000" dirty="0"/>
              <a:t> 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ситуації</a:t>
            </a:r>
            <a:r>
              <a:rPr lang="ru-RU" sz="2000" dirty="0"/>
              <a:t> 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 smtClean="0"/>
              <a:t>регіонах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79" y="1244253"/>
            <a:ext cx="3637384" cy="424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0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76" y="96003"/>
            <a:ext cx="10364451" cy="747145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Класифікація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620207" y="1045029"/>
                <a:ext cx="8208912" cy="538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Основними</a:t>
                </a:r>
                <a:r>
                  <a:rPr lang="ru-RU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видами </a:t>
                </a:r>
                <a:r>
                  <a:rPr lang="ru-RU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природокористування</a:t>
                </a:r>
                <a:r>
                  <a:rPr lang="ru-RU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є:</a:t>
                </a:r>
              </a:p>
              <a:p>
                <a:r>
                  <a:rPr lang="ru-RU" sz="2000" dirty="0"/>
                  <a:t>•</a:t>
                </a:r>
                <a:r>
                  <a:rPr lang="ru-RU" sz="2000" dirty="0" err="1" smtClean="0"/>
                  <a:t>промислове</a:t>
                </a:r>
                <a:r>
                  <a:rPr lang="ru-RU" sz="2000" dirty="0"/>
                  <a:t>,</a:t>
                </a:r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ru-RU" sz="2000" dirty="0" err="1" smtClean="0"/>
                  <a:t>сільськогосподарське</a:t>
                </a:r>
                <a:r>
                  <a:rPr lang="ru-RU" sz="2000" dirty="0" smtClean="0"/>
                  <a:t>,</a:t>
                </a:r>
                <a:endParaRPr lang="ru-RU" sz="2000" dirty="0"/>
              </a:p>
              <a:p>
                <a:r>
                  <a:rPr lang="ru-RU" sz="2000" dirty="0"/>
                  <a:t>•</a:t>
                </a:r>
                <a:r>
                  <a:rPr lang="ru-RU" sz="2000" dirty="0" err="1" smtClean="0"/>
                  <a:t>рекреаційне</a:t>
                </a:r>
                <a:r>
                  <a:rPr lang="ru-RU" sz="2000" dirty="0" smtClean="0"/>
                  <a:t>.</a:t>
                </a:r>
                <a:endParaRPr lang="ru-RU" sz="2000" dirty="0"/>
              </a:p>
              <a:p>
                <a:r>
                  <a:rPr lang="ru-RU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За характером </a:t>
                </a:r>
                <a:r>
                  <a:rPr lang="ru-RU" sz="24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використання</a:t>
                </a:r>
                <a:r>
                  <a:rPr lang="ru-RU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</a:t>
                </a:r>
                <a:r>
                  <a:rPr lang="ru-RU" sz="24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природних</a:t>
                </a:r>
                <a:r>
                  <a:rPr lang="ru-RU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</a:t>
                </a:r>
                <a:r>
                  <a:rPr lang="ru-RU" sz="24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ресурсів</a:t>
                </a:r>
                <a:r>
                  <a:rPr lang="ru-RU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</a:t>
                </a:r>
                <a:r>
                  <a:rPr lang="ru-RU" sz="24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розрізняють</a:t>
                </a:r>
                <a:r>
                  <a:rPr lang="ru-RU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:</a:t>
                </a:r>
              </a:p>
              <a:p>
                <a:r>
                  <a:rPr lang="ru-RU" sz="2000" dirty="0" err="1" smtClean="0"/>
                  <a:t>землекористування</a:t>
                </a:r>
                <a:r>
                  <a:rPr lang="ru-RU" sz="2000" dirty="0" smtClean="0"/>
                  <a:t>,</a:t>
                </a:r>
                <a:endParaRPr lang="ru-RU" sz="2000" dirty="0"/>
              </a:p>
              <a:p>
                <a:r>
                  <a:rPr lang="ru-RU" sz="2000" dirty="0" err="1" smtClean="0"/>
                  <a:t>водокористування</a:t>
                </a:r>
                <a:r>
                  <a:rPr lang="ru-RU" sz="2000" dirty="0" smtClean="0"/>
                  <a:t>,</a:t>
                </a:r>
                <a:endParaRPr lang="ru-RU" sz="2000" dirty="0"/>
              </a:p>
              <a:p>
                <a:r>
                  <a:rPr lang="ru-RU" sz="2000" dirty="0" err="1" smtClean="0"/>
                  <a:t>лісокористування</a:t>
                </a:r>
                <a:r>
                  <a:rPr lang="ru-RU" sz="2000" dirty="0" smtClean="0"/>
                  <a:t>,</a:t>
                </a:r>
                <a:endParaRPr lang="ru-RU" sz="2000" dirty="0"/>
              </a:p>
              <a:p>
                <a:r>
                  <a:rPr lang="ru-RU" sz="2000" dirty="0" err="1"/>
                  <a:t>використання</a:t>
                </a:r>
                <a:r>
                  <a:rPr lang="ru-RU" sz="2000" dirty="0"/>
                  <a:t> </a:t>
                </a:r>
                <a:r>
                  <a:rPr lang="ru-RU" sz="2000" dirty="0" err="1" smtClean="0"/>
                  <a:t>мінеральних</a:t>
                </a:r>
                <a:r>
                  <a:rPr lang="ru-RU" sz="2000" dirty="0" smtClean="0"/>
                  <a:t> </a:t>
                </a:r>
                <a:r>
                  <a:rPr lang="ru-RU" sz="2000" dirty="0" err="1" smtClean="0"/>
                  <a:t>ресурсів</a:t>
                </a:r>
                <a:r>
                  <a:rPr lang="ru-RU" sz="2000" dirty="0" smtClean="0"/>
                  <a:t>,</a:t>
                </a:r>
                <a:endParaRPr lang="ru-RU" sz="2000" dirty="0"/>
              </a:p>
              <a:p>
                <a:r>
                  <a:rPr lang="ru-RU" sz="2000" dirty="0" err="1"/>
                  <a:t>інші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види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природокористування</a:t>
                </a:r>
                <a:r>
                  <a:rPr lang="ru-RU" sz="2000" dirty="0" smtClean="0"/>
                  <a:t>.</a:t>
                </a:r>
              </a:p>
              <a:p>
                <a:endParaRPr lang="ru-RU" sz="2000" dirty="0"/>
              </a:p>
              <a:p>
                <a:r>
                  <a:rPr lang="ru-RU" sz="2000" dirty="0" err="1"/>
                  <a:t>Важливе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значення</a:t>
                </a:r>
                <a:r>
                  <a:rPr lang="ru-RU" sz="2000" dirty="0"/>
                  <a:t> у </a:t>
                </a:r>
                <a:r>
                  <a:rPr lang="ru-RU" sz="2000" dirty="0" err="1"/>
                  <a:t>сучасних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умовах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набуває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комплексний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підхід</a:t>
                </a:r>
                <a:r>
                  <a:rPr lang="ru-RU" sz="2000" dirty="0"/>
                  <a:t> до </a:t>
                </a:r>
                <a:r>
                  <a:rPr lang="ru-RU" sz="2000" dirty="0" err="1"/>
                  <a:t>природокористування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зокрема</a:t>
                </a:r>
                <a:r>
                  <a:rPr lang="ru-RU" sz="2000" dirty="0"/>
                  <a:t> комплексно-</a:t>
                </a:r>
                <a:r>
                  <a:rPr lang="ru-RU" sz="2000" dirty="0" err="1"/>
                  <a:t>територіальний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що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включає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глобальні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міждержавні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державні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локальні</a:t>
                </a:r>
                <a:r>
                  <a:rPr lang="ru-RU" sz="2000" dirty="0"/>
                  <a:t> та </a:t>
                </a:r>
                <a:r>
                  <a:rPr lang="ru-RU" sz="2000" dirty="0" err="1"/>
                  <a:t>інші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проблеми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07" y="1045029"/>
                <a:ext cx="8208912" cy="5386090"/>
              </a:xfrm>
              <a:prstGeom prst="rect">
                <a:avLst/>
              </a:prstGeom>
              <a:blipFill rotWithShape="0">
                <a:blip r:embed="rId2"/>
                <a:stretch>
                  <a:fillRect l="-817" r="-223" b="-10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3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416637"/>
            <a:ext cx="10364451" cy="616517"/>
          </a:xfrm>
        </p:spPr>
        <p:txBody>
          <a:bodyPr>
            <a:normAutofit fontScale="90000"/>
          </a:bodyPr>
          <a:lstStyle/>
          <a:p>
            <a:r>
              <a:rPr lang="uk-UA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uk-UA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Регулювання </a:t>
            </a:r>
            <a:r>
              <a:rPr lang="uk-UA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природокористування</a:t>
            </a:r>
            <a:br>
              <a:rPr lang="uk-UA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5831" y="1845580"/>
            <a:ext cx="8784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 — </a:t>
            </a:r>
            <a:r>
              <a:rPr lang="ru-RU" sz="2000" dirty="0" err="1"/>
              <a:t>реальний</a:t>
            </a:r>
            <a:r>
              <a:rPr lang="ru-RU" sz="2000" dirty="0"/>
              <a:t> </a:t>
            </a:r>
            <a:r>
              <a:rPr lang="ru-RU" sz="2000" dirty="0" err="1"/>
              <a:t>механізм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природозахисної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у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господарської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 Таких </a:t>
            </a:r>
            <a:r>
              <a:rPr lang="ru-RU" sz="2000" dirty="0" err="1"/>
              <a:t>регуляторів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: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правові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організаційно-управлінські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 err="1"/>
              <a:t>системи</a:t>
            </a:r>
            <a:r>
              <a:rPr lang="ru-RU" sz="2000" dirty="0"/>
              <a:t> права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раціонального</a:t>
            </a:r>
            <a:r>
              <a:rPr lang="ru-RU" sz="2000" dirty="0"/>
              <a:t> </a:t>
            </a:r>
            <a:r>
              <a:rPr lang="ru-RU" sz="2000" dirty="0" err="1"/>
              <a:t>природокористування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: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правове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регулювання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збереження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відновлення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державний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громадський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контроль за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виконанням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вимог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охорони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природокористування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5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25" y="191007"/>
            <a:ext cx="10617165" cy="11034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Фактори </a:t>
            </a: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загострення потреб раціонального природокористування</a:t>
            </a:r>
            <a:b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4419" y="2346612"/>
            <a:ext cx="5978866" cy="792088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Послаблення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контролю за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діяльність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суб’эктів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господарювання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в силу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нестабільності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економічної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ситуації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та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пажінням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виробництва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4419" y="1482516"/>
            <a:ext cx="5978866" cy="648072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Збільшення техногенних катастроф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8066605" y="3662141"/>
            <a:ext cx="720081" cy="465283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8066606" y="1665304"/>
            <a:ext cx="720081" cy="465283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8092596" y="2673417"/>
            <a:ext cx="720081" cy="465283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4419" y="3337660"/>
            <a:ext cx="5978866" cy="936105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Збільшення випадків порушення природоохоронних норм через зростання соціальної напруги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4419" y="4472725"/>
            <a:ext cx="5978866" cy="936104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Недотримання технологій споживання та використання природних ресурсів з метою отримання більших прибутків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4420" y="5607789"/>
            <a:ext cx="5978865" cy="936104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Розвиток тенденцій монополізації використання природних ресурсів,коли значна частина зосереджується в руках власника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8092596" y="4650865"/>
            <a:ext cx="720081" cy="465283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8066605" y="1195422"/>
            <a:ext cx="925341" cy="5220580"/>
          </a:xfrm>
          <a:prstGeom prst="bentArrow">
            <a:avLst/>
          </a:prstGeom>
          <a:solidFill>
            <a:srgbClr val="00B050"/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7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80" y="404762"/>
            <a:ext cx="10364451" cy="687769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900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лісових</a:t>
            </a:r>
            <a:r>
              <a:rPr lang="ru-RU" sz="49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900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sz="49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9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sz="4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3780" y="1930729"/>
            <a:ext cx="64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smtClean="0"/>
              <a:t>і в </a:t>
            </a:r>
            <a:r>
              <a:rPr lang="ru-RU" dirty="0" err="1" smtClean="0"/>
              <a:t>області</a:t>
            </a:r>
            <a:r>
              <a:rPr lang="ru-RU" dirty="0" smtClean="0"/>
              <a:t> є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як у </a:t>
            </a:r>
            <a:r>
              <a:rPr lang="ru-RU" dirty="0" err="1" smtClean="0"/>
              <a:t>економічному</a:t>
            </a:r>
            <a:r>
              <a:rPr lang="ru-RU" dirty="0" smtClean="0"/>
              <a:t>, так і в </a:t>
            </a:r>
            <a:r>
              <a:rPr lang="ru-RU" dirty="0" err="1" smtClean="0"/>
              <a:t>екологічному</a:t>
            </a:r>
            <a:r>
              <a:rPr lang="ru-RU" dirty="0" smtClean="0"/>
              <a:t> аспектах. </a:t>
            </a:r>
            <a:r>
              <a:rPr lang="ru-RU" dirty="0" err="1" smtClean="0"/>
              <a:t>Ліс</a:t>
            </a:r>
            <a:r>
              <a:rPr lang="ru-RU" dirty="0" smtClean="0"/>
              <a:t> є </a:t>
            </a:r>
            <a:r>
              <a:rPr lang="ru-RU" dirty="0" err="1" smtClean="0"/>
              <a:t>відновним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, яка </a:t>
            </a:r>
            <a:r>
              <a:rPr lang="ru-RU" dirty="0" err="1" smtClean="0"/>
              <a:t>надзвичайно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галуззях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стабілізацію</a:t>
            </a:r>
            <a:r>
              <a:rPr lang="ru-RU" dirty="0" smtClean="0"/>
              <a:t>.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всебічного</a:t>
            </a:r>
            <a:r>
              <a:rPr lang="ru-RU" dirty="0" smtClean="0"/>
              <a:t> </a:t>
            </a:r>
            <a:r>
              <a:rPr lang="ru-RU" dirty="0" err="1" smtClean="0"/>
              <a:t>врахування</a:t>
            </a:r>
            <a:r>
              <a:rPr lang="ru-RU" dirty="0" smtClean="0"/>
              <a:t> часто </a:t>
            </a:r>
            <a:r>
              <a:rPr lang="ru-RU" dirty="0" err="1" smtClean="0"/>
              <a:t>полярних</a:t>
            </a:r>
            <a:r>
              <a:rPr lang="ru-RU" dirty="0" smtClean="0"/>
              <a:t> думок і тому 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лісокористування</a:t>
            </a:r>
            <a:r>
              <a:rPr lang="ru-RU" dirty="0" smtClean="0"/>
              <a:t> приведено до </a:t>
            </a:r>
            <a:r>
              <a:rPr lang="ru-RU" dirty="0" err="1" smtClean="0"/>
              <a:t>науково-обгрунтованих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враховують</a:t>
            </a:r>
            <a:r>
              <a:rPr lang="ru-RU" dirty="0" smtClean="0"/>
              <a:t>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екологічний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лісокористування</a:t>
            </a:r>
            <a:r>
              <a:rPr lang="ru-RU" dirty="0" smtClean="0"/>
              <a:t> в </a:t>
            </a:r>
            <a:r>
              <a:rPr lang="ru-RU" dirty="0" err="1" smtClean="0"/>
              <a:t>Тернопільській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є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стиглих</a:t>
            </a:r>
            <a:r>
              <a:rPr lang="ru-RU" dirty="0" smtClean="0"/>
              <a:t> і </a:t>
            </a:r>
            <a:r>
              <a:rPr lang="ru-RU" dirty="0" err="1" smtClean="0"/>
              <a:t>пестійних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99" y="1331348"/>
            <a:ext cx="3666441" cy="489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84" y="286008"/>
            <a:ext cx="10364451" cy="1174657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сучасного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користування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земельними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ресурсами</a:t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5670" y="1634123"/>
            <a:ext cx="8230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Порушено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допустиме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співвідношення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ріллі</a:t>
            </a:r>
            <a:r>
              <a:rPr lang="ru-RU" dirty="0" smtClean="0"/>
              <a:t>,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кормових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,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агроландшафту</a:t>
            </a:r>
            <a:r>
              <a:rPr lang="ru-RU" dirty="0" smtClean="0"/>
              <a:t>. </a:t>
            </a:r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розораність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та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порушення</a:t>
            </a:r>
            <a:r>
              <a:rPr lang="ru-RU" dirty="0" smtClean="0"/>
              <a:t> природного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ґрунтоутворення</a:t>
            </a:r>
            <a:r>
              <a:rPr lang="ru-RU" dirty="0" smtClean="0"/>
              <a:t>, до </a:t>
            </a:r>
            <a:r>
              <a:rPr lang="ru-RU" dirty="0" err="1" smtClean="0"/>
              <a:t>ерозійних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 </a:t>
            </a:r>
            <a:r>
              <a:rPr lang="ru-RU" dirty="0" err="1" smtClean="0"/>
              <a:t>Розораність</a:t>
            </a:r>
            <a:r>
              <a:rPr lang="ru-RU" dirty="0" smtClean="0"/>
              <a:t> земель є </a:t>
            </a:r>
            <a:r>
              <a:rPr lang="ru-RU" dirty="0" err="1" smtClean="0"/>
              <a:t>найвищою</a:t>
            </a:r>
            <a:r>
              <a:rPr lang="ru-RU" dirty="0" smtClean="0"/>
              <a:t> і </a:t>
            </a:r>
            <a:r>
              <a:rPr lang="ru-RU" dirty="0" err="1" smtClean="0"/>
              <a:t>досягла</a:t>
            </a:r>
            <a:r>
              <a:rPr lang="ru-RU" dirty="0" smtClean="0"/>
              <a:t> 56 %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і 80 %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. </a:t>
            </a:r>
            <a:r>
              <a:rPr lang="ru-RU" dirty="0" err="1" smtClean="0"/>
              <a:t>Щорічні</a:t>
            </a:r>
            <a:r>
              <a:rPr lang="ru-RU" dirty="0" smtClean="0"/>
              <a:t> </a:t>
            </a:r>
            <a:r>
              <a:rPr lang="ru-RU" dirty="0" err="1" smtClean="0"/>
              <a:t>еколого-економічні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9,1 млрд грн.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посушливих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земель </a:t>
            </a:r>
            <a:r>
              <a:rPr lang="ru-RU" dirty="0" err="1" smtClean="0"/>
              <a:t>скорочується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опустелювання</a:t>
            </a:r>
            <a:r>
              <a:rPr lang="ru-RU" dirty="0" smtClean="0"/>
              <a:t>. У ХХ ст. </a:t>
            </a:r>
            <a:r>
              <a:rPr lang="ru-RU" dirty="0" err="1" smtClean="0"/>
              <a:t>антропогенне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зросло</a:t>
            </a:r>
            <a:r>
              <a:rPr lang="ru-RU" dirty="0" smtClean="0"/>
              <a:t>. Особливо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землю </a:t>
            </a:r>
            <a:r>
              <a:rPr lang="ru-RU" dirty="0" err="1" smtClean="0"/>
              <a:t>зростає</a:t>
            </a:r>
            <a:r>
              <a:rPr lang="ru-RU" dirty="0" smtClean="0"/>
              <a:t>, а </a:t>
            </a:r>
            <a:r>
              <a:rPr lang="ru-RU" dirty="0" err="1" smtClean="0"/>
              <a:t>забезпеченість</a:t>
            </a:r>
            <a:r>
              <a:rPr lang="ru-RU" dirty="0" smtClean="0"/>
              <a:t> </a:t>
            </a:r>
            <a:r>
              <a:rPr lang="ru-RU" dirty="0" err="1" smtClean="0"/>
              <a:t>земельними</a:t>
            </a:r>
            <a:r>
              <a:rPr lang="ru-RU" dirty="0" smtClean="0"/>
              <a:t> ресурсами </a:t>
            </a:r>
            <a:r>
              <a:rPr lang="ru-RU" dirty="0" err="1" smtClean="0"/>
              <a:t>зменшується</a:t>
            </a:r>
            <a:r>
              <a:rPr lang="ru-RU" dirty="0" smtClean="0"/>
              <a:t>. </a:t>
            </a:r>
            <a:r>
              <a:rPr lang="ru-RU" dirty="0" err="1" smtClean="0"/>
              <a:t>Спеціалісти</a:t>
            </a:r>
            <a:r>
              <a:rPr lang="ru-RU" dirty="0" smtClean="0"/>
              <a:t> </a:t>
            </a:r>
            <a:r>
              <a:rPr lang="ru-RU" dirty="0" err="1" smtClean="0"/>
              <a:t>підрахували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на 6 млн 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93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85" y="321635"/>
            <a:ext cx="10364451" cy="104402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Основні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природокористування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при </a:t>
            </a:r>
            <a:r>
              <a:rPr lang="ru-RU" b="1" cap="none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гірничих</a:t>
            </a: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роботах</a:t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4455" y="1854431"/>
            <a:ext cx="101831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гідросфери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/>
              <a:t>приводить до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води для </a:t>
            </a:r>
            <a:r>
              <a:rPr lang="ru-RU" dirty="0" err="1"/>
              <a:t>водокористування</a:t>
            </a:r>
            <a:r>
              <a:rPr lang="ru-RU" dirty="0"/>
              <a:t>. 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шахтних</a:t>
            </a:r>
            <a:r>
              <a:rPr lang="ru-RU" dirty="0"/>
              <a:t> і </a:t>
            </a:r>
            <a:r>
              <a:rPr lang="ru-RU" dirty="0" err="1"/>
              <a:t>кар'єрних</a:t>
            </a:r>
            <a:r>
              <a:rPr lang="ru-RU" dirty="0"/>
              <a:t> вод,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і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у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річки</a:t>
            </a:r>
            <a:r>
              <a:rPr lang="ru-RU" dirty="0"/>
              <a:t>.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гідросфери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і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вимивання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</a:t>
            </a:r>
            <a:r>
              <a:rPr lang="ru-RU" dirty="0" err="1"/>
              <a:t>рідкісноземельних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з </a:t>
            </a:r>
            <a:r>
              <a:rPr lang="ru-RU" dirty="0" err="1"/>
              <a:t>породних</a:t>
            </a:r>
            <a:r>
              <a:rPr lang="ru-RU" dirty="0"/>
              <a:t> </a:t>
            </a:r>
            <a:r>
              <a:rPr lang="ru-RU" dirty="0" err="1"/>
              <a:t>відвалів</a:t>
            </a:r>
            <a:r>
              <a:rPr lang="ru-RU" dirty="0"/>
              <a:t>,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вивітрюванні</a:t>
            </a:r>
            <a:r>
              <a:rPr lang="ru-RU" dirty="0"/>
              <a:t>, </a:t>
            </a:r>
            <a:r>
              <a:rPr lang="ru-RU" dirty="0" err="1"/>
              <a:t>транспортуванні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.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err="1"/>
              <a:t>відбувається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при </a:t>
            </a:r>
            <a:r>
              <a:rPr lang="ru-RU" dirty="0" err="1"/>
              <a:t>похованні</a:t>
            </a:r>
            <a:r>
              <a:rPr lang="ru-RU" dirty="0"/>
              <a:t>) в </a:t>
            </a:r>
            <a:r>
              <a:rPr lang="ru-RU" dirty="0" err="1"/>
              <a:t>геолологічних</a:t>
            </a:r>
            <a:r>
              <a:rPr lang="ru-RU" dirty="0"/>
              <a:t> структурах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і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та </a:t>
            </a:r>
            <a:r>
              <a:rPr lang="ru-RU" dirty="0" err="1"/>
              <a:t>бактерій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біосфери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/>
              <a:t>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. Особливо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в зонах </a:t>
            </a:r>
            <a:r>
              <a:rPr lang="ru-RU" dirty="0" err="1"/>
              <a:t>багаторічної</a:t>
            </a:r>
            <a:r>
              <a:rPr lang="ru-RU" dirty="0"/>
              <a:t> </a:t>
            </a:r>
            <a:r>
              <a:rPr lang="ru-RU" dirty="0" err="1"/>
              <a:t>мерзлоти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22 % </a:t>
            </a:r>
            <a:r>
              <a:rPr lang="ru-RU" dirty="0" err="1"/>
              <a:t>суші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57622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38</TotalTime>
  <Words>464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Palatino Linotype</vt:lpstr>
      <vt:lpstr>Tahoma</vt:lpstr>
      <vt:lpstr>Капля</vt:lpstr>
      <vt:lpstr>Проблема збалансованого природокористування</vt:lpstr>
      <vt:lpstr> Природокористування </vt:lpstr>
      <vt:lpstr>  Філософське бачення </vt:lpstr>
      <vt:lpstr> Класифікація </vt:lpstr>
      <vt:lpstr> Регулювання природокористування </vt:lpstr>
      <vt:lpstr> Фактори загострення потреб раціонального природокористування </vt:lpstr>
      <vt:lpstr>  Використання лісових ресурсів </vt:lpstr>
      <vt:lpstr>  Проблеми сучасного користування земельними ресурсами </vt:lpstr>
      <vt:lpstr> Основні проблеми природокористування при гірничих роботах </vt:lpstr>
      <vt:lpstr>  Забруднення довкілля металургійними підприємствами </vt:lpstr>
      <vt:lpstr>Презентация PowerPoint</vt:lpstr>
      <vt:lpstr>Презентация PowerPoint</vt:lpstr>
      <vt:lpstr> ДЯКУЮ ЗА УВАГУ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збалансованого природокористування</dc:title>
  <dc:creator>Влада</dc:creator>
  <cp:lastModifiedBy>Влада</cp:lastModifiedBy>
  <cp:revision>4</cp:revision>
  <dcterms:created xsi:type="dcterms:W3CDTF">2015-02-02T15:56:16Z</dcterms:created>
  <dcterms:modified xsi:type="dcterms:W3CDTF">2015-02-02T16:35:02Z</dcterms:modified>
</cp:coreProperties>
</file>