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7611F17-090C-4DA4-B20A-8B0B5A9B6CE0}">
          <p14:sldIdLst>
            <p14:sldId id="257"/>
          </p14:sldIdLst>
        </p14:section>
        <p14:section name="Раздел без заголовка" id="{C26BF2C9-F74C-4F4E-98BB-DCC71B94DA19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86388" autoAdjust="0"/>
  </p:normalViewPr>
  <p:slideViewPr>
    <p:cSldViewPr>
      <p:cViewPr varScale="1">
        <p:scale>
          <a:sx n="97" d="100"/>
          <a:sy n="97" d="100"/>
        </p:scale>
        <p:origin x="-131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korysne.co.ua/tsikave-pro-ptahiv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pernatidruzi.org.ua/art.php?id=32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pernatidruzi.org.ua/art.php?id=31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pernatidruzi.org.ua/art.php?id=39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pernatidruzi.org.ua/art.php?id=36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pernatidruzi.org.ua/art.php?id=35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pernatidruzi.org.ua/art.php?id=35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pernatidruzi.org.ua/art.php?id=35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pernatidruzi.org.ua/art.php?id=34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pernatidruzi.org.ua/art.php?id=33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620688"/>
            <a:ext cx="7344816" cy="5472608"/>
          </a:xfrm>
        </p:spPr>
        <p:txBody>
          <a:bodyPr>
            <a:normAutofit fontScale="92500"/>
          </a:bodyPr>
          <a:lstStyle/>
          <a:p>
            <a:r>
              <a:rPr lang="uk-UA" b="1" u="sng" smtClean="0">
                <a:effectLst/>
                <a:hlinkClick r:id="rId2" tooltip="Цікаве про птахів"/>
              </a:rPr>
              <a:t>Цікаве про птахів</a:t>
            </a:r>
            <a:endParaRPr lang="uk-UA" smtClean="0">
              <a:effectLst/>
            </a:endParaRPr>
          </a:p>
          <a:p>
            <a:r>
              <a:rPr lang="uk-UA" smtClean="0">
                <a:effectLst/>
              </a:rPr>
              <a:t>Птахи “жують” шлунком. Більшість птахів не мають зубів. Зазвичай вони ковтають гальку або гравій, які енергійно переміщуються в шлунку і сприяють перемелюванню їжі.</a:t>
            </a:r>
          </a:p>
          <a:p>
            <a:r>
              <a:rPr lang="uk-UA" smtClean="0">
                <a:effectLst/>
              </a:rPr>
              <a:t>Пташеняті може знадобитися два дні, щоб вибратися зі шкаралупи.</a:t>
            </a:r>
          </a:p>
          <a:p>
            <a:r>
              <a:rPr lang="uk-UA" smtClean="0">
                <a:effectLst/>
              </a:rPr>
              <a:t>У світі на одну людину припадає приблизно по одній курці.</a:t>
            </a:r>
          </a:p>
          <a:p>
            <a:r>
              <a:rPr lang="uk-UA" smtClean="0">
                <a:effectLst/>
              </a:rPr>
              <a:t>90% всіх зниклих видів – птахи.</a:t>
            </a:r>
          </a:p>
          <a:p>
            <a:r>
              <a:rPr lang="uk-UA" smtClean="0">
                <a:effectLst/>
              </a:rPr>
              <a:t>У Каліфорнії індичок вирощують більше, ніж у будь-якому іншому штаті США.</a:t>
            </a:r>
          </a:p>
          <a:p>
            <a:r>
              <a:rPr lang="uk-UA" smtClean="0">
                <a:effectLst/>
              </a:rPr>
              <a:t>У 1956 році на фермі в Вайнеленде, штат Нью-Джерсі, біла курка леггорн знесла яйце вагою понад 1 фунт (450г). Це найбільше куряче яйце, зафіксоване на сьогодні.</a:t>
            </a:r>
          </a:p>
          <a:p>
            <a:r>
              <a:rPr lang="uk-UA" smtClean="0">
                <a:effectLst/>
              </a:rPr>
              <a:t>На </a:t>
            </a:r>
            <a:r>
              <a:rPr lang="uk-UA" b="1" smtClean="0">
                <a:effectLst/>
              </a:rPr>
              <a:t>Північному полюсі</a:t>
            </a:r>
            <a:r>
              <a:rPr lang="uk-UA" smtClean="0">
                <a:effectLst/>
              </a:rPr>
              <a:t> немає пінгвінів. Їх взагалі немає в північній півкулі. Всі сімнадцять видів пінгвінів проживають нижче екватора, переважно в Антарктиці.</a:t>
            </a:r>
          </a:p>
          <a:p>
            <a:endParaRPr lang="uk-UA" dirty="0"/>
          </a:p>
        </p:txBody>
      </p:sp>
      <p:pic>
        <p:nvPicPr>
          <p:cNvPr id="1026" name="Picture 2" descr="C:\Users\Orest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0728">
            <a:off x="4572000" y="162880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rest\Desktop\images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1674">
            <a:off x="673100" y="3021013"/>
            <a:ext cx="23907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09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91680" y="692696"/>
            <a:ext cx="6096000" cy="3657599"/>
          </a:xfrm>
        </p:spPr>
        <p:txBody>
          <a:bodyPr/>
          <a:lstStyle/>
          <a:p>
            <a:r>
              <a:rPr lang="uk-UA" u="sng" dirty="0">
                <a:effectLst/>
                <a:hlinkClick r:id="rId2"/>
              </a:rPr>
              <a:t>Крижень - знайомий незнайомець</a:t>
            </a:r>
            <a:r>
              <a:rPr lang="uk-UA" dirty="0">
                <a:effectLst/>
              </a:rPr>
              <a:t> </a:t>
            </a:r>
          </a:p>
          <a:p>
            <a:r>
              <a:rPr lang="uk-UA" b="1" dirty="0">
                <a:effectLst/>
              </a:rPr>
              <a:t>Крижень</a:t>
            </a:r>
            <a:r>
              <a:rPr lang="uk-UA" dirty="0">
                <a:effectLst/>
              </a:rPr>
              <a:t> - найбільша і найпоширеніша дика качка, є предком домашніх качок. </a:t>
            </a:r>
          </a:p>
          <a:p>
            <a:endParaRPr lang="uk-UA" dirty="0"/>
          </a:p>
        </p:txBody>
      </p:sp>
      <p:pic>
        <p:nvPicPr>
          <p:cNvPr id="8194" name="Picture 2" descr="C:\Users\Orest\Desktop\260px-Ducks_in_plymouth,_massachuset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5158953" cy="343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87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u="sng" dirty="0" err="1">
                <a:effectLst/>
                <a:hlinkClick r:id="rId2"/>
              </a:rPr>
              <a:t>Цікавинки</a:t>
            </a:r>
            <a:r>
              <a:rPr lang="uk-UA" u="sng" dirty="0">
                <a:effectLst/>
                <a:hlinkClick r:id="rId2"/>
              </a:rPr>
              <a:t> про крячка</a:t>
            </a:r>
            <a:r>
              <a:rPr lang="uk-UA" dirty="0">
                <a:effectLst/>
              </a:rPr>
              <a:t> </a:t>
            </a:r>
          </a:p>
          <a:p>
            <a:r>
              <a:rPr lang="uk-UA" dirty="0">
                <a:effectLst/>
              </a:rPr>
              <a:t> </a:t>
            </a:r>
          </a:p>
          <a:p>
            <a:r>
              <a:rPr lang="uk-UA" dirty="0">
                <a:effectLst/>
              </a:rPr>
              <a:t>Темне забарвлення верху голови </a:t>
            </a:r>
            <a:r>
              <a:rPr lang="uk-UA" b="1" dirty="0">
                <a:effectLst/>
              </a:rPr>
              <a:t>річкового крячка</a:t>
            </a:r>
            <a:r>
              <a:rPr lang="uk-UA" dirty="0">
                <a:effectLst/>
              </a:rPr>
              <a:t> у вигляді чорної шапочки є елементом шлюбного вбрання самців і самок. У позашлюбний період тім'я крячка позбавлене франтуватого «головного убору», а дзьоб стає чорним</a:t>
            </a:r>
            <a:endParaRPr lang="uk-UA" dirty="0"/>
          </a:p>
        </p:txBody>
      </p:sp>
      <p:pic>
        <p:nvPicPr>
          <p:cNvPr id="9218" name="Picture 2" descr="C:\Users\Orest\Desktop\270px-Tern-KayEss-2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12130">
            <a:off x="1403648" y="1340768"/>
            <a:ext cx="3429000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70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47664" y="764704"/>
            <a:ext cx="6096000" cy="3657599"/>
          </a:xfrm>
        </p:spPr>
        <p:txBody>
          <a:bodyPr/>
          <a:lstStyle/>
          <a:p>
            <a:r>
              <a:rPr lang="uk-UA" dirty="0" err="1" smtClean="0"/>
              <a:t>Викона</a:t>
            </a:r>
            <a:r>
              <a:rPr lang="uk-UA" dirty="0" smtClean="0"/>
              <a:t> учень 8 ФМ</a:t>
            </a:r>
            <a:r>
              <a:rPr lang="en-US" dirty="0" smtClean="0"/>
              <a:t>/</a:t>
            </a:r>
            <a:r>
              <a:rPr lang="uk-UA" dirty="0" smtClean="0"/>
              <a:t>ХБ класу :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                                       </a:t>
            </a:r>
            <a:r>
              <a:rPr lang="uk-UA" dirty="0" err="1" smtClean="0"/>
              <a:t>Верхола</a:t>
            </a:r>
            <a:r>
              <a:rPr lang="uk-UA" smtClean="0"/>
              <a:t> 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5014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692696"/>
            <a:ext cx="6768752" cy="5328592"/>
          </a:xfrm>
        </p:spPr>
        <p:txBody>
          <a:bodyPr/>
          <a:lstStyle/>
          <a:p>
            <a:r>
              <a:rPr lang="uk-UA" u="sng" dirty="0">
                <a:effectLst/>
                <a:hlinkClick r:id="rId2"/>
              </a:rPr>
              <a:t>Чарівний соловейко</a:t>
            </a:r>
            <a:r>
              <a:rPr lang="uk-UA" dirty="0">
                <a:effectLst/>
              </a:rPr>
              <a:t> </a:t>
            </a:r>
          </a:p>
          <a:p>
            <a:r>
              <a:rPr lang="uk-UA" dirty="0">
                <a:effectLst/>
              </a:rPr>
              <a:t>Площа гніздової ділянки </a:t>
            </a:r>
            <a:r>
              <a:rPr lang="uk-UA" b="1" dirty="0">
                <a:effectLst/>
              </a:rPr>
              <a:t>соловейка</a:t>
            </a:r>
            <a:r>
              <a:rPr lang="uk-UA" dirty="0">
                <a:effectLst/>
              </a:rPr>
              <a:t> може становити від 1200 до 2000 м2. Чим більше корму і багатші угіддя, тим менша площа . Дорослі досвідчені самці зазвичай займають найкращі ділянки, а молодим частіше лишаються території на околицях гніздування, через що вони часто не можуть знайти собі подругу. </a:t>
            </a:r>
          </a:p>
          <a:p>
            <a:endParaRPr lang="uk-UA" dirty="0"/>
          </a:p>
        </p:txBody>
      </p:sp>
      <p:pic>
        <p:nvPicPr>
          <p:cNvPr id="2050" name="Picture 2" descr="C:\Users\Orest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17301">
            <a:off x="1299604" y="1673466"/>
            <a:ext cx="2095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Orest\Desktop\image1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9518">
            <a:off x="5234543" y="467593"/>
            <a:ext cx="26098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75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75656" y="476672"/>
            <a:ext cx="6096000" cy="5760640"/>
          </a:xfrm>
        </p:spPr>
        <p:txBody>
          <a:bodyPr/>
          <a:lstStyle/>
          <a:p>
            <a:pPr marL="18288" indent="0">
              <a:buNone/>
            </a:pPr>
            <a:r>
              <a:rPr lang="uk-UA" dirty="0">
                <a:effectLst/>
                <a:latin typeface="Arial Black" pitchFamily="34" charset="0"/>
              </a:rPr>
              <a:t>М</a:t>
            </a:r>
            <a:r>
              <a:rPr lang="uk-UA" dirty="0" smtClean="0">
                <a:effectLst/>
                <a:latin typeface="Arial Black" pitchFamily="34" charset="0"/>
              </a:rPr>
              <a:t>артин Звичайний </a:t>
            </a:r>
            <a:endParaRPr lang="uk-UA" dirty="0" smtClean="0">
              <a:effectLst/>
              <a:latin typeface="Arial Black" pitchFamily="34" charset="0"/>
            </a:endParaRPr>
          </a:p>
          <a:p>
            <a:pPr marL="18288" indent="0">
              <a:buNone/>
            </a:pPr>
            <a:r>
              <a:rPr lang="uk-UA" dirty="0" smtClean="0">
                <a:effectLst/>
              </a:rPr>
              <a:t>У </a:t>
            </a:r>
            <a:r>
              <a:rPr lang="uk-UA" dirty="0">
                <a:effectLst/>
              </a:rPr>
              <a:t>пошуках їжі </a:t>
            </a:r>
            <a:r>
              <a:rPr lang="uk-UA" b="1" dirty="0">
                <a:effectLst/>
              </a:rPr>
              <a:t>мартин звичайний</a:t>
            </a:r>
            <a:r>
              <a:rPr lang="uk-UA" dirty="0">
                <a:effectLst/>
              </a:rPr>
              <a:t> іноді відлітає на відстань до 15 км від місця ночівлі та патрулює територію площею 800 км2. </a:t>
            </a:r>
          </a:p>
          <a:p>
            <a:endParaRPr lang="uk-UA" dirty="0"/>
          </a:p>
        </p:txBody>
      </p:sp>
      <p:pic>
        <p:nvPicPr>
          <p:cNvPr id="1026" name="Picture 2" descr="C:\Users\Orest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7341">
            <a:off x="4427985" y="3967162"/>
            <a:ext cx="2463354" cy="1773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Orest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01263">
            <a:off x="784574" y="380958"/>
            <a:ext cx="2685157" cy="1728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1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07704" y="620688"/>
            <a:ext cx="6096000" cy="5335487"/>
          </a:xfrm>
        </p:spPr>
        <p:txBody>
          <a:bodyPr/>
          <a:lstStyle/>
          <a:p>
            <a:r>
              <a:rPr lang="uk-UA" u="sng" dirty="0" err="1">
                <a:effectLst/>
                <a:hlinkClick r:id="rId2"/>
              </a:rPr>
              <a:t>Цікавинки</a:t>
            </a:r>
            <a:r>
              <a:rPr lang="uk-UA" u="sng" dirty="0">
                <a:effectLst/>
                <a:hlinkClick r:id="rId2"/>
              </a:rPr>
              <a:t> про кулика-сороку</a:t>
            </a:r>
            <a:r>
              <a:rPr lang="uk-UA" dirty="0">
                <a:effectLst/>
              </a:rPr>
              <a:t> </a:t>
            </a:r>
          </a:p>
          <a:p>
            <a:r>
              <a:rPr lang="uk-UA" dirty="0">
                <a:effectLst/>
              </a:rPr>
              <a:t>Позашлюбне оперення </a:t>
            </a:r>
            <a:r>
              <a:rPr lang="uk-UA" b="1" dirty="0">
                <a:effectLst/>
              </a:rPr>
              <a:t>кулика-сороки</a:t>
            </a:r>
            <a:r>
              <a:rPr lang="uk-UA" dirty="0">
                <a:effectLst/>
              </a:rPr>
              <a:t> майже нічим не відрізняється від шлюбного вбрання, воно лише забарвлення втрачає колишню яскравість, стаючи більш тьмяним. На шиї птаха добре помітний білий комірець. Самці і самки забарвлені однаково. </a:t>
            </a:r>
          </a:p>
          <a:p>
            <a:endParaRPr lang="uk-UA" dirty="0"/>
          </a:p>
        </p:txBody>
      </p:sp>
      <p:pic>
        <p:nvPicPr>
          <p:cNvPr id="2050" name="Picture 2" descr="C:\Users\Orest\Desktop\260px-Haematopus_ostralegus_H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3636963"/>
            <a:ext cx="2378075" cy="203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Orest\Desktop\250px-Haematopus_ostralegus_He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62015">
            <a:off x="1246592" y="1239873"/>
            <a:ext cx="2025030" cy="135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2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35696" y="764704"/>
            <a:ext cx="6096000" cy="4320480"/>
          </a:xfrm>
        </p:spPr>
        <p:txBody>
          <a:bodyPr/>
          <a:lstStyle/>
          <a:p>
            <a:r>
              <a:rPr lang="uk-UA" u="sng" dirty="0" err="1">
                <a:effectLst/>
                <a:hlinkClick r:id="rId2"/>
              </a:rPr>
              <a:t>Цікавинки</a:t>
            </a:r>
            <a:r>
              <a:rPr lang="uk-UA" u="sng" dirty="0">
                <a:effectLst/>
                <a:hlinkClick r:id="rId2"/>
              </a:rPr>
              <a:t> про білу плиску </a:t>
            </a:r>
            <a:endParaRPr lang="uk-UA" dirty="0">
              <a:effectLst/>
            </a:endParaRPr>
          </a:p>
          <a:p>
            <a:r>
              <a:rPr lang="uk-UA" dirty="0">
                <a:effectLst/>
              </a:rPr>
              <a:t>Відшукуючи поживу, </a:t>
            </a:r>
            <a:r>
              <a:rPr lang="uk-UA" b="1" dirty="0">
                <a:effectLst/>
              </a:rPr>
              <a:t>плиски</a:t>
            </a:r>
            <a:r>
              <a:rPr lang="uk-UA" dirty="0">
                <a:effectLst/>
              </a:rPr>
              <a:t> прямують за стадами на пасовиськах, обстежує купи гною, узбіччя польових доріг і автомобільних траси з інтенсивним рухом. По землі плиски пересуваються, характерно присідаючи й похитуючи хвостом вгору-вниз. </a:t>
            </a:r>
          </a:p>
          <a:p>
            <a:endParaRPr lang="uk-UA" dirty="0"/>
          </a:p>
        </p:txBody>
      </p:sp>
      <p:pic>
        <p:nvPicPr>
          <p:cNvPr id="3074" name="Picture 2" descr="C:\Users\Orest\Desktop\Motacilla_alba_alba_cropp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21592">
            <a:off x="1115616" y="1397139"/>
            <a:ext cx="1800200" cy="132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Orest\Desktop\120px-Pied_Wagtail_rear_view_7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5747">
            <a:off x="5346967" y="2825870"/>
            <a:ext cx="2503240" cy="215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53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87624" y="692696"/>
            <a:ext cx="6096000" cy="4327375"/>
          </a:xfrm>
        </p:spPr>
        <p:txBody>
          <a:bodyPr/>
          <a:lstStyle/>
          <a:p>
            <a:r>
              <a:rPr lang="uk-UA" u="sng" dirty="0">
                <a:effectLst/>
                <a:hlinkClick r:id="rId2"/>
              </a:rPr>
              <a:t>Цікаві факти про шуліку рудого</a:t>
            </a:r>
            <a:r>
              <a:rPr lang="uk-UA" dirty="0">
                <a:effectLst/>
              </a:rPr>
              <a:t> </a:t>
            </a:r>
          </a:p>
          <a:p>
            <a:r>
              <a:rPr lang="uk-UA" dirty="0">
                <a:effectLst/>
              </a:rPr>
              <a:t>Ще в XVIII століття </a:t>
            </a:r>
            <a:r>
              <a:rPr lang="uk-UA" b="1" dirty="0">
                <a:effectLst/>
              </a:rPr>
              <a:t>руді шуліки</a:t>
            </a:r>
            <a:r>
              <a:rPr lang="uk-UA" dirty="0">
                <a:effectLst/>
              </a:rPr>
              <a:t> були чисельними в великих містах, старанно очищаючи їх від падла. </a:t>
            </a:r>
          </a:p>
          <a:p>
            <a:endParaRPr lang="uk-UA" dirty="0"/>
          </a:p>
        </p:txBody>
      </p:sp>
      <p:pic>
        <p:nvPicPr>
          <p:cNvPr id="4098" name="Picture 2" descr="C:\Users\Orest\Desktop\270px-Milvus_milvus_L(ThKraft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45741">
            <a:off x="4449107" y="646084"/>
            <a:ext cx="3429001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Orest\Desktop\250px-Milvus_milvus_R(ThKraft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56022">
            <a:off x="1067296" y="2393884"/>
            <a:ext cx="2483280" cy="3308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75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19672" y="692696"/>
            <a:ext cx="6096000" cy="4680520"/>
          </a:xfrm>
        </p:spPr>
        <p:txBody>
          <a:bodyPr/>
          <a:lstStyle/>
          <a:p>
            <a:r>
              <a:rPr lang="uk-UA" u="sng" dirty="0">
                <a:effectLst/>
                <a:hlinkClick r:id="rId2"/>
              </a:rPr>
              <a:t>Дивовижна сойка</a:t>
            </a:r>
            <a:r>
              <a:rPr lang="uk-UA" dirty="0">
                <a:effectLst/>
              </a:rPr>
              <a:t> </a:t>
            </a:r>
          </a:p>
          <a:p>
            <a:r>
              <a:rPr lang="uk-UA" dirty="0">
                <a:effectLst/>
              </a:rPr>
              <a:t> </a:t>
            </a:r>
          </a:p>
          <a:p>
            <a:r>
              <a:rPr lang="uk-UA" dirty="0">
                <a:effectLst/>
              </a:rPr>
              <a:t>П'ятеро пташенят </a:t>
            </a:r>
            <a:r>
              <a:rPr lang="uk-UA" b="1" dirty="0">
                <a:effectLst/>
              </a:rPr>
              <a:t>сойки</a:t>
            </a:r>
            <a:r>
              <a:rPr lang="uk-UA" dirty="0">
                <a:effectLst/>
              </a:rPr>
              <a:t> можуть за день з'їсти близько 1100 комах, що за 20 днів перебування в гнізді становить понад 20 тисяч. Батьки, не шкодуючи сил, доставляють своїм малюкам всіляких шкідників лісів і полів, і за сезон загальна маса з'їденого памолоддю корму досягає близько 4,5 кг. </a:t>
            </a:r>
          </a:p>
          <a:p>
            <a:endParaRPr lang="uk-UA" dirty="0"/>
          </a:p>
        </p:txBody>
      </p:sp>
      <p:pic>
        <p:nvPicPr>
          <p:cNvPr id="5122" name="Picture 2" descr="C:\Users\Orest\Desktop\270px-Garrulus_glandarius_1_(Marek_Szczepanek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2754759" cy="1856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Orest\Desktop\ima2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354" y="3717032"/>
            <a:ext cx="2714146" cy="1894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12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91680" y="692696"/>
            <a:ext cx="6096000" cy="5184576"/>
          </a:xfrm>
        </p:spPr>
        <p:txBody>
          <a:bodyPr/>
          <a:lstStyle/>
          <a:p>
            <a:r>
              <a:rPr lang="uk-UA" u="sng" dirty="0" err="1">
                <a:effectLst/>
                <a:hlinkClick r:id="rId2"/>
              </a:rPr>
              <a:t>Цікавинки</a:t>
            </a:r>
            <a:r>
              <a:rPr lang="uk-UA" u="sng" dirty="0">
                <a:effectLst/>
                <a:hlinkClick r:id="rId2"/>
              </a:rPr>
              <a:t> про сіру гуску</a:t>
            </a:r>
            <a:r>
              <a:rPr lang="uk-UA" dirty="0">
                <a:effectLst/>
              </a:rPr>
              <a:t> </a:t>
            </a:r>
          </a:p>
          <a:p>
            <a:r>
              <a:rPr lang="uk-UA" dirty="0">
                <a:effectLst/>
              </a:rPr>
              <a:t>Знайшовши собі пару, сірі гуси виявляють сильну взаємну прив’язаність. У разі загибелі партнера інший учасник подружжя довго тужить і тримається осібно від решти гусей. Часом овдовілі птахи не шукають нового партнера і до кінця днів залишаються на самоті. </a:t>
            </a:r>
            <a:endParaRPr lang="uk-UA" dirty="0"/>
          </a:p>
        </p:txBody>
      </p:sp>
      <p:pic>
        <p:nvPicPr>
          <p:cNvPr id="6146" name="Picture 2" descr="C:\Users\Orest\Desktop\260px-Anser_anser_2_(Piotr_Kuczynski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0276">
            <a:off x="1195416" y="2740925"/>
            <a:ext cx="33020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75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619672" y="692696"/>
            <a:ext cx="6096000" cy="5400600"/>
          </a:xfrm>
        </p:spPr>
        <p:txBody>
          <a:bodyPr/>
          <a:lstStyle/>
          <a:p>
            <a:r>
              <a:rPr lang="uk-UA" u="sng" dirty="0">
                <a:effectLst/>
                <a:hlinkClick r:id="rId2"/>
              </a:rPr>
              <a:t>Дивовижний польовий жайворонок</a:t>
            </a:r>
            <a:r>
              <a:rPr lang="uk-UA" dirty="0">
                <a:effectLst/>
              </a:rPr>
              <a:t> </a:t>
            </a:r>
          </a:p>
          <a:p>
            <a:r>
              <a:rPr lang="uk-UA" b="1" dirty="0">
                <a:effectLst/>
              </a:rPr>
              <a:t>Жайворонок</a:t>
            </a:r>
            <a:r>
              <a:rPr lang="uk-UA" dirty="0">
                <a:effectLst/>
              </a:rPr>
              <a:t> починає свою пісню, злетівши на висоту 50-100 м, повільно літаючи колами, з широко розкритим хвостом. Дзвінкі трелі під небесами зазвичай лунають від 2 до 6, а деколи до 15 хвилин. Потім птах повертається на землю, щоб трохи згодом знову здійнятись в повітря. </a:t>
            </a:r>
          </a:p>
          <a:p>
            <a:endParaRPr lang="uk-UA" dirty="0"/>
          </a:p>
        </p:txBody>
      </p:sp>
      <p:pic>
        <p:nvPicPr>
          <p:cNvPr id="7170" name="Picture 2" descr="C:\Users\Orest\Desktop\270px-Alauda_arvensis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1229">
            <a:off x="1151618" y="840222"/>
            <a:ext cx="3429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Orest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0250">
            <a:off x="5038150" y="312520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97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49</TotalTime>
  <Words>444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Orest</dc:creator>
  <cp:lastModifiedBy>Orest</cp:lastModifiedBy>
  <cp:revision>6</cp:revision>
  <dcterms:created xsi:type="dcterms:W3CDTF">2013-03-11T18:18:16Z</dcterms:created>
  <dcterms:modified xsi:type="dcterms:W3CDTF">2013-03-11T19:11:19Z</dcterms:modified>
</cp:coreProperties>
</file>