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A"/>
    <a:srgbClr val="F698D2"/>
    <a:srgbClr val="00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F944DF-9677-47A7-A85E-47EB460F52FA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BEFC4C-1227-4C56-A7D2-E588F51256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944DF-9677-47A7-A85E-47EB460F52FA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FC4C-1227-4C56-A7D2-E588F51256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5F944DF-9677-47A7-A85E-47EB460F52FA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BEFC4C-1227-4C56-A7D2-E588F51256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944DF-9677-47A7-A85E-47EB460F52FA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FC4C-1227-4C56-A7D2-E588F51256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F944DF-9677-47A7-A85E-47EB460F52FA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ABEFC4C-1227-4C56-A7D2-E588F51256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944DF-9677-47A7-A85E-47EB460F52FA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FC4C-1227-4C56-A7D2-E588F51256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944DF-9677-47A7-A85E-47EB460F52FA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FC4C-1227-4C56-A7D2-E588F51256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944DF-9677-47A7-A85E-47EB460F52FA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FC4C-1227-4C56-A7D2-E588F51256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F944DF-9677-47A7-A85E-47EB460F52FA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FC4C-1227-4C56-A7D2-E588F51256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944DF-9677-47A7-A85E-47EB460F52FA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FC4C-1227-4C56-A7D2-E588F51256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944DF-9677-47A7-A85E-47EB460F52FA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EFC4C-1227-4C56-A7D2-E588F51256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5F944DF-9677-47A7-A85E-47EB460F52FA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BEFC4C-1227-4C56-A7D2-E588F51256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4576" y="188640"/>
            <a:ext cx="8420603" cy="4248472"/>
          </a:xfrm>
        </p:spPr>
        <p:txBody>
          <a:bodyPr/>
          <a:lstStyle/>
          <a:p>
            <a:r>
              <a:rPr lang="en-US" sz="13800" dirty="0" smtClean="0">
                <a:solidFill>
                  <a:schemeClr val="accent6">
                    <a:lumMod val="75000"/>
                  </a:schemeClr>
                </a:solidFill>
              </a:rPr>
              <a:t>Forest fires</a:t>
            </a:r>
            <a:endParaRPr lang="ru-RU" sz="13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2204864"/>
            <a:ext cx="370386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561392" cy="4797152"/>
          </a:xfrm>
        </p:spPr>
        <p:txBody>
          <a:bodyPr/>
          <a:lstStyle/>
          <a:p>
            <a:pPr algn="ctr"/>
            <a:r>
              <a:rPr lang="uk-UA" sz="5400" dirty="0" err="1">
                <a:solidFill>
                  <a:schemeClr val="accent5">
                    <a:lumMod val="75000"/>
                  </a:schemeClr>
                </a:solidFill>
              </a:rPr>
              <a:t>Fulfilled</a:t>
            </a:r>
            <a:r>
              <a:rPr lang="uk-UA" sz="54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 a </a:t>
            </a:r>
            <a:r>
              <a:rPr lang="uk-UA" dirty="0" err="1"/>
              <a:t>pupil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smtClean="0"/>
              <a:t>10</a:t>
            </a:r>
            <a:r>
              <a:rPr lang="en-US" dirty="0" smtClean="0"/>
              <a:t>-</a:t>
            </a:r>
            <a:r>
              <a:rPr lang="uk-UA" dirty="0" err="1" smtClean="0"/>
              <a:t>th</a:t>
            </a:r>
            <a:r>
              <a:rPr lang="uk-UA" dirty="0" smtClean="0"/>
              <a:t> </a:t>
            </a:r>
            <a:r>
              <a:rPr lang="uk-UA" dirty="0" err="1"/>
              <a:t>class</a:t>
            </a:r>
            <a:r>
              <a:rPr lang="uk-UA" dirty="0"/>
              <a:t> </a:t>
            </a:r>
            <a:r>
              <a:rPr lang="uk-UA" dirty="0" err="1" smtClean="0"/>
              <a:t>Olga</a:t>
            </a:r>
            <a:r>
              <a:rPr lang="en-US" smtClean="0"/>
              <a:t> </a:t>
            </a:r>
            <a:r>
              <a:rPr lang="en-US" smtClean="0"/>
              <a:t>BOBELA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0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4950"/>
            <a:ext cx="8892480" cy="645638"/>
          </a:xfrm>
        </p:spPr>
        <p:txBody>
          <a:bodyPr/>
          <a:lstStyle/>
          <a:p>
            <a:r>
              <a:rPr lang="uk-UA" sz="3200" dirty="0" err="1" smtClean="0">
                <a:latin typeface="+mn-lt"/>
                <a:cs typeface="Aharoni" pitchFamily="2" charset="-79"/>
              </a:rPr>
              <a:t>reasons</a:t>
            </a:r>
            <a:r>
              <a:rPr lang="uk-UA" sz="3200" dirty="0" smtClean="0">
                <a:latin typeface="+mn-lt"/>
                <a:cs typeface="Aharoni" pitchFamily="2" charset="-79"/>
              </a:rPr>
              <a:t> </a:t>
            </a:r>
            <a:r>
              <a:rPr lang="uk-UA" sz="3200" dirty="0" err="1" smtClean="0">
                <a:latin typeface="+mn-lt"/>
                <a:cs typeface="Aharoni" pitchFamily="2" charset="-79"/>
              </a:rPr>
              <a:t>of</a:t>
            </a:r>
            <a:r>
              <a:rPr lang="en-US" sz="3200" dirty="0" smtClean="0">
                <a:latin typeface="+mn-lt"/>
                <a:cs typeface="Aharoni" pitchFamily="2" charset="-79"/>
              </a:rPr>
              <a:t> </a:t>
            </a:r>
            <a:r>
              <a:rPr lang="uk-UA" sz="3200" dirty="0" err="1" smtClean="0">
                <a:latin typeface="+mn-lt"/>
                <a:cs typeface="Aharoni" pitchFamily="2" charset="-79"/>
              </a:rPr>
              <a:t>occurr</a:t>
            </a:r>
            <a:r>
              <a:rPr lang="en-US" sz="3200" dirty="0" err="1" smtClean="0">
                <a:latin typeface="+mn-lt"/>
                <a:cs typeface="Aharoni" pitchFamily="2" charset="-79"/>
              </a:rPr>
              <a:t>ence</a:t>
            </a:r>
            <a:r>
              <a:rPr lang="en-US" sz="3200" dirty="0" smtClean="0">
                <a:latin typeface="+mn-lt"/>
                <a:cs typeface="Aharoni" pitchFamily="2" charset="-79"/>
              </a:rPr>
              <a:t> of forest fires</a:t>
            </a:r>
            <a:endParaRPr lang="ru-RU" sz="3200" dirty="0">
              <a:latin typeface="+mn-lt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390697">
            <a:off x="180857" y="762871"/>
            <a:ext cx="8731875" cy="5830605"/>
          </a:xfrm>
        </p:spPr>
        <p:txBody>
          <a:bodyPr>
            <a:noAutofit/>
          </a:bodyPr>
          <a:lstStyle/>
          <a:p>
            <a:pPr algn="ctr"/>
            <a:r>
              <a:rPr lang="uk-UA" sz="3200" dirty="0" err="1">
                <a:solidFill>
                  <a:srgbClr val="00003A"/>
                </a:solidFill>
              </a:rPr>
              <a:t>Among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the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reasons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of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occurrence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of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forest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fires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is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considered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to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be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the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main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anthropogenic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factor</a:t>
            </a:r>
            <a:r>
              <a:rPr lang="uk-UA" sz="3200" dirty="0">
                <a:solidFill>
                  <a:srgbClr val="00003A"/>
                </a:solidFill>
              </a:rPr>
              <a:t> (</a:t>
            </a:r>
            <a:r>
              <a:rPr lang="uk-UA" sz="3200" dirty="0" err="1">
                <a:solidFill>
                  <a:srgbClr val="00003A"/>
                </a:solidFill>
              </a:rPr>
              <a:t>according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to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the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statistics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on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population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fault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occurring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each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year</a:t>
            </a:r>
            <a:r>
              <a:rPr lang="uk-UA" sz="3200" dirty="0">
                <a:solidFill>
                  <a:srgbClr val="00003A"/>
                </a:solidFill>
              </a:rPr>
              <a:t> 96-98% </a:t>
            </a:r>
            <a:r>
              <a:rPr lang="uk-UA" sz="3200" dirty="0" err="1">
                <a:solidFill>
                  <a:srgbClr val="00003A"/>
                </a:solidFill>
              </a:rPr>
              <a:t>of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forest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fires</a:t>
            </a:r>
            <a:r>
              <a:rPr lang="uk-UA" sz="3200" dirty="0">
                <a:solidFill>
                  <a:srgbClr val="00003A"/>
                </a:solidFill>
              </a:rPr>
              <a:t>). </a:t>
            </a:r>
            <a:r>
              <a:rPr lang="uk-UA" sz="3200" dirty="0" err="1">
                <a:solidFill>
                  <a:srgbClr val="00003A"/>
                </a:solidFill>
              </a:rPr>
              <a:t>Therefore</a:t>
            </a:r>
            <a:r>
              <a:rPr lang="uk-UA" sz="3200" dirty="0">
                <a:solidFill>
                  <a:srgbClr val="00003A"/>
                </a:solidFill>
              </a:rPr>
              <a:t>, </a:t>
            </a:r>
            <a:r>
              <a:rPr lang="uk-UA" sz="3200" dirty="0" err="1">
                <a:solidFill>
                  <a:srgbClr val="00003A"/>
                </a:solidFill>
              </a:rPr>
              <a:t>special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attention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should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be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paid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to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forest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areas</a:t>
            </a:r>
            <a:r>
              <a:rPr lang="uk-UA" sz="3200" dirty="0">
                <a:solidFill>
                  <a:srgbClr val="00003A"/>
                </a:solidFill>
              </a:rPr>
              <a:t>, </a:t>
            </a:r>
            <a:r>
              <a:rPr lang="uk-UA" sz="3200" dirty="0" err="1">
                <a:solidFill>
                  <a:srgbClr val="00003A"/>
                </a:solidFill>
              </a:rPr>
              <a:t>are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located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near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major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industrial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centers</a:t>
            </a:r>
            <a:r>
              <a:rPr lang="uk-UA" sz="3200" dirty="0">
                <a:solidFill>
                  <a:srgbClr val="00003A"/>
                </a:solidFill>
              </a:rPr>
              <a:t>, </a:t>
            </a:r>
            <a:r>
              <a:rPr lang="uk-UA" sz="3200" dirty="0" err="1">
                <a:solidFill>
                  <a:srgbClr val="00003A"/>
                </a:solidFill>
              </a:rPr>
              <a:t>health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facilities</a:t>
            </a:r>
            <a:r>
              <a:rPr lang="uk-UA" sz="3200" dirty="0">
                <a:solidFill>
                  <a:srgbClr val="00003A"/>
                </a:solidFill>
              </a:rPr>
              <a:t>, </a:t>
            </a:r>
            <a:r>
              <a:rPr lang="uk-UA" sz="3200" dirty="0" err="1">
                <a:solidFill>
                  <a:srgbClr val="00003A"/>
                </a:solidFill>
              </a:rPr>
              <a:t>roads</a:t>
            </a:r>
            <a:r>
              <a:rPr lang="uk-UA" sz="3200" dirty="0">
                <a:solidFill>
                  <a:srgbClr val="00003A"/>
                </a:solidFill>
              </a:rPr>
              <a:t>, </a:t>
            </a:r>
            <a:r>
              <a:rPr lang="uk-UA" sz="3200" dirty="0" err="1">
                <a:solidFill>
                  <a:srgbClr val="00003A"/>
                </a:solidFill>
              </a:rPr>
              <a:t>electricity</a:t>
            </a:r>
            <a:r>
              <a:rPr lang="uk-UA" sz="3200" dirty="0">
                <a:solidFill>
                  <a:srgbClr val="00003A"/>
                </a:solidFill>
              </a:rPr>
              <a:t>. </a:t>
            </a:r>
            <a:r>
              <a:rPr lang="uk-UA" sz="3200" dirty="0" err="1">
                <a:solidFill>
                  <a:srgbClr val="00003A"/>
                </a:solidFill>
              </a:rPr>
              <a:t>The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natural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and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climatic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conditions</a:t>
            </a:r>
            <a:r>
              <a:rPr lang="uk-UA" sz="3200" dirty="0">
                <a:solidFill>
                  <a:srgbClr val="00003A"/>
                </a:solidFill>
              </a:rPr>
              <a:t> (</a:t>
            </a:r>
            <a:r>
              <a:rPr lang="uk-UA" sz="3200" dirty="0" err="1">
                <a:solidFill>
                  <a:srgbClr val="00003A"/>
                </a:solidFill>
              </a:rPr>
              <a:t>high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temperatures</a:t>
            </a:r>
            <a:r>
              <a:rPr lang="uk-UA" sz="3200" dirty="0">
                <a:solidFill>
                  <a:srgbClr val="00003A"/>
                </a:solidFill>
              </a:rPr>
              <a:t>, </a:t>
            </a:r>
            <a:r>
              <a:rPr lang="uk-UA" sz="3200" dirty="0" err="1">
                <a:solidFill>
                  <a:srgbClr val="00003A"/>
                </a:solidFill>
              </a:rPr>
              <a:t>small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amount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of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precipitation</a:t>
            </a:r>
            <a:r>
              <a:rPr lang="uk-UA" sz="3200" dirty="0">
                <a:solidFill>
                  <a:srgbClr val="00003A"/>
                </a:solidFill>
              </a:rPr>
              <a:t>, </a:t>
            </a:r>
            <a:r>
              <a:rPr lang="uk-UA" sz="3200" dirty="0" err="1">
                <a:solidFill>
                  <a:srgbClr val="00003A"/>
                </a:solidFill>
              </a:rPr>
              <a:t>etc</a:t>
            </a:r>
            <a:r>
              <a:rPr lang="uk-UA" sz="3200" dirty="0">
                <a:solidFill>
                  <a:srgbClr val="00003A"/>
                </a:solidFill>
              </a:rPr>
              <a:t>.) </a:t>
            </a:r>
            <a:r>
              <a:rPr lang="uk-UA" sz="3200" dirty="0" err="1">
                <a:solidFill>
                  <a:srgbClr val="00003A"/>
                </a:solidFill>
              </a:rPr>
              <a:t>often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only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increase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the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probability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of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ignition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and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affect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the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speed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of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the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spread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of</a:t>
            </a:r>
            <a:r>
              <a:rPr lang="uk-UA" sz="3200" dirty="0">
                <a:solidFill>
                  <a:srgbClr val="00003A"/>
                </a:solidFill>
              </a:rPr>
              <a:t> </a:t>
            </a:r>
            <a:r>
              <a:rPr lang="uk-UA" sz="3200" dirty="0" err="1">
                <a:solidFill>
                  <a:srgbClr val="00003A"/>
                </a:solidFill>
              </a:rPr>
              <a:t>fire</a:t>
            </a:r>
            <a:r>
              <a:rPr lang="uk-UA" sz="3200" dirty="0" smtClean="0">
                <a:solidFill>
                  <a:srgbClr val="00003A"/>
                </a:solidFill>
              </a:rPr>
              <a:t>.</a:t>
            </a:r>
            <a:endParaRPr lang="ru-RU" sz="3200" dirty="0">
              <a:solidFill>
                <a:srgbClr val="000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073008" cy="836712"/>
          </a:xfrm>
        </p:spPr>
        <p:txBody>
          <a:bodyPr/>
          <a:lstStyle/>
          <a:p>
            <a:r>
              <a:rPr lang="uk-UA" sz="4000" dirty="0" err="1">
                <a:solidFill>
                  <a:srgbClr val="00B0F0"/>
                </a:solidFill>
              </a:rPr>
              <a:t>The</a:t>
            </a:r>
            <a:r>
              <a:rPr lang="uk-UA" sz="4000" dirty="0">
                <a:solidFill>
                  <a:srgbClr val="00B0F0"/>
                </a:solidFill>
              </a:rPr>
              <a:t> </a:t>
            </a:r>
            <a:r>
              <a:rPr lang="uk-UA" sz="4000" dirty="0" err="1">
                <a:solidFill>
                  <a:srgbClr val="00B0F0"/>
                </a:solidFill>
              </a:rPr>
              <a:t>Australian</a:t>
            </a:r>
            <a:r>
              <a:rPr lang="uk-UA" sz="4000" dirty="0">
                <a:solidFill>
                  <a:srgbClr val="00B0F0"/>
                </a:solidFill>
              </a:rPr>
              <a:t> </a:t>
            </a:r>
            <a:r>
              <a:rPr lang="uk-UA" sz="4000" dirty="0" err="1">
                <a:solidFill>
                  <a:srgbClr val="00B0F0"/>
                </a:solidFill>
              </a:rPr>
              <a:t>state</a:t>
            </a:r>
            <a:r>
              <a:rPr lang="uk-UA" sz="4000" dirty="0">
                <a:solidFill>
                  <a:srgbClr val="00B0F0"/>
                </a:solidFill>
              </a:rPr>
              <a:t> </a:t>
            </a:r>
            <a:r>
              <a:rPr lang="uk-UA" sz="4000" dirty="0" err="1">
                <a:solidFill>
                  <a:srgbClr val="00B0F0"/>
                </a:solidFill>
              </a:rPr>
              <a:t>of</a:t>
            </a:r>
            <a:r>
              <a:rPr lang="uk-UA" sz="4000" dirty="0">
                <a:solidFill>
                  <a:srgbClr val="00B0F0"/>
                </a:solidFill>
              </a:rPr>
              <a:t> </a:t>
            </a:r>
            <a:r>
              <a:rPr lang="uk-UA" sz="4000" dirty="0" err="1">
                <a:solidFill>
                  <a:srgbClr val="00B0F0"/>
                </a:solidFill>
              </a:rPr>
              <a:t>Victoria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62710">
            <a:off x="179512" y="1268760"/>
            <a:ext cx="2592288" cy="5400600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According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to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latest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data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about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100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residential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houses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were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burned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to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bg2">
                    <a:lumMod val="10000"/>
                  </a:schemeClr>
                </a:solidFill>
              </a:rPr>
              <a:t>East</a:t>
            </a: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of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Melbourne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fire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which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began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in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state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of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Victoria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had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spread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to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New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South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Wales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threatens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to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destroy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new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</a:rPr>
              <a:t>house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6367">
            <a:off x="2915816" y="1196752"/>
            <a:ext cx="5904656" cy="52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6330">
            <a:off x="590111" y="1589414"/>
            <a:ext cx="3888472" cy="5013175"/>
          </a:xfrm>
          <a:prstGeom prst="rect">
            <a:avLst/>
          </a:prstGeom>
        </p:spPr>
      </p:pic>
      <p:pic>
        <p:nvPicPr>
          <p:cNvPr id="1026" name="Picture 2" descr="H:\Каліфорн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802">
            <a:off x="4031438" y="432792"/>
            <a:ext cx="488380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8298">
            <a:off x="278533" y="292192"/>
            <a:ext cx="8856984" cy="548680"/>
          </a:xfrm>
        </p:spPr>
        <p:txBody>
          <a:bodyPr/>
          <a:lstStyle/>
          <a:p>
            <a:r>
              <a:rPr lang="uk-UA" sz="3200" dirty="0" err="1"/>
              <a:t>Dnepropetrovsk</a:t>
            </a:r>
            <a:r>
              <a:rPr lang="uk-UA" sz="3200" dirty="0"/>
              <a:t> </a:t>
            </a:r>
            <a:r>
              <a:rPr lang="uk-UA" sz="3200" dirty="0" err="1"/>
              <a:t>region</a:t>
            </a:r>
            <a:r>
              <a:rPr lang="uk-UA" sz="3200" dirty="0"/>
              <a:t>, </a:t>
            </a:r>
            <a:r>
              <a:rPr lang="uk-UA" sz="3200" dirty="0" err="1"/>
              <a:t>Novomoskovsk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93225">
            <a:off x="3987334" y="1628800"/>
            <a:ext cx="4481886" cy="3012312"/>
          </a:xfrm>
        </p:spPr>
        <p:txBody>
          <a:bodyPr>
            <a:noAutofit/>
          </a:bodyPr>
          <a:lstStyle/>
          <a:p>
            <a:pPr algn="ctr"/>
            <a:r>
              <a:rPr lang="uk-UA" sz="3600" dirty="0" err="1">
                <a:solidFill>
                  <a:srgbClr val="F698D2"/>
                </a:solidFill>
              </a:rPr>
              <a:t>In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the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Novomoskovsk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district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through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the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strong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wind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fire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is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approaching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the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village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guards</a:t>
            </a:r>
            <a:r>
              <a:rPr lang="uk-UA" sz="3600" dirty="0">
                <a:solidFill>
                  <a:srgbClr val="F698D2"/>
                </a:solidFill>
              </a:rPr>
              <a:t>, </a:t>
            </a:r>
            <a:r>
              <a:rPr lang="uk-UA" sz="3600" dirty="0" err="1">
                <a:solidFill>
                  <a:srgbClr val="F698D2"/>
                </a:solidFill>
              </a:rPr>
              <a:t>where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are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located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the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military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warehouses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of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fuel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and</a:t>
            </a:r>
            <a:r>
              <a:rPr lang="uk-UA" sz="3600" dirty="0">
                <a:solidFill>
                  <a:srgbClr val="F698D2"/>
                </a:solidFill>
              </a:rPr>
              <a:t> </a:t>
            </a:r>
            <a:r>
              <a:rPr lang="uk-UA" sz="3600" dirty="0" err="1">
                <a:solidFill>
                  <a:srgbClr val="F698D2"/>
                </a:solidFill>
              </a:rPr>
              <a:t>lubricants</a:t>
            </a:r>
            <a:endParaRPr lang="ru-RU" sz="3600" dirty="0">
              <a:solidFill>
                <a:srgbClr val="F698D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5">
            <a:off x="170910" y="1124744"/>
            <a:ext cx="381642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792088"/>
          </a:xfrm>
        </p:spPr>
        <p:txBody>
          <a:bodyPr/>
          <a:lstStyle/>
          <a:p>
            <a:r>
              <a:rPr lang="uk-UA" sz="4000" dirty="0" err="1"/>
              <a:t>The</a:t>
            </a:r>
            <a:r>
              <a:rPr lang="uk-UA" sz="4000" dirty="0"/>
              <a:t> </a:t>
            </a:r>
            <a:r>
              <a:rPr lang="uk-UA" sz="4000" dirty="0" err="1"/>
              <a:t>American</a:t>
            </a:r>
            <a:r>
              <a:rPr lang="uk-UA" sz="4000" dirty="0"/>
              <a:t> </a:t>
            </a:r>
            <a:r>
              <a:rPr lang="uk-UA" sz="4000" dirty="0" err="1"/>
              <a:t>state</a:t>
            </a:r>
            <a:r>
              <a:rPr lang="uk-UA" sz="4000" dirty="0"/>
              <a:t> </a:t>
            </a:r>
            <a:r>
              <a:rPr lang="uk-UA" sz="4000" dirty="0" err="1"/>
              <a:t>of</a:t>
            </a:r>
            <a:r>
              <a:rPr lang="uk-UA" sz="4000" dirty="0"/>
              <a:t> </a:t>
            </a:r>
            <a:r>
              <a:rPr lang="uk-UA" sz="4000" dirty="0" err="1" smtClean="0"/>
              <a:t>Colorado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146011">
            <a:off x="322469" y="1029607"/>
            <a:ext cx="3600400" cy="559115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uk-UA" sz="14400" b="1" dirty="0" err="1">
                <a:solidFill>
                  <a:srgbClr val="FF0000"/>
                </a:solidFill>
              </a:rPr>
              <a:t>In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the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American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state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of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Colorado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through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natural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fires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evacuated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already</a:t>
            </a:r>
            <a:r>
              <a:rPr lang="uk-UA" sz="14400" b="1" dirty="0">
                <a:solidFill>
                  <a:srgbClr val="FF0000"/>
                </a:solidFill>
              </a:rPr>
              <a:t> 32 </a:t>
            </a:r>
            <a:r>
              <a:rPr lang="uk-UA" sz="14400" b="1" dirty="0" err="1">
                <a:solidFill>
                  <a:srgbClr val="FF0000"/>
                </a:solidFill>
              </a:rPr>
              <a:t>thousand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people</a:t>
            </a:r>
            <a:r>
              <a:rPr lang="uk-UA" sz="14400" b="1" dirty="0">
                <a:solidFill>
                  <a:srgbClr val="FF0000"/>
                </a:solidFill>
              </a:rPr>
              <a:t>. </a:t>
            </a:r>
            <a:r>
              <a:rPr lang="uk-UA" sz="14400" b="1" dirty="0" err="1">
                <a:solidFill>
                  <a:srgbClr val="FF0000"/>
                </a:solidFill>
              </a:rPr>
              <a:t>Earlier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it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was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reported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about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the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evacuation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of</a:t>
            </a:r>
            <a:r>
              <a:rPr lang="uk-UA" sz="14400" b="1" dirty="0">
                <a:solidFill>
                  <a:srgbClr val="FF0000"/>
                </a:solidFill>
              </a:rPr>
              <a:t> 11 </a:t>
            </a:r>
            <a:r>
              <a:rPr lang="uk-UA" sz="14400" b="1" dirty="0" err="1">
                <a:solidFill>
                  <a:srgbClr val="FF0000"/>
                </a:solidFill>
              </a:rPr>
              <a:t>thousand</a:t>
            </a:r>
            <a:r>
              <a:rPr lang="uk-UA" sz="14400" b="1" dirty="0">
                <a:solidFill>
                  <a:srgbClr val="FF0000"/>
                </a:solidFill>
              </a:rPr>
              <a:t> </a:t>
            </a:r>
            <a:r>
              <a:rPr lang="uk-UA" sz="14400" b="1" dirty="0" err="1">
                <a:solidFill>
                  <a:srgbClr val="FF0000"/>
                </a:solidFill>
              </a:rPr>
              <a:t>people</a:t>
            </a:r>
            <a:r>
              <a:rPr lang="uk-UA" sz="14400" b="1" dirty="0">
                <a:solidFill>
                  <a:srgbClr val="FF0000"/>
                </a:solidFill>
              </a:rPr>
              <a:t>.</a:t>
            </a:r>
            <a:endParaRPr lang="ru-RU" sz="14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782">
            <a:off x="4266125" y="1036804"/>
            <a:ext cx="4492814" cy="53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676456" cy="692696"/>
          </a:xfrm>
        </p:spPr>
        <p:txBody>
          <a:bodyPr/>
          <a:lstStyle/>
          <a:p>
            <a:r>
              <a:rPr lang="uk-UA" sz="3200" dirty="0" err="1"/>
              <a:t>The</a:t>
            </a:r>
            <a:r>
              <a:rPr lang="uk-UA" sz="3200" dirty="0"/>
              <a:t> </a:t>
            </a:r>
            <a:r>
              <a:rPr lang="uk-UA" sz="3200" dirty="0" err="1"/>
              <a:t>rules</a:t>
            </a:r>
            <a:r>
              <a:rPr lang="uk-UA" sz="3200" dirty="0"/>
              <a:t> </a:t>
            </a:r>
            <a:r>
              <a:rPr lang="uk-UA" sz="3200" dirty="0" err="1"/>
              <a:t>of</a:t>
            </a:r>
            <a:r>
              <a:rPr lang="uk-UA" sz="3200" dirty="0"/>
              <a:t> </a:t>
            </a:r>
            <a:r>
              <a:rPr lang="uk-UA" sz="3200" dirty="0" err="1"/>
              <a:t>conduct</a:t>
            </a:r>
            <a:r>
              <a:rPr lang="uk-UA" sz="3200" dirty="0"/>
              <a:t> </a:t>
            </a:r>
            <a:r>
              <a:rPr lang="uk-UA" sz="3200" dirty="0" err="1"/>
              <a:t>in</a:t>
            </a:r>
            <a:r>
              <a:rPr lang="uk-UA" sz="3200" dirty="0"/>
              <a:t> a </a:t>
            </a:r>
            <a:r>
              <a:rPr lang="uk-UA" sz="3200" dirty="0" err="1"/>
              <a:t>forest</a:t>
            </a:r>
            <a:r>
              <a:rPr lang="uk-UA" sz="3200" dirty="0"/>
              <a:t> </a:t>
            </a:r>
            <a:r>
              <a:rPr lang="uk-UA" sz="3200" dirty="0" err="1"/>
              <a:t>fire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 smtClean="0">
                <a:solidFill>
                  <a:srgbClr val="00003A"/>
                </a:solidFill>
              </a:rPr>
              <a:t>1)</a:t>
            </a:r>
            <a:r>
              <a:rPr lang="uk-UA" sz="2400" dirty="0" err="1" smtClean="0">
                <a:solidFill>
                  <a:srgbClr val="00003A"/>
                </a:solidFill>
              </a:rPr>
              <a:t>before</a:t>
            </a:r>
            <a:r>
              <a:rPr lang="uk-UA" sz="2400" dirty="0" smtClean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you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enter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into</a:t>
            </a:r>
            <a:r>
              <a:rPr lang="uk-UA" sz="2400" dirty="0">
                <a:solidFill>
                  <a:srgbClr val="00003A"/>
                </a:solidFill>
              </a:rPr>
              <a:t> a </a:t>
            </a:r>
            <a:r>
              <a:rPr lang="uk-UA" sz="2400" dirty="0" err="1">
                <a:solidFill>
                  <a:srgbClr val="00003A"/>
                </a:solidFill>
              </a:rPr>
              <a:t>burning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room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it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must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be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covered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with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 smtClean="0">
                <a:solidFill>
                  <a:srgbClr val="00003A"/>
                </a:solidFill>
              </a:rPr>
              <a:t>the</a:t>
            </a:r>
            <a:r>
              <a:rPr lang="uk-UA" sz="2400" dirty="0" smtClean="0">
                <a:solidFill>
                  <a:srgbClr val="00003A"/>
                </a:solidFill>
              </a:rPr>
              <a:t> </a:t>
            </a:r>
            <a:r>
              <a:rPr lang="uk-UA" sz="2400" dirty="0" err="1" smtClean="0">
                <a:solidFill>
                  <a:srgbClr val="00003A"/>
                </a:solidFill>
              </a:rPr>
              <a:t>head</a:t>
            </a:r>
            <a:r>
              <a:rPr lang="uk-UA" sz="2400" dirty="0" smtClean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of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wet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sheet</a:t>
            </a:r>
            <a:r>
              <a:rPr lang="uk-UA" sz="2400" dirty="0">
                <a:solidFill>
                  <a:srgbClr val="00003A"/>
                </a:solidFill>
              </a:rPr>
              <a:t>, a </a:t>
            </a:r>
            <a:r>
              <a:rPr lang="uk-UA" sz="2400" dirty="0" err="1">
                <a:solidFill>
                  <a:srgbClr val="00003A"/>
                </a:solidFill>
              </a:rPr>
              <a:t>cloak</a:t>
            </a:r>
            <a:r>
              <a:rPr lang="uk-UA" sz="2400" dirty="0">
                <a:solidFill>
                  <a:srgbClr val="00003A"/>
                </a:solidFill>
              </a:rPr>
              <a:t>, a </a:t>
            </a:r>
            <a:r>
              <a:rPr lang="uk-UA" sz="2400" dirty="0" err="1">
                <a:solidFill>
                  <a:srgbClr val="00003A"/>
                </a:solidFill>
              </a:rPr>
              <a:t>piece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of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cloth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etc</a:t>
            </a:r>
            <a:r>
              <a:rPr lang="uk-UA" sz="2400" dirty="0" smtClean="0">
                <a:solidFill>
                  <a:srgbClr val="00003A"/>
                </a:solidFill>
              </a:rPr>
              <a:t>.;</a:t>
            </a:r>
            <a:endParaRPr lang="en-US" sz="2400" dirty="0" smtClean="0">
              <a:solidFill>
                <a:srgbClr val="00003A"/>
              </a:solidFill>
            </a:endParaRPr>
          </a:p>
          <a:p>
            <a:pPr algn="l"/>
            <a:r>
              <a:rPr lang="en-US" sz="2400" dirty="0" smtClean="0">
                <a:solidFill>
                  <a:srgbClr val="00003A"/>
                </a:solidFill>
              </a:rPr>
              <a:t>2)</a:t>
            </a:r>
            <a:r>
              <a:rPr lang="uk-UA" sz="2400" dirty="0" err="1" smtClean="0">
                <a:solidFill>
                  <a:srgbClr val="00003A"/>
                </a:solidFill>
              </a:rPr>
              <a:t>the</a:t>
            </a:r>
            <a:r>
              <a:rPr lang="uk-UA" sz="2400" dirty="0" smtClean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door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in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smoky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room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should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be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open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caution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to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prevent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flash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of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flame'I'm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from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rapid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influx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of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fresh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 smtClean="0">
                <a:solidFill>
                  <a:srgbClr val="00003A"/>
                </a:solidFill>
              </a:rPr>
              <a:t>air</a:t>
            </a:r>
            <a:r>
              <a:rPr lang="uk-UA" sz="2400" dirty="0" smtClean="0">
                <a:solidFill>
                  <a:srgbClr val="00003A"/>
                </a:solidFill>
              </a:rPr>
              <a:t>;</a:t>
            </a:r>
            <a:endParaRPr lang="en-US" sz="2400" dirty="0">
              <a:solidFill>
                <a:srgbClr val="00003A"/>
              </a:solidFill>
            </a:endParaRPr>
          </a:p>
          <a:p>
            <a:pPr algn="l"/>
            <a:r>
              <a:rPr lang="en-US" sz="2400" dirty="0" smtClean="0">
                <a:solidFill>
                  <a:srgbClr val="00003A"/>
                </a:solidFill>
              </a:rPr>
              <a:t>3)</a:t>
            </a:r>
            <a:r>
              <a:rPr lang="uk-UA" sz="2400" dirty="0" err="1" smtClean="0">
                <a:solidFill>
                  <a:srgbClr val="00003A"/>
                </a:solidFill>
              </a:rPr>
              <a:t>for</a:t>
            </a:r>
            <a:r>
              <a:rPr lang="uk-UA" sz="2400" dirty="0" smtClean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protection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from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carbon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monoxide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need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to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breathe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through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damp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cloth</a:t>
            </a:r>
            <a:r>
              <a:rPr lang="uk-UA" sz="2400" dirty="0" smtClean="0">
                <a:solidFill>
                  <a:srgbClr val="00003A"/>
                </a:solidFill>
              </a:rPr>
              <a:t>;</a:t>
            </a:r>
            <a:endParaRPr lang="en-US" sz="2400" dirty="0" smtClean="0">
              <a:solidFill>
                <a:srgbClr val="00003A"/>
              </a:solidFill>
            </a:endParaRPr>
          </a:p>
          <a:p>
            <a:pPr algn="l"/>
            <a:r>
              <a:rPr lang="en-US" sz="2400" dirty="0" smtClean="0">
                <a:solidFill>
                  <a:srgbClr val="00003A"/>
                </a:solidFill>
              </a:rPr>
              <a:t>4)</a:t>
            </a:r>
            <a:r>
              <a:rPr lang="uk-UA" sz="2400" dirty="0" err="1" smtClean="0">
                <a:solidFill>
                  <a:srgbClr val="00003A"/>
                </a:solidFill>
              </a:rPr>
              <a:t>if</a:t>
            </a:r>
            <a:r>
              <a:rPr lang="uk-UA" sz="2400" dirty="0" smtClean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man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clothes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on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fire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you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have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to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lie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down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on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ground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and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beat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out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flames'I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can't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run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this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will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further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fan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flames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of'I</a:t>
            </a:r>
            <a:r>
              <a:rPr lang="uk-UA" sz="2400" dirty="0">
                <a:solidFill>
                  <a:srgbClr val="00003A"/>
                </a:solidFill>
              </a:rPr>
              <a:t>;</a:t>
            </a:r>
            <a:endParaRPr lang="ru-RU" sz="2400" dirty="0">
              <a:solidFill>
                <a:srgbClr val="00003A"/>
              </a:solidFill>
            </a:endParaRPr>
          </a:p>
          <a:p>
            <a:pPr algn="l"/>
            <a:r>
              <a:rPr lang="en-US" sz="2400" dirty="0" smtClean="0">
                <a:solidFill>
                  <a:srgbClr val="00003A"/>
                </a:solidFill>
              </a:rPr>
              <a:t>5)</a:t>
            </a:r>
            <a:r>
              <a:rPr lang="uk-UA" sz="2400" dirty="0" err="1" smtClean="0">
                <a:solidFill>
                  <a:srgbClr val="00003A"/>
                </a:solidFill>
              </a:rPr>
              <a:t>if</a:t>
            </a:r>
            <a:r>
              <a:rPr lang="uk-UA" sz="2400" dirty="0" smtClean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you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see</a:t>
            </a:r>
            <a:r>
              <a:rPr lang="uk-UA" sz="2400" dirty="0">
                <a:solidFill>
                  <a:srgbClr val="00003A"/>
                </a:solidFill>
              </a:rPr>
              <a:t> a </a:t>
            </a:r>
            <a:r>
              <a:rPr lang="uk-UA" sz="2400" dirty="0" err="1">
                <a:solidFill>
                  <a:srgbClr val="00003A"/>
                </a:solidFill>
              </a:rPr>
              <a:t>man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in</a:t>
            </a:r>
            <a:r>
              <a:rPr lang="uk-UA" sz="2400" dirty="0">
                <a:solidFill>
                  <a:srgbClr val="00003A"/>
                </a:solidFill>
              </a:rPr>
              <a:t> a </a:t>
            </a:r>
            <a:r>
              <a:rPr lang="uk-UA" sz="2400" dirty="0" err="1">
                <a:solidFill>
                  <a:srgbClr val="00003A"/>
                </a:solidFill>
              </a:rPr>
              <a:t>burning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garment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put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on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her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coat</a:t>
            </a:r>
            <a:r>
              <a:rPr lang="uk-UA" sz="2400" dirty="0">
                <a:solidFill>
                  <a:srgbClr val="00003A"/>
                </a:solidFill>
              </a:rPr>
              <a:t>, a </a:t>
            </a:r>
            <a:r>
              <a:rPr lang="uk-UA" sz="2400" dirty="0" err="1">
                <a:solidFill>
                  <a:srgbClr val="00003A"/>
                </a:solidFill>
              </a:rPr>
              <a:t>cloak</a:t>
            </a:r>
            <a:r>
              <a:rPr lang="uk-UA" sz="2400" dirty="0">
                <a:solidFill>
                  <a:srgbClr val="00003A"/>
                </a:solidFill>
              </a:rPr>
              <a:t>, a </a:t>
            </a:r>
            <a:r>
              <a:rPr lang="uk-UA" sz="2400" dirty="0" err="1">
                <a:solidFill>
                  <a:srgbClr val="00003A"/>
                </a:solidFill>
              </a:rPr>
              <a:t>sheet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and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tighten</a:t>
            </a:r>
            <a:r>
              <a:rPr lang="uk-UA" sz="2400" dirty="0">
                <a:solidFill>
                  <a:srgbClr val="00003A"/>
                </a:solidFill>
              </a:rPr>
              <a:t>;</a:t>
            </a:r>
            <a:endParaRPr lang="ru-RU" sz="2400" dirty="0">
              <a:solidFill>
                <a:srgbClr val="00003A"/>
              </a:solidFill>
            </a:endParaRPr>
          </a:p>
          <a:p>
            <a:pPr algn="l"/>
            <a:r>
              <a:rPr lang="en-US" sz="2400" dirty="0" smtClean="0">
                <a:solidFill>
                  <a:srgbClr val="00003A"/>
                </a:solidFill>
              </a:rPr>
              <a:t>6)</a:t>
            </a:r>
            <a:r>
              <a:rPr lang="uk-UA" sz="2400" dirty="0" err="1" smtClean="0">
                <a:solidFill>
                  <a:srgbClr val="00003A"/>
                </a:solidFill>
              </a:rPr>
              <a:t>in</a:t>
            </a:r>
            <a:r>
              <a:rPr lang="uk-UA" sz="2400" dirty="0" smtClean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extinguishing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fire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use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fire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extinguishers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water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sand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earth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sheets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and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other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means</a:t>
            </a:r>
            <a:r>
              <a:rPr lang="uk-UA" sz="2400" dirty="0">
                <a:solidFill>
                  <a:srgbClr val="00003A"/>
                </a:solidFill>
              </a:rPr>
              <a:t>;</a:t>
            </a:r>
            <a:endParaRPr lang="ru-RU" sz="2400" dirty="0">
              <a:solidFill>
                <a:srgbClr val="00003A"/>
              </a:solidFill>
            </a:endParaRPr>
          </a:p>
          <a:p>
            <a:pPr algn="l"/>
            <a:r>
              <a:rPr lang="en-US" sz="2400" dirty="0" smtClean="0">
                <a:solidFill>
                  <a:srgbClr val="00003A"/>
                </a:solidFill>
              </a:rPr>
              <a:t>7)</a:t>
            </a:r>
            <a:r>
              <a:rPr lang="uk-UA" sz="2400" dirty="0" err="1" smtClean="0">
                <a:solidFill>
                  <a:srgbClr val="00003A"/>
                </a:solidFill>
              </a:rPr>
              <a:t>out</a:t>
            </a:r>
            <a:r>
              <a:rPr lang="uk-UA" sz="2400" dirty="0" smtClean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of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fire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zone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must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be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against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wind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that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is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in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direction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from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which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wind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is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blowing</a:t>
            </a:r>
            <a:r>
              <a:rPr lang="uk-UA" sz="2400" dirty="0">
                <a:solidFill>
                  <a:srgbClr val="00003A"/>
                </a:solidFill>
              </a:rPr>
              <a:t>;</a:t>
            </a:r>
            <a:endParaRPr lang="ru-RU" sz="2400" dirty="0">
              <a:solidFill>
                <a:srgbClr val="00003A"/>
              </a:solidFill>
            </a:endParaRPr>
          </a:p>
          <a:p>
            <a:pPr algn="l"/>
            <a:r>
              <a:rPr lang="en-US" sz="2400" dirty="0" smtClean="0">
                <a:solidFill>
                  <a:srgbClr val="00003A"/>
                </a:solidFill>
              </a:rPr>
              <a:t>8)</a:t>
            </a:r>
            <a:r>
              <a:rPr lang="uk-UA" sz="2400" dirty="0" err="1" smtClean="0">
                <a:solidFill>
                  <a:srgbClr val="00003A"/>
                </a:solidFill>
              </a:rPr>
              <a:t>in</a:t>
            </a:r>
            <a:r>
              <a:rPr lang="uk-UA" sz="2400" dirty="0" smtClean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extinguishing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forest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fires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use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of</a:t>
            </a:r>
            <a:r>
              <a:rPr lang="uk-UA" sz="2400" dirty="0">
                <a:solidFill>
                  <a:srgbClr val="00003A"/>
                </a:solidFill>
              </a:rPr>
              <a:t> a </a:t>
            </a:r>
            <a:r>
              <a:rPr lang="uk-UA" sz="2400" dirty="0" err="1">
                <a:solidFill>
                  <a:srgbClr val="00003A"/>
                </a:solidFill>
              </a:rPr>
              <a:t>branch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of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deciduous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trees</a:t>
            </a:r>
            <a:r>
              <a:rPr lang="uk-UA" sz="2400" dirty="0">
                <a:solidFill>
                  <a:srgbClr val="00003A"/>
                </a:solidFill>
              </a:rPr>
              <a:t> (</a:t>
            </a:r>
            <a:r>
              <a:rPr lang="uk-UA" sz="2400" dirty="0" err="1">
                <a:solidFill>
                  <a:srgbClr val="00003A"/>
                </a:solidFill>
              </a:rPr>
              <a:t>birch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hazel</a:t>
            </a:r>
            <a:r>
              <a:rPr lang="uk-UA" sz="2400" dirty="0">
                <a:solidFill>
                  <a:srgbClr val="00003A"/>
                </a:solidFill>
              </a:rPr>
              <a:t>), </a:t>
            </a:r>
            <a:r>
              <a:rPr lang="uk-UA" sz="2400" dirty="0" err="1">
                <a:solidFill>
                  <a:srgbClr val="00003A"/>
                </a:solidFill>
              </a:rPr>
              <a:t>shovels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etc</a:t>
            </a:r>
            <a:r>
              <a:rPr lang="uk-UA" sz="2400" dirty="0">
                <a:solidFill>
                  <a:srgbClr val="00003A"/>
                </a:solidFill>
              </a:rPr>
              <a:t>.; </a:t>
            </a:r>
            <a:r>
              <a:rPr lang="uk-UA" sz="2400" dirty="0" err="1">
                <a:solidFill>
                  <a:srgbClr val="00003A"/>
                </a:solidFill>
              </a:rPr>
              <a:t>branches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should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be</a:t>
            </a:r>
            <a:r>
              <a:rPr lang="uk-UA" sz="2400" dirty="0">
                <a:solidFill>
                  <a:srgbClr val="00003A"/>
                </a:solidFill>
              </a:rPr>
              <a:t> захльостувати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edge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of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fire</a:t>
            </a:r>
            <a:r>
              <a:rPr lang="uk-UA" sz="2400" dirty="0">
                <a:solidFill>
                  <a:srgbClr val="00003A"/>
                </a:solidFill>
              </a:rPr>
              <a:t>, </a:t>
            </a:r>
            <a:r>
              <a:rPr lang="uk-UA" sz="2400" dirty="0" err="1">
                <a:solidFill>
                  <a:srgbClr val="00003A"/>
                </a:solidFill>
              </a:rPr>
              <a:t>with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help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of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spades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fill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>
                <a:solidFill>
                  <a:srgbClr val="00003A"/>
                </a:solidFill>
              </a:rPr>
              <a:t>the</a:t>
            </a:r>
            <a:r>
              <a:rPr lang="uk-UA" sz="2400" dirty="0">
                <a:solidFill>
                  <a:srgbClr val="00003A"/>
                </a:solidFill>
              </a:rPr>
              <a:t> </a:t>
            </a:r>
            <a:r>
              <a:rPr lang="uk-UA" sz="2400" dirty="0" err="1" smtClean="0">
                <a:solidFill>
                  <a:srgbClr val="00003A"/>
                </a:solidFill>
              </a:rPr>
              <a:t>earth</a:t>
            </a:r>
            <a:r>
              <a:rPr lang="en-US" dirty="0" smtClean="0">
                <a:solidFill>
                  <a:srgbClr val="00003A"/>
                </a:solidFill>
              </a:rPr>
              <a:t>.</a:t>
            </a:r>
            <a:endParaRPr lang="ru-RU" dirty="0">
              <a:solidFill>
                <a:srgbClr val="000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214">
            <a:off x="166768" y="3773061"/>
            <a:ext cx="3993615" cy="2660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5">
            <a:off x="4855810" y="3834325"/>
            <a:ext cx="3865235" cy="2457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52"/>
            <a:ext cx="3275856" cy="3492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936">
            <a:off x="3923928" y="152032"/>
            <a:ext cx="5059468" cy="37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796772">
            <a:off x="4799782" y="124303"/>
            <a:ext cx="2676132" cy="1037660"/>
          </a:xfrm>
        </p:spPr>
        <p:txBody>
          <a:bodyPr/>
          <a:lstStyle/>
          <a:p>
            <a:r>
              <a:rPr lang="en-US" sz="6000" dirty="0" err="1" smtClean="0"/>
              <a:t>russia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16549"/>
            <a:ext cx="8352928" cy="3136787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greatest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number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fires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was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recorded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republics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Komi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Sakha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Yakutia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Karelia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Arkhangelsk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region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there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were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registered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16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major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forest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fires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lands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are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under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state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protection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fires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were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recorded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Siberia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during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day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area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forest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fires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has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increased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by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22.8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hectares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143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hectares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main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cause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fires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began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dry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thunderstorms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851">
            <a:off x="397732" y="770503"/>
            <a:ext cx="4444218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3311">
            <a:off x="5559456" y="813109"/>
            <a:ext cx="3388568" cy="20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6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</TotalTime>
  <Words>509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Forest fires</vt:lpstr>
      <vt:lpstr>reasons of occurrence of forest fires</vt:lpstr>
      <vt:lpstr>The Australian state of Victoria</vt:lpstr>
      <vt:lpstr>Презентация PowerPoint</vt:lpstr>
      <vt:lpstr>Dnepropetrovsk region, Novomoskovsk</vt:lpstr>
      <vt:lpstr>The American state of Colorado</vt:lpstr>
      <vt:lpstr>The rules of conduct in a forest fire</vt:lpstr>
      <vt:lpstr>Презентация PowerPoint</vt:lpstr>
      <vt:lpstr>russia</vt:lpstr>
      <vt:lpstr>Fulfilled:   a pupil of the 10-th class Olga BOBELA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fires</dc:title>
  <dc:creator>Admin</dc:creator>
  <cp:lastModifiedBy>Admin</cp:lastModifiedBy>
  <cp:revision>12</cp:revision>
  <dcterms:created xsi:type="dcterms:W3CDTF">2013-03-05T18:25:57Z</dcterms:created>
  <dcterms:modified xsi:type="dcterms:W3CDTF">2015-01-27T22:00:48Z</dcterms:modified>
</cp:coreProperties>
</file>