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2" r:id="rId23"/>
    <p:sldId id="277" r:id="rId24"/>
    <p:sldId id="281" r:id="rId25"/>
    <p:sldId id="278" r:id="rId26"/>
    <p:sldId id="285" r:id="rId27"/>
    <p:sldId id="279" r:id="rId28"/>
    <p:sldId id="280" r:id="rId29"/>
    <p:sldId id="283" r:id="rId30"/>
    <p:sldId id="284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637904-6A99-4331-AF86-97BE598B7529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7B59D0-BC08-4E00-AD0A-9AA18A991E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086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EC67D-733F-472A-B861-FCC9FE5709F0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939D-234A-4BF2-BE7A-E0723BBFFAC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EC67D-733F-472A-B861-FCC9FE5709F0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939D-234A-4BF2-BE7A-E0723BBFFAC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EC67D-733F-472A-B861-FCC9FE5709F0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939D-234A-4BF2-BE7A-E0723BBFFAC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EC67D-733F-472A-B861-FCC9FE5709F0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939D-234A-4BF2-BE7A-E0723BBFFAC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EC67D-733F-472A-B861-FCC9FE5709F0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939D-234A-4BF2-BE7A-E0723BBFFAC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EC67D-733F-472A-B861-FCC9FE5709F0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939D-234A-4BF2-BE7A-E0723BBFFAC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EC67D-733F-472A-B861-FCC9FE5709F0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939D-234A-4BF2-BE7A-E0723BBFFAC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EC67D-733F-472A-B861-FCC9FE5709F0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939D-234A-4BF2-BE7A-E0723BBFFAC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EC67D-733F-472A-B861-FCC9FE5709F0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939D-234A-4BF2-BE7A-E0723BBFFAC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EC67D-733F-472A-B861-FCC9FE5709F0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939D-234A-4BF2-BE7A-E0723BBFFAC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EC67D-733F-472A-B861-FCC9FE5709F0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6939D-234A-4BF2-BE7A-E0723BBFFAC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DEC67D-733F-472A-B861-FCC9FE5709F0}" type="datetimeFigureOut">
              <a:rPr lang="ru-RU" smtClean="0"/>
              <a:t>30.01.2015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656939D-234A-4BF2-BE7A-E0723BBFFAC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:\презентация\0a07e80ebad14725b29ebc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1331008"/>
            <a:ext cx="7488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Порівняння екології країн: Китай, Україна, Швейцарія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729128" y="2924944"/>
            <a:ext cx="3312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/>
              <a:t>Роботу виконали </a:t>
            </a:r>
          </a:p>
          <a:p>
            <a:pPr algn="r"/>
            <a:r>
              <a:rPr lang="uk-UA" sz="2400" b="1" dirty="0" smtClean="0"/>
              <a:t>Учениці 10-Б класу</a:t>
            </a:r>
          </a:p>
          <a:p>
            <a:pPr algn="r"/>
            <a:r>
              <a:rPr lang="uk-UA" sz="2400" b="1" dirty="0" smtClean="0"/>
              <a:t>Максимова Валерія</a:t>
            </a:r>
          </a:p>
          <a:p>
            <a:pPr algn="r"/>
            <a:r>
              <a:rPr lang="uk-UA" sz="2400" b="1" dirty="0" err="1" smtClean="0"/>
              <a:t>Пісарєва</a:t>
            </a:r>
            <a:r>
              <a:rPr lang="uk-UA" sz="2400" b="1" dirty="0" smtClean="0"/>
              <a:t> Таїсія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640896" y="6034883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Суми 2014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594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" y="0"/>
            <a:ext cx="4622548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521" y="3284984"/>
            <a:ext cx="4658649" cy="357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80" y="0"/>
            <a:ext cx="4518020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128" y="3284984"/>
            <a:ext cx="4547872" cy="357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535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:\презентация\0a07e80ebad14725b29ebc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231709"/>
            <a:ext cx="8496944" cy="526297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4. </a:t>
            </a:r>
            <a:r>
              <a:rPr lang="ru-RU" sz="2800" b="1" dirty="0" err="1" smtClean="0"/>
              <a:t>Екологічні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проблеми</a:t>
            </a:r>
            <a:r>
              <a:rPr lang="ru-RU" sz="2800" b="1" dirty="0" smtClean="0"/>
              <a:t> Китаю </a:t>
            </a:r>
            <a:r>
              <a:rPr lang="ru-RU" sz="2800" b="1" dirty="0" err="1" smtClean="0"/>
              <a:t>ведуть</a:t>
            </a:r>
            <a:r>
              <a:rPr lang="ru-RU" sz="2800" b="1" dirty="0" smtClean="0"/>
              <a:t> до </a:t>
            </a:r>
            <a:r>
              <a:rPr lang="ru-RU" sz="2800" b="1" dirty="0" err="1" smtClean="0"/>
              <a:t>значних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економічних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збитків</a:t>
            </a:r>
            <a:r>
              <a:rPr lang="ru-RU" sz="2800" b="1" dirty="0" smtClean="0"/>
              <a:t> і </a:t>
            </a:r>
            <a:r>
              <a:rPr lang="ru-RU" sz="2800" b="1" dirty="0" err="1" smtClean="0"/>
              <a:t>серйозно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загрожують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життю</a:t>
            </a:r>
            <a:r>
              <a:rPr lang="ru-RU" sz="2800" b="1" dirty="0" smtClean="0"/>
              <a:t> і </a:t>
            </a:r>
            <a:r>
              <a:rPr lang="ru-RU" sz="2800" b="1" dirty="0" err="1" smtClean="0"/>
              <a:t>здоров'ю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населення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країни</a:t>
            </a:r>
            <a:r>
              <a:rPr lang="ru-RU" sz="2800" b="1" dirty="0" smtClean="0"/>
              <a:t> , заявив начальник </a:t>
            </a:r>
            <a:r>
              <a:rPr lang="ru-RU" sz="2800" b="1" dirty="0" err="1" smtClean="0"/>
              <a:t>Держуправління</a:t>
            </a:r>
            <a:r>
              <a:rPr lang="ru-RU" sz="2800" b="1" dirty="0" smtClean="0"/>
              <a:t> КНР з </a:t>
            </a:r>
            <a:r>
              <a:rPr lang="ru-RU" sz="2800" b="1" dirty="0" err="1" smtClean="0"/>
              <a:t>охорони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навколишнього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середовища</a:t>
            </a:r>
            <a:r>
              <a:rPr lang="ru-RU" sz="2800" b="1" dirty="0" smtClean="0"/>
              <a:t> Чжоу </a:t>
            </a:r>
            <a:r>
              <a:rPr lang="ru-RU" sz="2800" b="1" dirty="0" err="1" smtClean="0"/>
              <a:t>Шенсянь</a:t>
            </a:r>
            <a:r>
              <a:rPr lang="ru-RU" sz="2800" b="1" dirty="0" smtClean="0"/>
              <a:t> ( </a:t>
            </a:r>
            <a:r>
              <a:rPr lang="en-US" sz="2800" b="1" dirty="0" smtClean="0"/>
              <a:t>Zhou </a:t>
            </a:r>
            <a:r>
              <a:rPr lang="en-US" sz="2800" b="1" dirty="0" err="1" smtClean="0"/>
              <a:t>Shengxian</a:t>
            </a:r>
            <a:r>
              <a:rPr lang="en-US" sz="2800" b="1" dirty="0" smtClean="0"/>
              <a:t> ) </a:t>
            </a:r>
            <a:r>
              <a:rPr lang="ru-RU" sz="2800" b="1" dirty="0" smtClean="0"/>
              <a:t>в </a:t>
            </a:r>
            <a:r>
              <a:rPr lang="ru-RU" sz="2800" b="1" dirty="0" err="1" smtClean="0"/>
              <a:t>інтерв'ю</a:t>
            </a:r>
            <a:r>
              <a:rPr lang="ru-RU" sz="2800" b="1" dirty="0" smtClean="0"/>
              <a:t> агентству </a:t>
            </a:r>
            <a:r>
              <a:rPr lang="ru-RU" sz="2800" b="1" dirty="0" err="1" smtClean="0"/>
              <a:t>Сіньхуа</a:t>
            </a:r>
            <a:r>
              <a:rPr lang="ru-RU" sz="2800" b="1" dirty="0" smtClean="0"/>
              <a:t> . «Не </a:t>
            </a:r>
            <a:r>
              <a:rPr lang="ru-RU" sz="2800" b="1" dirty="0" err="1" smtClean="0"/>
              <a:t>тільки</a:t>
            </a:r>
            <a:r>
              <a:rPr lang="ru-RU" sz="2800" b="1" dirty="0" smtClean="0"/>
              <a:t> не </a:t>
            </a:r>
            <a:r>
              <a:rPr lang="ru-RU" sz="2800" b="1" dirty="0" err="1" smtClean="0"/>
              <a:t>вирішені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питання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що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накопичилися</a:t>
            </a:r>
            <a:r>
              <a:rPr lang="ru-RU" sz="2800" b="1" dirty="0" smtClean="0"/>
              <a:t> в </a:t>
            </a:r>
            <a:r>
              <a:rPr lang="ru-RU" sz="2800" b="1" dirty="0" err="1" smtClean="0"/>
              <a:t>галузі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охорони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навколишнього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середовища</a:t>
            </a:r>
            <a:r>
              <a:rPr lang="ru-RU" sz="2800" b="1" dirty="0" smtClean="0"/>
              <a:t> , але </a:t>
            </a:r>
            <a:r>
              <a:rPr lang="ru-RU" sz="2800" b="1" dirty="0" err="1" smtClean="0"/>
              <a:t>постійно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з'являються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нові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проблеми</a:t>
            </a:r>
            <a:r>
              <a:rPr lang="ru-RU" sz="2800" b="1" dirty="0" smtClean="0"/>
              <a:t> ... </a:t>
            </a:r>
            <a:r>
              <a:rPr lang="ru-RU" sz="2800" b="1" dirty="0" err="1" smtClean="0"/>
              <a:t>Забруднення</a:t>
            </a:r>
            <a:r>
              <a:rPr lang="ru-RU" sz="2800" b="1" dirty="0" smtClean="0"/>
              <a:t> води , </a:t>
            </a:r>
            <a:r>
              <a:rPr lang="ru-RU" sz="2800" b="1" dirty="0" err="1" smtClean="0"/>
              <a:t>атмосфери</a:t>
            </a:r>
            <a:r>
              <a:rPr lang="ru-RU" sz="2800" b="1" dirty="0" smtClean="0"/>
              <a:t> , грунту </a:t>
            </a:r>
            <a:r>
              <a:rPr lang="ru-RU" sz="2800" b="1" dirty="0" err="1" smtClean="0"/>
              <a:t>стає</a:t>
            </a:r>
            <a:r>
              <a:rPr lang="ru-RU" sz="2800" b="1" dirty="0" smtClean="0"/>
              <a:t> з </a:t>
            </a:r>
            <a:r>
              <a:rPr lang="ru-RU" sz="2800" b="1" dirty="0" err="1" smtClean="0"/>
              <a:t>кожним</a:t>
            </a:r>
            <a:r>
              <a:rPr lang="ru-RU" sz="2800" b="1" dirty="0" smtClean="0"/>
              <a:t> днем все </a:t>
            </a:r>
            <a:r>
              <a:rPr lang="ru-RU" sz="2800" b="1" dirty="0" err="1" smtClean="0"/>
              <a:t>серйозніше</a:t>
            </a:r>
            <a:r>
              <a:rPr lang="ru-RU" sz="2800" b="1" dirty="0" smtClean="0"/>
              <a:t> » , - сказав Чжоу </a:t>
            </a:r>
            <a:r>
              <a:rPr lang="ru-RU" sz="2800" b="1" dirty="0" err="1" smtClean="0"/>
              <a:t>Шенсянь</a:t>
            </a:r>
            <a:r>
              <a:rPr lang="ru-RU" sz="2800" b="1" dirty="0" smtClean="0"/>
              <a:t> 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103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692696"/>
            <a:ext cx="7272808" cy="304698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6. </a:t>
            </a:r>
            <a:r>
              <a:rPr lang="ru-RU" sz="2400" b="1" dirty="0" err="1"/>
              <a:t>З</a:t>
            </a:r>
            <a:r>
              <a:rPr lang="ru-RU" sz="2400" b="1" dirty="0" err="1" smtClean="0"/>
              <a:t>абруднення</a:t>
            </a:r>
            <a:r>
              <a:rPr lang="ru-RU" sz="2400" b="1" dirty="0" smtClean="0"/>
              <a:t> природного </a:t>
            </a:r>
            <a:r>
              <a:rPr lang="ru-RU" sz="2400" b="1" dirty="0" err="1" smtClean="0"/>
              <a:t>середовища</a:t>
            </a:r>
            <a:r>
              <a:rPr lang="ru-RU" sz="2400" b="1" dirty="0" smtClean="0"/>
              <a:t> в </a:t>
            </a:r>
            <a:r>
              <a:rPr lang="ru-RU" sz="2400" b="1" dirty="0" err="1" smtClean="0"/>
              <a:t>Китаї</a:t>
            </a:r>
            <a:r>
              <a:rPr lang="ru-RU" sz="2400" b="1" dirty="0" smtClean="0"/>
              <a:t> далеко </a:t>
            </a:r>
            <a:r>
              <a:rPr lang="ru-RU" sz="2400" b="1" dirty="0" err="1" smtClean="0"/>
              <a:t>перевершує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його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здатність</a:t>
            </a:r>
            <a:r>
              <a:rPr lang="ru-RU" sz="2400" b="1" dirty="0" smtClean="0"/>
              <a:t> до </a:t>
            </a:r>
            <a:r>
              <a:rPr lang="ru-RU" sz="2400" b="1" dirty="0" err="1" smtClean="0"/>
              <a:t>самоочищення</a:t>
            </a:r>
            <a:r>
              <a:rPr lang="ru-RU" sz="2400" b="1" dirty="0" smtClean="0"/>
              <a:t>, а </a:t>
            </a:r>
            <a:r>
              <a:rPr lang="ru-RU" sz="2400" b="1" dirty="0" err="1" smtClean="0"/>
              <a:t>діючі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конституційні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норми</a:t>
            </a:r>
            <a:r>
              <a:rPr lang="ru-RU" sz="2400" b="1" dirty="0" smtClean="0"/>
              <a:t> і </a:t>
            </a:r>
            <a:r>
              <a:rPr lang="ru-RU" sz="2400" b="1" dirty="0" err="1" smtClean="0"/>
              <a:t>закони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спрямовані</a:t>
            </a:r>
            <a:r>
              <a:rPr lang="ru-RU" sz="2400" b="1" dirty="0" smtClean="0"/>
              <a:t> на </a:t>
            </a:r>
            <a:r>
              <a:rPr lang="ru-RU" sz="2400" b="1" dirty="0" err="1" smtClean="0"/>
              <a:t>підтримку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екологічної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безпеки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виконуються</a:t>
            </a:r>
            <a:r>
              <a:rPr lang="ru-RU" sz="2400" b="1" dirty="0" smtClean="0"/>
              <a:t> погано. У </a:t>
            </a:r>
            <a:r>
              <a:rPr lang="ru-RU" sz="2400" b="1" dirty="0" err="1" smtClean="0"/>
              <a:t>країні</a:t>
            </a:r>
            <a:r>
              <a:rPr lang="ru-RU" sz="2400" b="1" dirty="0" smtClean="0"/>
              <a:t> практично </a:t>
            </a:r>
            <a:r>
              <a:rPr lang="ru-RU" sz="2400" b="1" dirty="0" err="1" smtClean="0"/>
              <a:t>відсутній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суспільний</a:t>
            </a:r>
            <a:r>
              <a:rPr lang="ru-RU" sz="2400" b="1" dirty="0" smtClean="0"/>
              <a:t> контроль за </a:t>
            </a:r>
            <a:r>
              <a:rPr lang="ru-RU" sz="2400" b="1" dirty="0" err="1" smtClean="0"/>
              <a:t>діями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влади</a:t>
            </a:r>
            <a:r>
              <a:rPr lang="ru-RU" sz="2400" b="1" dirty="0" smtClean="0"/>
              <a:t> і </a:t>
            </a:r>
            <a:r>
              <a:rPr lang="ru-RU" sz="2400" b="1" dirty="0" err="1" smtClean="0"/>
              <a:t>підприємців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що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наносять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непоправний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збиток</a:t>
            </a:r>
            <a:r>
              <a:rPr lang="ru-RU" sz="2400" b="1" dirty="0" smtClean="0"/>
              <a:t> природному </a:t>
            </a:r>
            <a:r>
              <a:rPr lang="ru-RU" sz="2400" b="1" dirty="0" err="1" smtClean="0"/>
              <a:t>середовищу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6191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2458" y="116632"/>
            <a:ext cx="28083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1. </a:t>
            </a:r>
            <a:r>
              <a:rPr lang="ru-RU" sz="2400" b="1" dirty="0" err="1" smtClean="0">
                <a:solidFill>
                  <a:schemeClr val="bg1"/>
                </a:solidFill>
              </a:rPr>
              <a:t>Швейцарія</a:t>
            </a:r>
            <a:r>
              <a:rPr lang="ru-RU" sz="2400" dirty="0" smtClean="0"/>
              <a:t>  </a:t>
            </a:r>
            <a:r>
              <a:rPr lang="ru-RU" sz="2400" dirty="0" err="1" smtClean="0"/>
              <a:t>або</a:t>
            </a:r>
            <a:r>
              <a:rPr lang="ru-RU" sz="2400" dirty="0" smtClean="0"/>
              <a:t> </a:t>
            </a:r>
            <a:r>
              <a:rPr lang="ru-RU" sz="2400" dirty="0" err="1" smtClean="0"/>
              <a:t>Швейцарська</a:t>
            </a:r>
            <a:r>
              <a:rPr lang="ru-RU" sz="2400" dirty="0" smtClean="0"/>
              <a:t> </a:t>
            </a:r>
            <a:r>
              <a:rPr lang="ru-RU" sz="2400" dirty="0" err="1" smtClean="0"/>
              <a:t>Конфедерація</a:t>
            </a:r>
            <a:r>
              <a:rPr lang="ru-RU" sz="2400" dirty="0" smtClean="0"/>
              <a:t>. Держава в </a:t>
            </a:r>
            <a:r>
              <a:rPr lang="ru-RU" sz="2400" dirty="0" err="1" smtClean="0"/>
              <a:t>Західній</a:t>
            </a:r>
            <a:r>
              <a:rPr lang="ru-RU" sz="2400" dirty="0" smtClean="0"/>
              <a:t> </a:t>
            </a:r>
            <a:r>
              <a:rPr lang="ru-RU" sz="2400" dirty="0" err="1" smtClean="0"/>
              <a:t>Європі</a:t>
            </a:r>
            <a:r>
              <a:rPr lang="ru-RU" sz="2400" dirty="0" smtClean="0"/>
              <a:t>. </a:t>
            </a:r>
            <a:r>
              <a:rPr lang="ru-RU" sz="2400" dirty="0" err="1" smtClean="0"/>
              <a:t>Площа</a:t>
            </a:r>
            <a:r>
              <a:rPr lang="ru-RU" sz="2400" dirty="0" smtClean="0"/>
              <a:t> – 41,28 тис. кв. км.</a:t>
            </a:r>
          </a:p>
          <a:p>
            <a:r>
              <a:rPr lang="ru-RU" sz="2400" dirty="0" smtClean="0"/>
              <a:t> На </a:t>
            </a:r>
            <a:r>
              <a:rPr lang="ru-RU" sz="2400" dirty="0" err="1" smtClean="0"/>
              <a:t>півночі</a:t>
            </a:r>
            <a:r>
              <a:rPr lang="ru-RU" sz="2400" dirty="0" smtClean="0"/>
              <a:t> </a:t>
            </a:r>
            <a:r>
              <a:rPr lang="ru-RU" sz="2400" dirty="0" err="1" smtClean="0"/>
              <a:t>межує</a:t>
            </a:r>
            <a:r>
              <a:rPr lang="ru-RU" sz="2400" dirty="0" smtClean="0"/>
              <a:t> з </a:t>
            </a:r>
            <a:r>
              <a:rPr lang="ru-RU" sz="2400" dirty="0" err="1" smtClean="0"/>
              <a:t>Німеччиною</a:t>
            </a:r>
            <a:r>
              <a:rPr lang="ru-RU" sz="2400" dirty="0" smtClean="0"/>
              <a:t>, на </a:t>
            </a:r>
            <a:r>
              <a:rPr lang="ru-RU" sz="2400" dirty="0" err="1" smtClean="0"/>
              <a:t>заході</a:t>
            </a:r>
            <a:r>
              <a:rPr lang="ru-RU" sz="2400" dirty="0" smtClean="0"/>
              <a:t> – з </a:t>
            </a:r>
            <a:r>
              <a:rPr lang="ru-RU" sz="2400" dirty="0" err="1" smtClean="0"/>
              <a:t>Францією</a:t>
            </a:r>
            <a:r>
              <a:rPr lang="ru-RU" sz="2400" dirty="0" smtClean="0"/>
              <a:t>, на </a:t>
            </a:r>
            <a:r>
              <a:rPr lang="ru-RU" sz="2400" dirty="0" err="1" smtClean="0"/>
              <a:t>півдні</a:t>
            </a:r>
            <a:r>
              <a:rPr lang="ru-RU" sz="2400" dirty="0" smtClean="0"/>
              <a:t> – з </a:t>
            </a:r>
            <a:r>
              <a:rPr lang="ru-RU" sz="2400" dirty="0" err="1" smtClean="0"/>
              <a:t>Італією</a:t>
            </a:r>
            <a:r>
              <a:rPr lang="ru-RU" sz="2400" dirty="0" smtClean="0"/>
              <a:t>, на </a:t>
            </a:r>
            <a:r>
              <a:rPr lang="ru-RU" sz="2400" dirty="0" err="1" smtClean="0"/>
              <a:t>сході</a:t>
            </a:r>
            <a:r>
              <a:rPr lang="ru-RU" sz="2400" dirty="0" smtClean="0"/>
              <a:t> – з </a:t>
            </a:r>
            <a:r>
              <a:rPr lang="ru-RU" sz="2400" dirty="0" err="1" smtClean="0"/>
              <a:t>Австрією</a:t>
            </a:r>
            <a:r>
              <a:rPr lang="ru-RU" sz="2400" dirty="0" smtClean="0"/>
              <a:t> і </a:t>
            </a:r>
            <a:r>
              <a:rPr lang="ru-RU" sz="2400" dirty="0" err="1" smtClean="0"/>
              <a:t>Ліхтенштейном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69358"/>
            <a:ext cx="6322838" cy="612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47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7039"/>
            <a:ext cx="9795894" cy="68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7704" y="5949280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Швейцарія</a:t>
            </a:r>
            <a:r>
              <a:rPr lang="ru-RU" dirty="0" smtClean="0"/>
              <a:t> є </a:t>
            </a:r>
            <a:r>
              <a:rPr lang="ru-RU" dirty="0" err="1" smtClean="0"/>
              <a:t>однією</a:t>
            </a:r>
            <a:r>
              <a:rPr lang="ru-RU" dirty="0" smtClean="0"/>
              <a:t> з </a:t>
            </a:r>
            <a:r>
              <a:rPr lang="ru-RU" dirty="0" err="1" smtClean="0"/>
              <a:t>найблагополучніших</a:t>
            </a:r>
            <a:r>
              <a:rPr lang="ru-RU" dirty="0" smtClean="0"/>
              <a:t> в </a:t>
            </a:r>
            <a:r>
              <a:rPr lang="ru-RU" dirty="0" err="1" smtClean="0"/>
              <a:t>екологічному</a:t>
            </a:r>
            <a:r>
              <a:rPr lang="ru-RU" dirty="0" smtClean="0"/>
              <a:t> </a:t>
            </a:r>
            <a:r>
              <a:rPr lang="ru-RU" dirty="0" err="1" smtClean="0"/>
              <a:t>відношенні</a:t>
            </a:r>
            <a:r>
              <a:rPr lang="ru-RU" dirty="0" smtClean="0"/>
              <a:t> </a:t>
            </a:r>
            <a:r>
              <a:rPr lang="ru-RU" dirty="0" err="1" smtClean="0"/>
              <a:t>країн</a:t>
            </a:r>
            <a:r>
              <a:rPr lang="ru-RU" dirty="0" smtClean="0"/>
              <a:t> </a:t>
            </a:r>
            <a:r>
              <a:rPr lang="ru-RU" dirty="0" err="1" smtClean="0"/>
              <a:t>світу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05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64"/>
            <a:ext cx="976613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332656"/>
            <a:ext cx="6840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2. </a:t>
            </a:r>
            <a:r>
              <a:rPr lang="ru-RU" sz="2000" b="1" dirty="0" err="1" smtClean="0"/>
              <a:t>Міські</a:t>
            </a:r>
            <a:r>
              <a:rPr lang="ru-RU" sz="2000" b="1" dirty="0" smtClean="0"/>
              <a:t> озера </a:t>
            </a:r>
            <a:r>
              <a:rPr lang="ru-RU" sz="2000" b="1" dirty="0" err="1" smtClean="0"/>
              <a:t>придатні</a:t>
            </a:r>
            <a:r>
              <a:rPr lang="ru-RU" sz="2000" b="1" dirty="0" smtClean="0"/>
              <a:t> для </a:t>
            </a:r>
            <a:r>
              <a:rPr lang="ru-RU" sz="2000" b="1" dirty="0" err="1" smtClean="0"/>
              <a:t>купання</a:t>
            </a:r>
            <a:r>
              <a:rPr lang="ru-RU" sz="2000" b="1" dirty="0" smtClean="0"/>
              <a:t> , </a:t>
            </a:r>
            <a:r>
              <a:rPr lang="ru-RU" sz="2000" b="1" dirty="0" err="1" smtClean="0"/>
              <a:t>їх</a:t>
            </a:r>
            <a:r>
              <a:rPr lang="ru-RU" sz="2000" b="1" dirty="0" smtClean="0"/>
              <a:t> вода за складом </a:t>
            </a:r>
            <a:r>
              <a:rPr lang="ru-RU" sz="2000" b="1" dirty="0" err="1" smtClean="0"/>
              <a:t>вважається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майже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питної</a:t>
            </a:r>
            <a:r>
              <a:rPr lang="ru-RU" sz="2000" b="1" dirty="0" smtClean="0"/>
              <a:t> . А вода , </a:t>
            </a:r>
            <a:r>
              <a:rPr lang="ru-RU" sz="2000" b="1" dirty="0" err="1" smtClean="0"/>
              <a:t>що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тече</a:t>
            </a:r>
            <a:r>
              <a:rPr lang="ru-RU" sz="2000" b="1" dirty="0" smtClean="0"/>
              <a:t> з </a:t>
            </a:r>
            <a:r>
              <a:rPr lang="ru-RU" sz="2000" b="1" dirty="0" err="1" smtClean="0"/>
              <a:t>кранів</a:t>
            </a:r>
            <a:r>
              <a:rPr lang="ru-RU" sz="2000" b="1" dirty="0" smtClean="0"/>
              <a:t> , за </a:t>
            </a:r>
            <a:r>
              <a:rPr lang="ru-RU" sz="2000" b="1" dirty="0" err="1" smtClean="0"/>
              <a:t>якістю</a:t>
            </a:r>
            <a:r>
              <a:rPr lang="ru-RU" sz="2000" b="1" dirty="0" smtClean="0"/>
              <a:t> не </a:t>
            </a:r>
            <a:r>
              <a:rPr lang="ru-RU" sz="2000" b="1" dirty="0" err="1" smtClean="0"/>
              <a:t>поступається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бутильованої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мінеральної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воді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45993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260648"/>
            <a:ext cx="61206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/>
              <a:t>Суворі</a:t>
            </a:r>
            <a:r>
              <a:rPr lang="ru-RU" sz="2000" b="1" dirty="0" smtClean="0"/>
              <a:t> правила </a:t>
            </a:r>
            <a:r>
              <a:rPr lang="ru-RU" sz="2000" b="1" dirty="0" err="1" smtClean="0"/>
              <a:t>введені</a:t>
            </a:r>
            <a:r>
              <a:rPr lang="ru-RU" sz="2000" b="1" dirty="0" smtClean="0"/>
              <a:t> для </a:t>
            </a:r>
            <a:r>
              <a:rPr lang="ru-RU" sz="2000" b="1" dirty="0" err="1" smtClean="0"/>
              <a:t>збереження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унікальної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природи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Швейцарії</a:t>
            </a:r>
            <a:r>
              <a:rPr lang="ru-RU" sz="2000" b="1" dirty="0" smtClean="0"/>
              <a:t> , </a:t>
            </a:r>
            <a:r>
              <a:rPr lang="ru-RU" sz="2000" b="1" dirty="0" err="1" smtClean="0"/>
              <a:t>насамперед</a:t>
            </a:r>
            <a:r>
              <a:rPr lang="ru-RU" sz="2000" b="1" dirty="0" smtClean="0"/>
              <a:t> , </a:t>
            </a:r>
            <a:r>
              <a:rPr lang="ru-RU" sz="2000" b="1" dirty="0" err="1" smtClean="0"/>
              <a:t>гірської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екосистеми</a:t>
            </a:r>
            <a:r>
              <a:rPr lang="ru-RU" sz="2000" b="1" dirty="0" smtClean="0"/>
              <a:t> , за </a:t>
            </a:r>
            <a:r>
              <a:rPr lang="ru-RU" sz="2000" b="1" dirty="0" err="1" smtClean="0"/>
              <a:t>дотриманням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яких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стежать</a:t>
            </a:r>
            <a:r>
              <a:rPr lang="ru-RU" sz="2000" b="1" dirty="0" smtClean="0"/>
              <a:t> загони </a:t>
            </a:r>
            <a:r>
              <a:rPr lang="ru-RU" sz="2000" b="1" dirty="0" err="1" smtClean="0"/>
              <a:t>поліції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20574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08520" y="189273"/>
            <a:ext cx="9649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/>
              <a:t>Багато</a:t>
            </a:r>
            <a:r>
              <a:rPr lang="ru-RU" sz="2400" dirty="0" smtClean="0"/>
              <a:t> </a:t>
            </a:r>
            <a:r>
              <a:rPr lang="ru-RU" sz="2400" dirty="0" err="1" smtClean="0"/>
              <a:t>чого</a:t>
            </a:r>
            <a:r>
              <a:rPr lang="ru-RU" sz="2400" dirty="0" smtClean="0"/>
              <a:t> </a:t>
            </a:r>
            <a:r>
              <a:rPr lang="ru-RU" sz="2400" dirty="0" err="1" smtClean="0"/>
              <a:t>робиться</a:t>
            </a:r>
            <a:r>
              <a:rPr lang="ru-RU" sz="2400" dirty="0" smtClean="0"/>
              <a:t> для </a:t>
            </a:r>
            <a:r>
              <a:rPr lang="ru-RU" sz="2400" dirty="0" err="1" smtClean="0"/>
              <a:t>підтримки</a:t>
            </a:r>
            <a:r>
              <a:rPr lang="ru-RU" sz="2400" dirty="0" smtClean="0"/>
              <a:t> </a:t>
            </a:r>
            <a:r>
              <a:rPr lang="ru-RU" sz="2400" dirty="0" err="1" smtClean="0"/>
              <a:t>чистоти</a:t>
            </a:r>
            <a:r>
              <a:rPr lang="ru-RU" sz="2400" dirty="0" smtClean="0"/>
              <a:t> </a:t>
            </a:r>
            <a:r>
              <a:rPr lang="ru-RU" sz="2400" dirty="0" err="1" smtClean="0"/>
              <a:t>повітря</a:t>
            </a:r>
            <a:r>
              <a:rPr lang="ru-RU" sz="2400" dirty="0" smtClean="0"/>
              <a:t> .</a:t>
            </a:r>
            <a:r>
              <a:rPr lang="ru-RU" sz="2400" dirty="0" err="1" smtClean="0"/>
              <a:t>Високі</a:t>
            </a:r>
            <a:r>
              <a:rPr lang="ru-RU" sz="2400" dirty="0" smtClean="0"/>
              <a:t> </a:t>
            </a:r>
            <a:r>
              <a:rPr lang="ru-RU" sz="2400" dirty="0" err="1" smtClean="0"/>
              <a:t>вимоги</a:t>
            </a:r>
            <a:r>
              <a:rPr lang="ru-RU" sz="2400" dirty="0" smtClean="0"/>
              <a:t> </a:t>
            </a:r>
            <a:r>
              <a:rPr lang="ru-RU" sz="2400" dirty="0" err="1" smtClean="0"/>
              <a:t>пред'являються</a:t>
            </a:r>
            <a:r>
              <a:rPr lang="ru-RU" sz="2400" dirty="0" smtClean="0"/>
              <a:t> до </a:t>
            </a:r>
            <a:r>
              <a:rPr lang="ru-RU" sz="2400" dirty="0" err="1" smtClean="0"/>
              <a:t>автомобільних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викидів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0508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91880" cy="3369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69471"/>
            <a:ext cx="4754892" cy="3566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974" y="-243409"/>
            <a:ext cx="5772537" cy="432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2996952"/>
            <a:ext cx="1566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Компостер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804248" y="26064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Загальна пральня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821770" y="4187378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Паперові пакети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623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548680"/>
            <a:ext cx="6912768" cy="440120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6. Журнал </a:t>
            </a:r>
            <a:r>
              <a:rPr lang="en-US" sz="2000" b="1" dirty="0" smtClean="0"/>
              <a:t>Forbes </a:t>
            </a:r>
            <a:r>
              <a:rPr lang="uk-UA" sz="2000" b="1" dirty="0" smtClean="0"/>
              <a:t>на основі досліджень експертів склав рейтинг найчистіших країн світу. Першою за екологічними досягненнями стала Швейцарія.</a:t>
            </a:r>
          </a:p>
          <a:p>
            <a:r>
              <a:rPr lang="uk-UA" sz="2000" b="1" dirty="0" smtClean="0"/>
              <a:t>Система, складена на основі Індексу екологічних досягнень, оцінює стан екології держави за 25 критеріями - від якості води і повітря до використання пестицидів і біологічної варіат</a:t>
            </a:r>
            <a:r>
              <a:rPr lang="uk-UA" sz="2000" b="1" dirty="0"/>
              <a:t>и</a:t>
            </a:r>
            <a:r>
              <a:rPr lang="uk-UA" sz="2000" b="1" dirty="0" smtClean="0"/>
              <a:t>вності.</a:t>
            </a:r>
          </a:p>
          <a:p>
            <a:r>
              <a:rPr lang="uk-UA" sz="2000" b="1" dirty="0" smtClean="0"/>
              <a:t>Швейцарія набрала 95,5 балів зі 100 можливих. За вісьма показниками: якість води, асенізація, здоров'я лісів, обмеження на використання пестицидів тощо, - держава показала 100% результат. Багато в чому завдяки стану екології середня тривалість життя в Швейцарії становить 81 рік.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60206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:\презентация\0a07e80ebad14725b29ebc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188640"/>
            <a:ext cx="849694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/>
              <a:t>План порівняння</a:t>
            </a:r>
          </a:p>
          <a:p>
            <a:pPr marL="342900" indent="-342900">
              <a:buAutoNum type="arabicPeriod"/>
            </a:pPr>
            <a:r>
              <a:rPr lang="uk-UA" sz="2800" b="1" dirty="0" smtClean="0"/>
              <a:t>Короткі відомості про країну та її екологічний стан.</a:t>
            </a:r>
          </a:p>
          <a:p>
            <a:r>
              <a:rPr lang="uk-UA" sz="2800" b="1" dirty="0" smtClean="0"/>
              <a:t>2. Причини занепаду чи покращення екології. </a:t>
            </a:r>
          </a:p>
          <a:p>
            <a:r>
              <a:rPr lang="uk-UA" sz="2800" b="1" dirty="0" smtClean="0"/>
              <a:t>3. Найактуальніші екологічні проблеми.</a:t>
            </a:r>
          </a:p>
          <a:p>
            <a:r>
              <a:rPr lang="uk-UA" sz="2800" b="1" dirty="0" smtClean="0"/>
              <a:t>4. Наслідки екологічних проблем країни.</a:t>
            </a:r>
          </a:p>
          <a:p>
            <a:r>
              <a:rPr lang="uk-UA" sz="2800" b="1" dirty="0" smtClean="0"/>
              <a:t>5. Шляхи вирішення екологічних проблем країни.</a:t>
            </a:r>
          </a:p>
          <a:p>
            <a:r>
              <a:rPr lang="uk-UA" sz="2800" b="1" dirty="0" smtClean="0"/>
              <a:t>6. Висновки.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22955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5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067944" y="116632"/>
            <a:ext cx="4860032" cy="5616624"/>
          </a:xfrm>
        </p:spPr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chemeClr val="accent5"/>
                </a:solidFill>
              </a:rPr>
              <a:t>Україна</a:t>
            </a:r>
            <a:endParaRPr lang="ru-RU" sz="2800" b="1" dirty="0" smtClean="0">
              <a:solidFill>
                <a:schemeClr val="accent5"/>
              </a:solidFill>
            </a:endParaRPr>
          </a:p>
          <a:p>
            <a:r>
              <a:rPr lang="ru-RU" sz="2800" dirty="0" smtClean="0"/>
              <a:t>1. Держава </a:t>
            </a:r>
            <a:r>
              <a:rPr lang="ru-RU" sz="2800" dirty="0"/>
              <a:t>у </a:t>
            </a:r>
            <a:r>
              <a:rPr lang="ru-RU" sz="2800" dirty="0" err="1"/>
              <a:t>Східній</a:t>
            </a:r>
            <a:r>
              <a:rPr lang="ru-RU" sz="2800" dirty="0"/>
              <a:t> </a:t>
            </a:r>
            <a:r>
              <a:rPr lang="ru-RU" sz="2800" dirty="0" err="1"/>
              <a:t>Європі</a:t>
            </a:r>
            <a:r>
              <a:rPr lang="ru-RU" sz="2800" dirty="0"/>
              <a:t>, у </a:t>
            </a:r>
            <a:r>
              <a:rPr lang="ru-RU" sz="2800" dirty="0" err="1"/>
              <a:t>південно-західній</a:t>
            </a:r>
            <a:r>
              <a:rPr lang="ru-RU" sz="2800" dirty="0"/>
              <a:t> </a:t>
            </a:r>
            <a:r>
              <a:rPr lang="ru-RU" sz="2800" dirty="0" err="1"/>
              <a:t>частині</a:t>
            </a:r>
            <a:r>
              <a:rPr lang="ru-RU" sz="2800" dirty="0"/>
              <a:t> </a:t>
            </a:r>
            <a:r>
              <a:rPr lang="ru-RU" sz="2800" dirty="0" err="1"/>
              <a:t>Східноєвропейської</a:t>
            </a:r>
            <a:r>
              <a:rPr lang="ru-RU" sz="2800" dirty="0"/>
              <a:t> </a:t>
            </a:r>
            <a:r>
              <a:rPr lang="ru-RU" sz="2800" dirty="0" err="1"/>
              <a:t>рівнини</a:t>
            </a:r>
            <a:r>
              <a:rPr lang="ru-RU" sz="2800" dirty="0"/>
              <a:t>. </a:t>
            </a:r>
            <a:r>
              <a:rPr lang="ru-RU" sz="2800" dirty="0" err="1"/>
              <a:t>Площа</a:t>
            </a:r>
            <a:r>
              <a:rPr lang="ru-RU" sz="2800" dirty="0"/>
              <a:t> становить 603 628 км². </a:t>
            </a:r>
            <a:r>
              <a:rPr lang="ru-RU" sz="2800" dirty="0" err="1"/>
              <a:t>Найбільша</a:t>
            </a:r>
            <a:r>
              <a:rPr lang="ru-RU" sz="2800" dirty="0"/>
              <a:t> </a:t>
            </a:r>
            <a:r>
              <a:rPr lang="ru-RU" sz="2800" dirty="0" err="1"/>
              <a:t>країна</a:t>
            </a:r>
            <a:r>
              <a:rPr lang="ru-RU" sz="2800" dirty="0"/>
              <a:t>, чия </a:t>
            </a:r>
            <a:r>
              <a:rPr lang="ru-RU" sz="2800" dirty="0" err="1"/>
              <a:t>територія</a:t>
            </a:r>
            <a:r>
              <a:rPr lang="ru-RU" sz="2800" dirty="0"/>
              <a:t> </a:t>
            </a:r>
            <a:r>
              <a:rPr lang="ru-RU" sz="2800" dirty="0" err="1"/>
              <a:t>повністю</a:t>
            </a:r>
            <a:r>
              <a:rPr lang="ru-RU" sz="2800" dirty="0"/>
              <a:t> </a:t>
            </a:r>
            <a:r>
              <a:rPr lang="ru-RU" sz="2800" dirty="0" err="1"/>
              <a:t>лежить</a:t>
            </a:r>
            <a:r>
              <a:rPr lang="ru-RU" sz="2800" dirty="0"/>
              <a:t> в </a:t>
            </a:r>
            <a:r>
              <a:rPr lang="ru-RU" sz="2800" dirty="0" err="1" smtClean="0"/>
              <a:t>Європі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5527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243408"/>
            <a:ext cx="9649072" cy="7236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0" y="140369"/>
            <a:ext cx="456793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2. </a:t>
            </a:r>
            <a:r>
              <a:rPr lang="ru-RU" dirty="0" err="1" smtClean="0">
                <a:solidFill>
                  <a:srgbClr val="FFFF00"/>
                </a:solidFill>
              </a:rPr>
              <a:t>Головними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>
                <a:solidFill>
                  <a:srgbClr val="FFFF00"/>
                </a:solidFill>
              </a:rPr>
              <a:t>причинами </a:t>
            </a:r>
            <a:r>
              <a:rPr lang="ru-RU" dirty="0" err="1">
                <a:solidFill>
                  <a:srgbClr val="FFFF00"/>
                </a:solidFill>
              </a:rPr>
              <a:t>екологічної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напруги</a:t>
            </a:r>
            <a:r>
              <a:rPr lang="ru-RU" dirty="0">
                <a:solidFill>
                  <a:srgbClr val="FFFF00"/>
                </a:solidFill>
              </a:rPr>
              <a:t> стали: широкомасштабна </a:t>
            </a:r>
            <a:r>
              <a:rPr lang="ru-RU" dirty="0" err="1">
                <a:solidFill>
                  <a:srgbClr val="FFFF00"/>
                </a:solidFill>
              </a:rPr>
              <a:t>розробка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надр</a:t>
            </a:r>
            <a:r>
              <a:rPr lang="ru-RU" dirty="0">
                <a:solidFill>
                  <a:srgbClr val="FFFF00"/>
                </a:solidFill>
              </a:rPr>
              <a:t> і </a:t>
            </a:r>
            <a:r>
              <a:rPr lang="ru-RU" dirty="0" err="1">
                <a:solidFill>
                  <a:srgbClr val="FFFF00"/>
                </a:solidFill>
              </a:rPr>
              <a:t>видобуток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мінеральної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сировини</a:t>
            </a:r>
            <a:r>
              <a:rPr lang="ru-RU" dirty="0">
                <a:solidFill>
                  <a:srgbClr val="FFFF00"/>
                </a:solidFill>
              </a:rPr>
              <a:t> (</a:t>
            </a:r>
            <a:r>
              <a:rPr lang="ru-RU" dirty="0" err="1">
                <a:solidFill>
                  <a:srgbClr val="FFFF00"/>
                </a:solidFill>
              </a:rPr>
              <a:t>Кривий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Ріг</a:t>
            </a:r>
            <a:r>
              <a:rPr lang="ru-RU" dirty="0">
                <a:solidFill>
                  <a:srgbClr val="FFFF00"/>
                </a:solidFill>
              </a:rPr>
              <a:t>, </a:t>
            </a:r>
            <a:r>
              <a:rPr lang="ru-RU" dirty="0" err="1">
                <a:solidFill>
                  <a:srgbClr val="FFFF00"/>
                </a:solidFill>
              </a:rPr>
              <a:t>Донбас</a:t>
            </a:r>
            <a:r>
              <a:rPr lang="ru-RU" dirty="0">
                <a:solidFill>
                  <a:srgbClr val="FFFF00"/>
                </a:solidFill>
              </a:rPr>
              <a:t>, </a:t>
            </a:r>
            <a:r>
              <a:rPr lang="ru-RU" dirty="0" err="1">
                <a:solidFill>
                  <a:srgbClr val="FFFF00"/>
                </a:solidFill>
              </a:rPr>
              <a:t>ЛьвівськоВолинський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басейн</a:t>
            </a:r>
            <a:r>
              <a:rPr lang="ru-RU" dirty="0">
                <a:solidFill>
                  <a:srgbClr val="FFFF00"/>
                </a:solidFill>
              </a:rPr>
              <a:t>, </a:t>
            </a:r>
            <a:r>
              <a:rPr lang="ru-RU" dirty="0" err="1">
                <a:solidFill>
                  <a:srgbClr val="FFFF00"/>
                </a:solidFill>
              </a:rPr>
              <a:t>Прикарпаття</a:t>
            </a:r>
            <a:r>
              <a:rPr lang="ru-RU" dirty="0">
                <a:solidFill>
                  <a:srgbClr val="FFFF00"/>
                </a:solidFill>
              </a:rPr>
              <a:t>); </a:t>
            </a:r>
            <a:r>
              <a:rPr lang="ru-RU" dirty="0" err="1">
                <a:solidFill>
                  <a:srgbClr val="FFFF00"/>
                </a:solidFill>
              </a:rPr>
              <a:t>спорудження</a:t>
            </a:r>
            <a:r>
              <a:rPr lang="ru-RU" dirty="0">
                <a:solidFill>
                  <a:srgbClr val="FFFF00"/>
                </a:solidFill>
              </a:rPr>
              <a:t> каскаду </a:t>
            </a:r>
            <a:r>
              <a:rPr lang="ru-RU" dirty="0" err="1">
                <a:solidFill>
                  <a:srgbClr val="FFFF00"/>
                </a:solidFill>
              </a:rPr>
              <a:t>водосховищ</a:t>
            </a:r>
            <a:r>
              <a:rPr lang="ru-RU" dirty="0">
                <a:solidFill>
                  <a:srgbClr val="FFFF00"/>
                </a:solidFill>
              </a:rPr>
              <a:t> на </a:t>
            </a:r>
            <a:r>
              <a:rPr lang="ru-RU" dirty="0" err="1">
                <a:solidFill>
                  <a:srgbClr val="FFFF00"/>
                </a:solidFill>
              </a:rPr>
              <a:t>Дніпрі</a:t>
            </a:r>
            <a:r>
              <a:rPr lang="ru-RU" dirty="0">
                <a:solidFill>
                  <a:srgbClr val="FFFF00"/>
                </a:solidFill>
              </a:rPr>
              <a:t>, </a:t>
            </a:r>
            <a:r>
              <a:rPr lang="ru-RU" dirty="0" err="1">
                <a:solidFill>
                  <a:srgbClr val="FFFF00"/>
                </a:solidFill>
              </a:rPr>
              <a:t>що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призвело</a:t>
            </a:r>
            <a:r>
              <a:rPr lang="ru-RU" dirty="0">
                <a:solidFill>
                  <a:srgbClr val="FFFF00"/>
                </a:solidFill>
              </a:rPr>
              <a:t> до </a:t>
            </a:r>
            <a:r>
              <a:rPr lang="ru-RU" dirty="0" err="1">
                <a:solidFill>
                  <a:srgbClr val="FFFF00"/>
                </a:solidFill>
              </a:rPr>
              <a:t>замулення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його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природної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екосистеми</a:t>
            </a:r>
            <a:r>
              <a:rPr lang="ru-RU" dirty="0">
                <a:solidFill>
                  <a:srgbClr val="FFFF00"/>
                </a:solidFill>
              </a:rPr>
              <a:t>; катастрофа на </a:t>
            </a:r>
            <a:r>
              <a:rPr lang="ru-RU" dirty="0" err="1">
                <a:solidFill>
                  <a:srgbClr val="FFFF00"/>
                </a:solidFill>
              </a:rPr>
              <a:t>Чорнобильській</a:t>
            </a:r>
            <a:r>
              <a:rPr lang="ru-RU" dirty="0">
                <a:solidFill>
                  <a:srgbClr val="FFFF00"/>
                </a:solidFill>
              </a:rPr>
              <a:t> АЕС. </a:t>
            </a:r>
            <a:r>
              <a:rPr lang="ru-RU" dirty="0" err="1">
                <a:solidFill>
                  <a:srgbClr val="FFFF00"/>
                </a:solidFill>
              </a:rPr>
              <a:t>необмежене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нарощування</a:t>
            </a:r>
            <a:r>
              <a:rPr lang="ru-RU" dirty="0">
                <a:solidFill>
                  <a:srgbClr val="FFFF00"/>
                </a:solidFill>
              </a:rPr>
              <a:t> в </a:t>
            </a:r>
            <a:r>
              <a:rPr lang="ru-RU" dirty="0" err="1">
                <a:solidFill>
                  <a:srgbClr val="FFFF00"/>
                </a:solidFill>
              </a:rPr>
              <a:t>минулі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десятиріччя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потужностей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атомної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енергетики</a:t>
            </a:r>
            <a:r>
              <a:rPr lang="ru-RU" dirty="0">
                <a:solidFill>
                  <a:srgbClr val="FFFF00"/>
                </a:solidFill>
              </a:rPr>
              <a:t>; </a:t>
            </a:r>
            <a:r>
              <a:rPr lang="ru-RU" dirty="0" err="1">
                <a:solidFill>
                  <a:srgbClr val="FFFF00"/>
                </a:solidFill>
              </a:rPr>
              <a:t>необгрунтоване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осушення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заболочених</a:t>
            </a:r>
            <a:r>
              <a:rPr lang="ru-RU" dirty="0">
                <a:solidFill>
                  <a:srgbClr val="FFFF00"/>
                </a:solidFill>
              </a:rPr>
              <a:t> і </a:t>
            </a:r>
            <a:r>
              <a:rPr lang="ru-RU" dirty="0" err="1">
                <a:solidFill>
                  <a:srgbClr val="FFFF00"/>
                </a:solidFill>
              </a:rPr>
              <a:t>перезволожених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територій</a:t>
            </a:r>
            <a:r>
              <a:rPr lang="ru-RU" dirty="0">
                <a:solidFill>
                  <a:srgbClr val="FFFF00"/>
                </a:solidFill>
              </a:rPr>
              <a:t> на </a:t>
            </a:r>
            <a:r>
              <a:rPr lang="ru-RU" dirty="0" err="1">
                <a:solidFill>
                  <a:srgbClr val="FFFF00"/>
                </a:solidFill>
              </a:rPr>
              <a:t>Поліссі</a:t>
            </a:r>
            <a:r>
              <a:rPr lang="ru-RU" dirty="0">
                <a:solidFill>
                  <a:srgbClr val="FFFF00"/>
                </a:solidFill>
              </a:rPr>
              <a:t>; </a:t>
            </a:r>
            <a:r>
              <a:rPr lang="ru-RU" dirty="0" err="1">
                <a:solidFill>
                  <a:srgbClr val="FFFF00"/>
                </a:solidFill>
              </a:rPr>
              <a:t>надмірна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концентрація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виробництва</a:t>
            </a:r>
            <a:r>
              <a:rPr lang="ru-RU" dirty="0">
                <a:solidFill>
                  <a:srgbClr val="FFFF00"/>
                </a:solidFill>
              </a:rPr>
              <a:t> у </a:t>
            </a:r>
            <a:r>
              <a:rPr lang="ru-RU" dirty="0" err="1">
                <a:solidFill>
                  <a:srgbClr val="FFFF00"/>
                </a:solidFill>
              </a:rPr>
              <a:t>містах</a:t>
            </a:r>
            <a:r>
              <a:rPr lang="ru-RU" dirty="0">
                <a:solidFill>
                  <a:srgbClr val="FFFF00"/>
                </a:solidFill>
              </a:rPr>
              <a:t>, особливо великих; </a:t>
            </a:r>
            <a:r>
              <a:rPr lang="ru-RU" dirty="0" err="1">
                <a:solidFill>
                  <a:srgbClr val="FFFF00"/>
                </a:solidFill>
              </a:rPr>
              <a:t>відставання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темпів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лісовідновлення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від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вирубки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лісів</a:t>
            </a:r>
            <a:r>
              <a:rPr lang="ru-RU" dirty="0">
                <a:solidFill>
                  <a:srgbClr val="FFFF00"/>
                </a:solidFill>
              </a:rPr>
              <a:t> па </a:t>
            </a:r>
            <a:r>
              <a:rPr lang="ru-RU" dirty="0" err="1">
                <a:solidFill>
                  <a:srgbClr val="FFFF00"/>
                </a:solidFill>
              </a:rPr>
              <a:t>Поліссі</a:t>
            </a:r>
            <a:r>
              <a:rPr lang="ru-RU" dirty="0">
                <a:solidFill>
                  <a:srgbClr val="FFFF00"/>
                </a:solidFill>
              </a:rPr>
              <a:t> і в Карпатах; </a:t>
            </a:r>
            <a:r>
              <a:rPr lang="ru-RU" dirty="0" err="1">
                <a:solidFill>
                  <a:srgbClr val="FFFF00"/>
                </a:solidFill>
              </a:rPr>
              <a:t>масове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проведення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зрошувальних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меліорацій</a:t>
            </a:r>
            <a:r>
              <a:rPr lang="ru-RU" dirty="0">
                <a:solidFill>
                  <a:srgbClr val="FFFF00"/>
                </a:solidFill>
              </a:rPr>
              <a:t> у </a:t>
            </a:r>
            <a:r>
              <a:rPr lang="ru-RU" dirty="0" err="1">
                <a:solidFill>
                  <a:srgbClr val="FFFF00"/>
                </a:solidFill>
              </a:rPr>
              <a:t>Причорномор'ї</a:t>
            </a:r>
            <a:r>
              <a:rPr lang="ru-RU" dirty="0">
                <a:solidFill>
                  <a:srgbClr val="FFFF00"/>
                </a:solidFill>
              </a:rPr>
              <a:t>, </a:t>
            </a:r>
            <a:r>
              <a:rPr lang="ru-RU" dirty="0" err="1">
                <a:solidFill>
                  <a:srgbClr val="FFFF00"/>
                </a:solidFill>
              </a:rPr>
              <a:t>що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призвело</a:t>
            </a:r>
            <a:r>
              <a:rPr lang="ru-RU" dirty="0">
                <a:solidFill>
                  <a:srgbClr val="FFFF00"/>
                </a:solidFill>
              </a:rPr>
              <a:t> до </a:t>
            </a:r>
            <a:r>
              <a:rPr lang="ru-RU" dirty="0" err="1">
                <a:solidFill>
                  <a:srgbClr val="FFFF00"/>
                </a:solidFill>
              </a:rPr>
              <a:t>процесів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засолення</a:t>
            </a:r>
            <a:r>
              <a:rPr lang="ru-RU" dirty="0">
                <a:solidFill>
                  <a:srgbClr val="FFFF00"/>
                </a:solidFill>
              </a:rPr>
              <a:t>, </a:t>
            </a:r>
            <a:r>
              <a:rPr lang="ru-RU" dirty="0" err="1">
                <a:solidFill>
                  <a:srgbClr val="FFFF00"/>
                </a:solidFill>
              </a:rPr>
              <a:t>зменшення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родючості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грунтів</a:t>
            </a:r>
            <a:r>
              <a:rPr lang="ru-RU" dirty="0">
                <a:solidFill>
                  <a:srgbClr val="FFFF00"/>
                </a:solidFill>
              </a:rPr>
              <a:t> і </a:t>
            </a:r>
            <a:r>
              <a:rPr lang="ru-RU" dirty="0" err="1">
                <a:solidFill>
                  <a:srgbClr val="FFFF00"/>
                </a:solidFill>
              </a:rPr>
              <a:t>виснаження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водних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ресурсів</a:t>
            </a:r>
            <a:r>
              <a:rPr lang="ru-RU" dirty="0">
                <a:solidFill>
                  <a:srgbClr val="FFFF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7107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34180"/>
            <a:ext cx="10063839" cy="6893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77895"/>
            <a:ext cx="92525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400" b="1" dirty="0">
                <a:solidFill>
                  <a:srgbClr val="FFFF00"/>
                </a:solidFill>
              </a:rPr>
              <a:t>Також однією з причин є аварія на ЧАЕС. З 1987 р. Лише у Києві втричі збільшилася кількість онкологічних захворювань, у шість з половиною разів – захворювань ендокринної системи, в шість – крові, в 31 – органів дихання. Це – наслідки чорнобильської екологічної катастрофи.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59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656" y="0"/>
            <a:ext cx="10657184" cy="6858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5877271"/>
            <a:ext cx="4590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3. Забруднення атмосфери.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125398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0"/>
            <a:ext cx="102954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02598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71044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705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223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9553">
            <a:off x="-857943" y="-389996"/>
            <a:ext cx="11330632" cy="878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565" y="620688"/>
            <a:ext cx="2123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Забруднення ґрунтів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95375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404664"/>
            <a:ext cx="67687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4. </a:t>
            </a:r>
            <a:r>
              <a:rPr lang="ru-RU" sz="2000" b="1" dirty="0" err="1" smtClean="0"/>
              <a:t>Винятковою</a:t>
            </a:r>
            <a:r>
              <a:rPr lang="ru-RU" sz="2000" b="1" dirty="0" smtClean="0"/>
              <a:t> </a:t>
            </a:r>
            <a:r>
              <a:rPr lang="ru-RU" sz="2000" b="1" dirty="0" err="1"/>
              <a:t>особливістю</a:t>
            </a:r>
            <a:r>
              <a:rPr lang="ru-RU" sz="2000" b="1" dirty="0"/>
              <a:t> </a:t>
            </a:r>
            <a:r>
              <a:rPr lang="ru-RU" sz="2000" b="1" dirty="0" err="1"/>
              <a:t>екологічного</a:t>
            </a:r>
            <a:r>
              <a:rPr lang="ru-RU" sz="2000" b="1" dirty="0"/>
              <a:t> стану </a:t>
            </a:r>
            <a:r>
              <a:rPr lang="ru-RU" sz="2000" b="1" dirty="0" err="1"/>
              <a:t>України</a:t>
            </a:r>
            <a:r>
              <a:rPr lang="ru-RU" sz="2000" b="1" dirty="0"/>
              <a:t> є те,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екологічно</a:t>
            </a:r>
            <a:r>
              <a:rPr lang="ru-RU" sz="2000" b="1" dirty="0"/>
              <a:t> </a:t>
            </a:r>
            <a:r>
              <a:rPr lang="ru-RU" sz="2000" b="1" dirty="0" err="1"/>
              <a:t>гострі</a:t>
            </a:r>
            <a:r>
              <a:rPr lang="ru-RU" sz="2000" b="1" dirty="0"/>
              <a:t> </a:t>
            </a:r>
            <a:r>
              <a:rPr lang="ru-RU" sz="2000" b="1" dirty="0" err="1"/>
              <a:t>локальні</a:t>
            </a:r>
            <a:r>
              <a:rPr lang="ru-RU" sz="2000" b="1" dirty="0"/>
              <a:t> </a:t>
            </a:r>
            <a:r>
              <a:rPr lang="ru-RU" sz="2000" b="1" dirty="0" err="1"/>
              <a:t>ситуації</a:t>
            </a:r>
            <a:r>
              <a:rPr lang="ru-RU" sz="2000" b="1" dirty="0"/>
              <a:t> </a:t>
            </a:r>
            <a:r>
              <a:rPr lang="ru-RU" sz="2000" b="1" dirty="0" err="1"/>
              <a:t>поглиблюються</a:t>
            </a:r>
            <a:r>
              <a:rPr lang="ru-RU" sz="2000" b="1" dirty="0"/>
              <a:t> великими </a:t>
            </a:r>
            <a:r>
              <a:rPr lang="ru-RU" sz="2000" b="1" dirty="0" err="1"/>
              <a:t>регіональними</a:t>
            </a:r>
            <a:r>
              <a:rPr lang="ru-RU" sz="2000" b="1" dirty="0"/>
              <a:t> кризами. </a:t>
            </a:r>
            <a:r>
              <a:rPr lang="ru-RU" sz="2000" b="1" dirty="0" err="1"/>
              <a:t>Чорнобильська</a:t>
            </a:r>
            <a:r>
              <a:rPr lang="ru-RU" sz="2000" b="1" dirty="0"/>
              <a:t> катастрофа з </a:t>
            </a:r>
            <a:r>
              <a:rPr lang="ru-RU" sz="2000" b="1" dirty="0" err="1"/>
              <a:t>її</a:t>
            </a:r>
            <a:r>
              <a:rPr lang="ru-RU" sz="2000" b="1" dirty="0"/>
              <a:t> </a:t>
            </a:r>
            <a:r>
              <a:rPr lang="ru-RU" sz="2000" b="1" dirty="0" err="1"/>
              <a:t>довготривалими</a:t>
            </a:r>
            <a:r>
              <a:rPr lang="ru-RU" sz="2000" b="1" dirty="0"/>
              <a:t> медико-</a:t>
            </a:r>
            <a:r>
              <a:rPr lang="ru-RU" sz="2000" b="1" dirty="0" err="1"/>
              <a:t>біологічними</a:t>
            </a:r>
            <a:r>
              <a:rPr lang="ru-RU" sz="2000" b="1" dirty="0"/>
              <a:t>, </a:t>
            </a:r>
            <a:r>
              <a:rPr lang="ru-RU" sz="2000" b="1" dirty="0" err="1"/>
              <a:t>економічними</a:t>
            </a:r>
            <a:r>
              <a:rPr lang="ru-RU" sz="2000" b="1" dirty="0"/>
              <a:t> та </a:t>
            </a:r>
            <a:r>
              <a:rPr lang="ru-RU" sz="2000" b="1" dirty="0" err="1"/>
              <a:t>соціальними</a:t>
            </a:r>
            <a:r>
              <a:rPr lang="ru-RU" sz="2000" b="1" dirty="0"/>
              <a:t> </a:t>
            </a:r>
            <a:r>
              <a:rPr lang="ru-RU" sz="2000" b="1" dirty="0" err="1"/>
              <a:t>наслідками</a:t>
            </a:r>
            <a:r>
              <a:rPr lang="ru-RU" sz="2000" b="1" dirty="0"/>
              <a:t> </a:t>
            </a:r>
            <a:r>
              <a:rPr lang="ru-RU" sz="2000" b="1" dirty="0" err="1"/>
              <a:t>спричинила</a:t>
            </a:r>
            <a:r>
              <a:rPr lang="ru-RU" sz="2000" b="1" dirty="0"/>
              <a:t> в </a:t>
            </a:r>
            <a:r>
              <a:rPr lang="ru-RU" sz="2000" b="1" dirty="0" err="1"/>
              <a:t>Україні</a:t>
            </a:r>
            <a:r>
              <a:rPr lang="ru-RU" sz="2000" b="1" dirty="0"/>
              <a:t> </a:t>
            </a:r>
            <a:r>
              <a:rPr lang="ru-RU" sz="2000" b="1" dirty="0" err="1"/>
              <a:t>ситуацію</a:t>
            </a:r>
            <a:r>
              <a:rPr lang="ru-RU" sz="2000" b="1" dirty="0"/>
              <a:t>, яка </a:t>
            </a:r>
            <a:r>
              <a:rPr lang="ru-RU" sz="2000" b="1" dirty="0" err="1"/>
              <a:t>наближається</a:t>
            </a:r>
            <a:r>
              <a:rPr lang="ru-RU" sz="2000" b="1" dirty="0"/>
              <a:t> до </a:t>
            </a:r>
            <a:r>
              <a:rPr lang="ru-RU" sz="2000" b="1" dirty="0" err="1"/>
              <a:t>рівня</a:t>
            </a:r>
            <a:r>
              <a:rPr lang="ru-RU" sz="2000" b="1" dirty="0"/>
              <a:t> </a:t>
            </a:r>
            <a:r>
              <a:rPr lang="ru-RU" sz="2000" b="1" dirty="0" err="1"/>
              <a:t>глобальної</a:t>
            </a:r>
            <a:r>
              <a:rPr lang="ru-RU" sz="2000" b="1" dirty="0"/>
              <a:t> </a:t>
            </a:r>
            <a:r>
              <a:rPr lang="ru-RU" sz="2000" b="1" dirty="0" err="1"/>
              <a:t>екологічної</a:t>
            </a:r>
            <a:r>
              <a:rPr lang="ru-RU" sz="2000" b="1" dirty="0"/>
              <a:t> </a:t>
            </a:r>
            <a:r>
              <a:rPr lang="ru-RU" sz="2000" b="1" dirty="0" err="1"/>
              <a:t>катастрофи</a:t>
            </a:r>
            <a:r>
              <a:rPr lang="ru-RU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200928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620688"/>
            <a:ext cx="92170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5. Шляхи подолання екологічної кризи в Україні та Китаї: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dirty="0" smtClean="0"/>
              <a:t>Переробка сміття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dirty="0" smtClean="0"/>
              <a:t>Будування водоочисних споруд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dirty="0" smtClean="0"/>
              <a:t>Контроль радіаційного стану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err="1" smtClean="0"/>
              <a:t>Обмеження</a:t>
            </a:r>
            <a:r>
              <a:rPr lang="ru-RU" sz="2400" dirty="0" smtClean="0"/>
              <a:t> </a:t>
            </a:r>
            <a:r>
              <a:rPr lang="ru-RU" sz="2400" dirty="0" err="1"/>
              <a:t>використання</a:t>
            </a:r>
            <a:r>
              <a:rPr lang="ru-RU" sz="2400" dirty="0"/>
              <a:t> </a:t>
            </a:r>
            <a:r>
              <a:rPr lang="ru-RU" sz="2400" dirty="0" err="1"/>
              <a:t>пестицидів</a:t>
            </a:r>
            <a:r>
              <a:rPr lang="ru-RU" sz="2400" dirty="0"/>
              <a:t> та </a:t>
            </a:r>
            <a:r>
              <a:rPr lang="ru-RU" sz="2400" dirty="0" err="1"/>
              <a:t>нітратів</a:t>
            </a:r>
            <a:r>
              <a:rPr lang="ru-RU" sz="2400" dirty="0"/>
              <a:t> в </a:t>
            </a:r>
            <a:r>
              <a:rPr lang="ru-RU" sz="2400" dirty="0" err="1"/>
              <a:t>сільському</a:t>
            </a:r>
            <a:r>
              <a:rPr lang="ru-RU" sz="2400" dirty="0"/>
              <a:t> </a:t>
            </a:r>
            <a:r>
              <a:rPr lang="ru-RU" sz="2400" dirty="0" err="1" smtClean="0"/>
              <a:t>господарстві</a:t>
            </a:r>
            <a:endParaRPr lang="ru-RU" sz="2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dirty="0" smtClean="0"/>
              <a:t>Встановлення санкцій на вирубку лісів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dirty="0" smtClean="0"/>
              <a:t>Створення заповідників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err="1" smtClean="0"/>
              <a:t>Маловідходне</a:t>
            </a:r>
            <a:r>
              <a:rPr lang="ru-RU" sz="2400" dirty="0" smtClean="0"/>
              <a:t> </a:t>
            </a:r>
            <a:r>
              <a:rPr lang="ru-RU" sz="2400" dirty="0"/>
              <a:t>та </a:t>
            </a:r>
            <a:r>
              <a:rPr lang="ru-RU" sz="2400" dirty="0" err="1"/>
              <a:t>безвідходне</a:t>
            </a:r>
            <a:r>
              <a:rPr lang="ru-RU" sz="2400" dirty="0"/>
              <a:t> </a:t>
            </a:r>
            <a:r>
              <a:rPr lang="ru-RU" sz="2400" dirty="0" err="1" smtClean="0"/>
              <a:t>виробництво</a:t>
            </a:r>
            <a:endParaRPr lang="ru-RU" sz="2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err="1" smtClean="0"/>
              <a:t>Використання</a:t>
            </a:r>
            <a:r>
              <a:rPr lang="ru-RU" sz="2400" dirty="0" smtClean="0"/>
              <a:t> </a:t>
            </a:r>
            <a:r>
              <a:rPr lang="ru-RU" sz="2400" dirty="0"/>
              <a:t>дизельного </a:t>
            </a:r>
            <a:r>
              <a:rPr lang="ru-RU" sz="2400" dirty="0" err="1"/>
              <a:t>палива</a:t>
            </a:r>
            <a:r>
              <a:rPr lang="ru-RU" sz="2400" dirty="0"/>
              <a:t> та </a:t>
            </a:r>
            <a:r>
              <a:rPr lang="ru-RU" sz="2400" dirty="0" err="1"/>
              <a:t>заміна</a:t>
            </a:r>
            <a:r>
              <a:rPr lang="ru-RU" sz="2400" dirty="0"/>
              <a:t> </a:t>
            </a:r>
            <a:r>
              <a:rPr lang="ru-RU" sz="2400" dirty="0" err="1"/>
              <a:t>вугілля</a:t>
            </a:r>
            <a:r>
              <a:rPr lang="ru-RU" sz="2400" dirty="0"/>
              <a:t> </a:t>
            </a:r>
            <a:r>
              <a:rPr lang="ru-RU" sz="2400" dirty="0" err="1" smtClean="0"/>
              <a:t>біопаливом</a:t>
            </a:r>
            <a:r>
              <a:rPr lang="ru-RU" sz="2400" dirty="0" smtClean="0"/>
              <a:t> та </a:t>
            </a:r>
            <a:r>
              <a:rPr lang="ru-RU" sz="2400" dirty="0" err="1" smtClean="0"/>
              <a:t>ін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5477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259632" y="0"/>
            <a:ext cx="6912768" cy="1646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7030A0"/>
                </a:solidFill>
              </a:rPr>
              <a:t>Китай</a:t>
            </a:r>
            <a:r>
              <a:rPr lang="uk-UA" dirty="0" smtClean="0"/>
              <a:t> 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1. Китай </a:t>
            </a:r>
            <a:r>
              <a:rPr lang="ru-RU" b="1" dirty="0" err="1" smtClean="0">
                <a:solidFill>
                  <a:srgbClr val="7030A0"/>
                </a:solidFill>
              </a:rPr>
              <a:t>розташовується</a:t>
            </a:r>
            <a:r>
              <a:rPr lang="ru-RU" b="1" dirty="0" smtClean="0">
                <a:solidFill>
                  <a:srgbClr val="7030A0"/>
                </a:solidFill>
              </a:rPr>
              <a:t> в </a:t>
            </a:r>
            <a:r>
              <a:rPr lang="ru-RU" b="1" dirty="0" err="1" smtClean="0">
                <a:solidFill>
                  <a:srgbClr val="7030A0"/>
                </a:solidFill>
              </a:rPr>
              <a:t>Східній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Азії</a:t>
            </a:r>
            <a:r>
              <a:rPr lang="ru-RU" b="1" dirty="0" smtClean="0">
                <a:solidFill>
                  <a:srgbClr val="7030A0"/>
                </a:solidFill>
              </a:rPr>
              <a:t> і </a:t>
            </a:r>
            <a:r>
              <a:rPr lang="ru-RU" b="1" dirty="0" err="1" smtClean="0">
                <a:solidFill>
                  <a:srgbClr val="7030A0"/>
                </a:solidFill>
              </a:rPr>
              <a:t>займає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більшу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частину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західного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узбережжя</a:t>
            </a:r>
            <a:r>
              <a:rPr lang="ru-RU" b="1" dirty="0" smtClean="0">
                <a:solidFill>
                  <a:srgbClr val="7030A0"/>
                </a:solidFill>
              </a:rPr>
              <a:t> Тихого океану. </a:t>
            </a:r>
            <a:r>
              <a:rPr lang="ru-RU" b="1" dirty="0" err="1" smtClean="0">
                <a:solidFill>
                  <a:srgbClr val="7030A0"/>
                </a:solidFill>
              </a:rPr>
              <a:t>Ця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країна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вважається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третьою</a:t>
            </a:r>
            <a:r>
              <a:rPr lang="ru-RU" b="1" dirty="0" smtClean="0">
                <a:solidFill>
                  <a:srgbClr val="7030A0"/>
                </a:solidFill>
              </a:rPr>
              <a:t> за </a:t>
            </a:r>
            <a:r>
              <a:rPr lang="ru-RU" b="1" dirty="0" err="1" smtClean="0">
                <a:solidFill>
                  <a:srgbClr val="7030A0"/>
                </a:solidFill>
              </a:rPr>
              <a:t>площею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країною</a:t>
            </a:r>
            <a:r>
              <a:rPr lang="ru-RU" b="1" dirty="0" smtClean="0">
                <a:solidFill>
                  <a:srgbClr val="7030A0"/>
                </a:solidFill>
              </a:rPr>
              <a:t> на </a:t>
            </a:r>
            <a:r>
              <a:rPr lang="ru-RU" b="1" dirty="0" err="1" smtClean="0">
                <a:solidFill>
                  <a:srgbClr val="7030A0"/>
                </a:solidFill>
              </a:rPr>
              <a:t>земній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кулі</a:t>
            </a:r>
            <a:r>
              <a:rPr lang="ru-RU" b="1" dirty="0" smtClean="0">
                <a:solidFill>
                  <a:srgbClr val="7030A0"/>
                </a:solidFill>
              </a:rPr>
              <a:t>: </a:t>
            </a:r>
            <a:r>
              <a:rPr lang="ru-RU" b="1" dirty="0" err="1" smtClean="0">
                <a:solidFill>
                  <a:srgbClr val="7030A0"/>
                </a:solidFill>
              </a:rPr>
              <a:t>її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площа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дорівнює</a:t>
            </a:r>
            <a:r>
              <a:rPr lang="ru-RU" b="1" dirty="0" smtClean="0">
                <a:solidFill>
                  <a:srgbClr val="7030A0"/>
                </a:solidFill>
              </a:rPr>
              <a:t> 9,6 </a:t>
            </a:r>
            <a:r>
              <a:rPr lang="ru-RU" b="1" dirty="0" err="1" smtClean="0">
                <a:solidFill>
                  <a:srgbClr val="7030A0"/>
                </a:solidFill>
              </a:rPr>
              <a:t>мільйона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квадратних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кілометрів</a:t>
            </a:r>
            <a:r>
              <a:rPr lang="ru-RU" b="1" dirty="0" smtClean="0">
                <a:solidFill>
                  <a:srgbClr val="7030A0"/>
                </a:solidFill>
              </a:rPr>
              <a:t>.  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8840971" cy="5430573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746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3548" y="476672"/>
            <a:ext cx="81369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6. Отже, бережемо  наше довкілля, природу, яка піклується про нас і якій ми останнім часом не дуже вдячні. Підіймемо екологію нашої країни на вищий рівень разом! Станемо ж прикладом для інших!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5960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5091" y="0"/>
            <a:ext cx="1246909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404664"/>
            <a:ext cx="7848872" cy="2808312"/>
          </a:xfrm>
        </p:spPr>
        <p:txBody>
          <a:bodyPr>
            <a:normAutofit/>
          </a:bodyPr>
          <a:lstStyle/>
          <a:p>
            <a:r>
              <a:rPr lang="ru-RU" b="1" dirty="0"/>
              <a:t> </a:t>
            </a:r>
            <a:r>
              <a:rPr lang="ru-RU" b="1" dirty="0" smtClean="0"/>
              <a:t>2.Причиною </a:t>
            </a:r>
            <a:r>
              <a:rPr lang="ru-RU" b="1" dirty="0" err="1"/>
              <a:t>кризи</a:t>
            </a:r>
            <a:r>
              <a:rPr lang="ru-RU" b="1" dirty="0"/>
              <a:t> є </a:t>
            </a:r>
            <a:r>
              <a:rPr lang="ru-RU" b="1" dirty="0" err="1"/>
              <a:t>довготривала</a:t>
            </a:r>
            <a:r>
              <a:rPr lang="ru-RU" b="1" dirty="0"/>
              <a:t> </a:t>
            </a:r>
            <a:r>
              <a:rPr lang="ru-RU" b="1" dirty="0" err="1"/>
              <a:t>політика</a:t>
            </a:r>
            <a:r>
              <a:rPr lang="ru-RU" b="1" dirty="0"/>
              <a:t> </a:t>
            </a:r>
            <a:r>
              <a:rPr lang="ru-RU" b="1" dirty="0" err="1"/>
              <a:t>досягнення</a:t>
            </a:r>
            <a:r>
              <a:rPr lang="ru-RU" b="1" dirty="0"/>
              <a:t> максимального </a:t>
            </a:r>
            <a:r>
              <a:rPr lang="ru-RU" b="1" dirty="0" err="1"/>
              <a:t>економічного</a:t>
            </a:r>
            <a:r>
              <a:rPr lang="ru-RU" b="1" dirty="0"/>
              <a:t> </a:t>
            </a:r>
            <a:r>
              <a:rPr lang="ru-RU" b="1" dirty="0" err="1"/>
              <a:t>зростання</a:t>
            </a:r>
            <a:r>
              <a:rPr lang="ru-RU" b="1" dirty="0"/>
              <a:t> в </a:t>
            </a:r>
            <a:r>
              <a:rPr lang="ru-RU" b="1" dirty="0" err="1"/>
              <a:t>умовах</a:t>
            </a:r>
            <a:r>
              <a:rPr lang="ru-RU" b="1" dirty="0"/>
              <a:t> абсолютного приросту </a:t>
            </a:r>
            <a:r>
              <a:rPr lang="ru-RU" b="1" dirty="0" err="1"/>
              <a:t>населення</a:t>
            </a:r>
            <a:r>
              <a:rPr lang="ru-RU" b="1" dirty="0"/>
              <a:t>. </a:t>
            </a:r>
            <a:r>
              <a:rPr lang="ru-RU" b="1" dirty="0" err="1"/>
              <a:t>Крім</a:t>
            </a:r>
            <a:r>
              <a:rPr lang="ru-RU" b="1" dirty="0"/>
              <a:t> того, </a:t>
            </a:r>
            <a:r>
              <a:rPr lang="ru-RU" b="1" dirty="0" err="1"/>
              <a:t>роз'єднаність</a:t>
            </a:r>
            <a:r>
              <a:rPr lang="ru-RU" b="1" dirty="0"/>
              <a:t> </a:t>
            </a:r>
            <a:r>
              <a:rPr lang="ru-RU" b="1" dirty="0" err="1"/>
              <a:t>соціуму</a:t>
            </a:r>
            <a:r>
              <a:rPr lang="ru-RU" b="1" dirty="0"/>
              <a:t> та </a:t>
            </a:r>
            <a:r>
              <a:rPr lang="ru-RU" b="1" dirty="0" err="1"/>
              <a:t>протистояння</a:t>
            </a:r>
            <a:r>
              <a:rPr lang="ru-RU" b="1" dirty="0"/>
              <a:t> </a:t>
            </a:r>
            <a:r>
              <a:rPr lang="ru-RU" b="1" dirty="0" err="1"/>
              <a:t>економічних</a:t>
            </a:r>
            <a:r>
              <a:rPr lang="ru-RU" b="1" dirty="0"/>
              <a:t> </a:t>
            </a:r>
            <a:r>
              <a:rPr lang="ru-RU" b="1" dirty="0" err="1"/>
              <a:t>інтересів</a:t>
            </a:r>
            <a:r>
              <a:rPr lang="ru-RU" b="1" dirty="0"/>
              <a:t> </a:t>
            </a:r>
            <a:r>
              <a:rPr lang="ru-RU" b="1" dirty="0" err="1"/>
              <a:t>різних</a:t>
            </a:r>
            <a:r>
              <a:rPr lang="ru-RU" b="1" dirty="0"/>
              <a:t> </a:t>
            </a:r>
            <a:r>
              <a:rPr lang="ru-RU" b="1" dirty="0" err="1"/>
              <a:t>соціальних</a:t>
            </a:r>
            <a:r>
              <a:rPr lang="ru-RU" b="1" dirty="0"/>
              <a:t> </a:t>
            </a:r>
            <a:r>
              <a:rPr lang="ru-RU" b="1" dirty="0" err="1"/>
              <a:t>груп</a:t>
            </a:r>
            <a:r>
              <a:rPr lang="ru-RU" b="1" dirty="0"/>
              <a:t> </a:t>
            </a:r>
            <a:r>
              <a:rPr lang="ru-RU" b="1" dirty="0" err="1"/>
              <a:t>перешкоджають</a:t>
            </a:r>
            <a:r>
              <a:rPr lang="ru-RU" b="1" dirty="0"/>
              <a:t> </a:t>
            </a:r>
            <a:r>
              <a:rPr lang="ru-RU" b="1" dirty="0" err="1"/>
              <a:t>формуванню</a:t>
            </a:r>
            <a:r>
              <a:rPr lang="ru-RU" b="1" dirty="0"/>
              <a:t> </a:t>
            </a:r>
            <a:r>
              <a:rPr lang="ru-RU" b="1" dirty="0" err="1"/>
              <a:t>єдиної</a:t>
            </a:r>
            <a:r>
              <a:rPr lang="ru-RU" b="1" dirty="0"/>
              <a:t> </a:t>
            </a:r>
            <a:r>
              <a:rPr lang="ru-RU" b="1" dirty="0" err="1"/>
              <a:t>екологічної</a:t>
            </a:r>
            <a:r>
              <a:rPr lang="ru-RU" b="1" dirty="0"/>
              <a:t> </a:t>
            </a:r>
            <a:r>
              <a:rPr lang="ru-RU" b="1" dirty="0" err="1"/>
              <a:t>свідомості</a:t>
            </a:r>
            <a:r>
              <a:rPr lang="ru-RU" b="1" dirty="0"/>
              <a:t>, </a:t>
            </a:r>
            <a:r>
              <a:rPr lang="ru-RU" b="1" dirty="0" err="1"/>
              <a:t>дбайливого</a:t>
            </a:r>
            <a:r>
              <a:rPr lang="ru-RU" b="1" dirty="0"/>
              <a:t> </a:t>
            </a:r>
            <a:r>
              <a:rPr lang="ru-RU" b="1" dirty="0" err="1"/>
              <a:t>відношення</a:t>
            </a:r>
            <a:r>
              <a:rPr lang="ru-RU" b="1" dirty="0"/>
              <a:t> до </a:t>
            </a:r>
            <a:r>
              <a:rPr lang="ru-RU" b="1" dirty="0" err="1"/>
              <a:t>збереження</a:t>
            </a:r>
            <a:r>
              <a:rPr lang="ru-RU" b="1" dirty="0"/>
              <a:t> і </a:t>
            </a:r>
            <a:r>
              <a:rPr lang="ru-RU" b="1" dirty="0" err="1"/>
              <a:t>використання</a:t>
            </a:r>
            <a:r>
              <a:rPr lang="ru-RU" b="1" dirty="0"/>
              <a:t> </a:t>
            </a:r>
            <a:r>
              <a:rPr lang="ru-RU" b="1" dirty="0" err="1"/>
              <a:t>природних</a:t>
            </a:r>
            <a:r>
              <a:rPr lang="ru-RU" b="1" dirty="0"/>
              <a:t> </a:t>
            </a:r>
            <a:r>
              <a:rPr lang="ru-RU" b="1" dirty="0" err="1"/>
              <a:t>багатств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936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1" y="-5824"/>
            <a:ext cx="10369153" cy="690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308555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/>
              <a:t>3. Ерозія      ґрунтів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9370562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0"/>
            <a:ext cx="105254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80112" y="836713"/>
            <a:ext cx="3384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</a:rPr>
              <a:t>Забруднення атмосферного повітря.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92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540"/>
            <a:ext cx="9155166" cy="696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019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102934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88640"/>
            <a:ext cx="47160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/>
              <a:t>Використання вугільних електростанцій.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396180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135473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/>
              <a:t>Забруднення водойм.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28252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585</TotalTime>
  <Words>837</Words>
  <Application>Microsoft Office PowerPoint</Application>
  <PresentationFormat>Экран (4:3)</PresentationFormat>
  <Paragraphs>51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Viktorr</cp:lastModifiedBy>
  <cp:revision>27</cp:revision>
  <dcterms:created xsi:type="dcterms:W3CDTF">2014-04-04T15:33:11Z</dcterms:created>
  <dcterms:modified xsi:type="dcterms:W3CDTF">2015-01-30T15:49:23Z</dcterms:modified>
</cp:coreProperties>
</file>