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CE81DC-A316-4F88-83DD-4F8C98014F7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611D9A40-7F4B-4631-BAAB-8A4EF86EC0F0}">
      <dgm:prSet/>
      <dgm:spPr/>
      <dgm:t>
        <a:bodyPr/>
        <a:lstStyle/>
        <a:p>
          <a:r>
            <a:rPr lang="uk-UA" smtClean="0"/>
            <a:t>Первинна профілактика</a:t>
          </a:r>
          <a:endParaRPr lang="uk-UA"/>
        </a:p>
      </dgm:t>
    </dgm:pt>
    <dgm:pt modelId="{FC3E25B4-AEC2-4C7A-863F-3E7E56C9E331}" type="parTrans" cxnId="{D7F0A998-852F-472D-8158-FC75C3F0D291}">
      <dgm:prSet/>
      <dgm:spPr/>
      <dgm:t>
        <a:bodyPr/>
        <a:lstStyle/>
        <a:p>
          <a:endParaRPr lang="uk-UA"/>
        </a:p>
      </dgm:t>
    </dgm:pt>
    <dgm:pt modelId="{3E89C15D-A44E-4FD4-A538-3B468D78352B}" type="sibTrans" cxnId="{D7F0A998-852F-472D-8158-FC75C3F0D291}">
      <dgm:prSet/>
      <dgm:spPr/>
      <dgm:t>
        <a:bodyPr/>
        <a:lstStyle/>
        <a:p>
          <a:endParaRPr lang="uk-UA"/>
        </a:p>
      </dgm:t>
    </dgm:pt>
    <dgm:pt modelId="{5EBEE2F0-F0A9-4511-8D46-718F712286EA}">
      <dgm:prSet/>
      <dgm:spPr/>
      <dgm:t>
        <a:bodyPr/>
        <a:lstStyle/>
        <a:p>
          <a:r>
            <a:rPr lang="uk-UA" dirty="0" smtClean="0"/>
            <a:t>Вторинна профілактика</a:t>
          </a:r>
          <a:endParaRPr lang="uk-UA" dirty="0"/>
        </a:p>
      </dgm:t>
    </dgm:pt>
    <dgm:pt modelId="{A4FD3C81-42D1-4BD4-8615-2F03D1540B52}" type="parTrans" cxnId="{3BCBEB5D-8B16-40B7-A507-104E2628A913}">
      <dgm:prSet/>
      <dgm:spPr/>
      <dgm:t>
        <a:bodyPr/>
        <a:lstStyle/>
        <a:p>
          <a:endParaRPr lang="uk-UA"/>
        </a:p>
      </dgm:t>
    </dgm:pt>
    <dgm:pt modelId="{C57DCBF7-A4A8-437C-B5B4-184CAC2E54C4}" type="sibTrans" cxnId="{3BCBEB5D-8B16-40B7-A507-104E2628A913}">
      <dgm:prSet/>
      <dgm:spPr/>
      <dgm:t>
        <a:bodyPr/>
        <a:lstStyle/>
        <a:p>
          <a:endParaRPr lang="uk-UA"/>
        </a:p>
      </dgm:t>
    </dgm:pt>
    <dgm:pt modelId="{D5190CB1-6872-44C9-8136-CBC274401EA7}">
      <dgm:prSet/>
      <dgm:spPr/>
      <dgm:t>
        <a:bodyPr/>
        <a:lstStyle/>
        <a:p>
          <a:r>
            <a:rPr lang="uk-UA" dirty="0" smtClean="0"/>
            <a:t>Третинна профілактика</a:t>
          </a:r>
          <a:endParaRPr lang="uk-UA" dirty="0"/>
        </a:p>
      </dgm:t>
    </dgm:pt>
    <dgm:pt modelId="{D9C32EFD-C6DA-4CAA-8460-5B60B0CD7984}" type="parTrans" cxnId="{72F7DF9B-71EA-4BC2-9D46-891144CAFE14}">
      <dgm:prSet/>
      <dgm:spPr/>
      <dgm:t>
        <a:bodyPr/>
        <a:lstStyle/>
        <a:p>
          <a:endParaRPr lang="uk-UA"/>
        </a:p>
      </dgm:t>
    </dgm:pt>
    <dgm:pt modelId="{73803CC1-716B-4540-A89C-9C539F3AB735}" type="sibTrans" cxnId="{72F7DF9B-71EA-4BC2-9D46-891144CAFE14}">
      <dgm:prSet/>
      <dgm:spPr/>
      <dgm:t>
        <a:bodyPr/>
        <a:lstStyle/>
        <a:p>
          <a:endParaRPr lang="uk-UA"/>
        </a:p>
      </dgm:t>
    </dgm:pt>
    <dgm:pt modelId="{39B02F01-3E42-4F7C-82A2-8F9C00AAC3E6}" type="pres">
      <dgm:prSet presAssocID="{B8CE81DC-A316-4F88-83DD-4F8C98014F78}" presName="linearFlow" presStyleCnt="0">
        <dgm:presLayoutVars>
          <dgm:dir/>
          <dgm:resizeHandles val="exact"/>
        </dgm:presLayoutVars>
      </dgm:prSet>
      <dgm:spPr/>
    </dgm:pt>
    <dgm:pt modelId="{F2524E33-0316-4BAF-AC15-882D0F7FDBDC}" type="pres">
      <dgm:prSet presAssocID="{611D9A40-7F4B-4631-BAAB-8A4EF86EC0F0}" presName="composite" presStyleCnt="0"/>
      <dgm:spPr/>
    </dgm:pt>
    <dgm:pt modelId="{54088896-71BF-40B2-B681-77C886656841}" type="pres">
      <dgm:prSet presAssocID="{611D9A40-7F4B-4631-BAAB-8A4EF86EC0F0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F828BD89-56AB-419D-95F3-8F4E0A0D46B8}" type="pres">
      <dgm:prSet presAssocID="{611D9A40-7F4B-4631-BAAB-8A4EF86EC0F0}" presName="txShp" presStyleLbl="node1" presStyleIdx="0" presStyleCnt="3" custLinFactNeighborX="476" custLinFactNeighborY="-658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0D783B0-EB81-4D21-9276-E9427953E1A2}" type="pres">
      <dgm:prSet presAssocID="{3E89C15D-A44E-4FD4-A538-3B468D78352B}" presName="spacing" presStyleCnt="0"/>
      <dgm:spPr/>
    </dgm:pt>
    <dgm:pt modelId="{A19CBE0B-8CD5-486E-970F-1E6E898C9FE4}" type="pres">
      <dgm:prSet presAssocID="{5EBEE2F0-F0A9-4511-8D46-718F712286EA}" presName="composite" presStyleCnt="0"/>
      <dgm:spPr/>
    </dgm:pt>
    <dgm:pt modelId="{D39A89EC-F075-413C-8863-90CFAF53A7D5}" type="pres">
      <dgm:prSet presAssocID="{5EBEE2F0-F0A9-4511-8D46-718F712286EA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BF91E99-73E5-4D41-ABF5-269BFB735930}" type="pres">
      <dgm:prSet presAssocID="{5EBEE2F0-F0A9-4511-8D46-718F712286E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11B85AD-EA20-4F56-9F86-AFA3DF66C8A1}" type="pres">
      <dgm:prSet presAssocID="{C57DCBF7-A4A8-437C-B5B4-184CAC2E54C4}" presName="spacing" presStyleCnt="0"/>
      <dgm:spPr/>
    </dgm:pt>
    <dgm:pt modelId="{ECC9C2E4-D4BE-4C0F-B5A1-5EC01ED693F7}" type="pres">
      <dgm:prSet presAssocID="{D5190CB1-6872-44C9-8136-CBC274401EA7}" presName="composite" presStyleCnt="0"/>
      <dgm:spPr/>
    </dgm:pt>
    <dgm:pt modelId="{C5869CD2-8418-4444-B9B4-F896632662EC}" type="pres">
      <dgm:prSet presAssocID="{D5190CB1-6872-44C9-8136-CBC274401EA7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AC2DC7BA-5880-4193-A18A-943B5779B863}" type="pres">
      <dgm:prSet presAssocID="{D5190CB1-6872-44C9-8136-CBC274401EA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7F0A998-852F-472D-8158-FC75C3F0D291}" srcId="{B8CE81DC-A316-4F88-83DD-4F8C98014F78}" destId="{611D9A40-7F4B-4631-BAAB-8A4EF86EC0F0}" srcOrd="0" destOrd="0" parTransId="{FC3E25B4-AEC2-4C7A-863F-3E7E56C9E331}" sibTransId="{3E89C15D-A44E-4FD4-A538-3B468D78352B}"/>
    <dgm:cxn modelId="{72F7DF9B-71EA-4BC2-9D46-891144CAFE14}" srcId="{B8CE81DC-A316-4F88-83DD-4F8C98014F78}" destId="{D5190CB1-6872-44C9-8136-CBC274401EA7}" srcOrd="2" destOrd="0" parTransId="{D9C32EFD-C6DA-4CAA-8460-5B60B0CD7984}" sibTransId="{73803CC1-716B-4540-A89C-9C539F3AB735}"/>
    <dgm:cxn modelId="{3BCBEB5D-8B16-40B7-A507-104E2628A913}" srcId="{B8CE81DC-A316-4F88-83DD-4F8C98014F78}" destId="{5EBEE2F0-F0A9-4511-8D46-718F712286EA}" srcOrd="1" destOrd="0" parTransId="{A4FD3C81-42D1-4BD4-8615-2F03D1540B52}" sibTransId="{C57DCBF7-A4A8-437C-B5B4-184CAC2E54C4}"/>
    <dgm:cxn modelId="{86CA6D11-52DD-44D7-935E-0114F3D74EE2}" type="presOf" srcId="{B8CE81DC-A316-4F88-83DD-4F8C98014F78}" destId="{39B02F01-3E42-4F7C-82A2-8F9C00AAC3E6}" srcOrd="0" destOrd="0" presId="urn:microsoft.com/office/officeart/2005/8/layout/vList3"/>
    <dgm:cxn modelId="{664B0AD0-6FF0-4849-B401-00D5B48A3262}" type="presOf" srcId="{5EBEE2F0-F0A9-4511-8D46-718F712286EA}" destId="{EBF91E99-73E5-4D41-ABF5-269BFB735930}" srcOrd="0" destOrd="0" presId="urn:microsoft.com/office/officeart/2005/8/layout/vList3"/>
    <dgm:cxn modelId="{DFC6C49C-4BF3-440F-B49D-44BCA2100D0C}" type="presOf" srcId="{611D9A40-7F4B-4631-BAAB-8A4EF86EC0F0}" destId="{F828BD89-56AB-419D-95F3-8F4E0A0D46B8}" srcOrd="0" destOrd="0" presId="urn:microsoft.com/office/officeart/2005/8/layout/vList3"/>
    <dgm:cxn modelId="{91E0CE6F-5E64-4336-818D-C67038FC409E}" type="presOf" srcId="{D5190CB1-6872-44C9-8136-CBC274401EA7}" destId="{AC2DC7BA-5880-4193-A18A-943B5779B863}" srcOrd="0" destOrd="0" presId="urn:microsoft.com/office/officeart/2005/8/layout/vList3"/>
    <dgm:cxn modelId="{CDFF7192-3E98-4069-8786-900E4EB87E83}" type="presParOf" srcId="{39B02F01-3E42-4F7C-82A2-8F9C00AAC3E6}" destId="{F2524E33-0316-4BAF-AC15-882D0F7FDBDC}" srcOrd="0" destOrd="0" presId="urn:microsoft.com/office/officeart/2005/8/layout/vList3"/>
    <dgm:cxn modelId="{9B19D063-6936-45CA-8C99-53A3E00C32FB}" type="presParOf" srcId="{F2524E33-0316-4BAF-AC15-882D0F7FDBDC}" destId="{54088896-71BF-40B2-B681-77C886656841}" srcOrd="0" destOrd="0" presId="urn:microsoft.com/office/officeart/2005/8/layout/vList3"/>
    <dgm:cxn modelId="{0E8366D4-7B7A-4EC9-9047-756410AE3CC7}" type="presParOf" srcId="{F2524E33-0316-4BAF-AC15-882D0F7FDBDC}" destId="{F828BD89-56AB-419D-95F3-8F4E0A0D46B8}" srcOrd="1" destOrd="0" presId="urn:microsoft.com/office/officeart/2005/8/layout/vList3"/>
    <dgm:cxn modelId="{C1B41385-E891-4688-8DE0-F067FAA45D52}" type="presParOf" srcId="{39B02F01-3E42-4F7C-82A2-8F9C00AAC3E6}" destId="{50D783B0-EB81-4D21-9276-E9427953E1A2}" srcOrd="1" destOrd="0" presId="urn:microsoft.com/office/officeart/2005/8/layout/vList3"/>
    <dgm:cxn modelId="{35A50200-600B-4EB6-84CF-059EA3B78277}" type="presParOf" srcId="{39B02F01-3E42-4F7C-82A2-8F9C00AAC3E6}" destId="{A19CBE0B-8CD5-486E-970F-1E6E898C9FE4}" srcOrd="2" destOrd="0" presId="urn:microsoft.com/office/officeart/2005/8/layout/vList3"/>
    <dgm:cxn modelId="{4C5F032B-668A-4ACC-842D-BAE1F2F0C547}" type="presParOf" srcId="{A19CBE0B-8CD5-486E-970F-1E6E898C9FE4}" destId="{D39A89EC-F075-413C-8863-90CFAF53A7D5}" srcOrd="0" destOrd="0" presId="urn:microsoft.com/office/officeart/2005/8/layout/vList3"/>
    <dgm:cxn modelId="{49095B7D-40DB-4859-BE76-8E48CA623435}" type="presParOf" srcId="{A19CBE0B-8CD5-486E-970F-1E6E898C9FE4}" destId="{EBF91E99-73E5-4D41-ABF5-269BFB735930}" srcOrd="1" destOrd="0" presId="urn:microsoft.com/office/officeart/2005/8/layout/vList3"/>
    <dgm:cxn modelId="{C4637520-1363-4F12-ABC7-D91C478324F0}" type="presParOf" srcId="{39B02F01-3E42-4F7C-82A2-8F9C00AAC3E6}" destId="{011B85AD-EA20-4F56-9F86-AFA3DF66C8A1}" srcOrd="3" destOrd="0" presId="urn:microsoft.com/office/officeart/2005/8/layout/vList3"/>
    <dgm:cxn modelId="{E4759E7F-6281-4F9F-AEBE-C641D2E8A67B}" type="presParOf" srcId="{39B02F01-3E42-4F7C-82A2-8F9C00AAC3E6}" destId="{ECC9C2E4-D4BE-4C0F-B5A1-5EC01ED693F7}" srcOrd="4" destOrd="0" presId="urn:microsoft.com/office/officeart/2005/8/layout/vList3"/>
    <dgm:cxn modelId="{0D9297FD-9878-4279-AFDE-AE6ACA9AA3F1}" type="presParOf" srcId="{ECC9C2E4-D4BE-4C0F-B5A1-5EC01ED693F7}" destId="{C5869CD2-8418-4444-B9B4-F896632662EC}" srcOrd="0" destOrd="0" presId="urn:microsoft.com/office/officeart/2005/8/layout/vList3"/>
    <dgm:cxn modelId="{C8D46FB4-9C8D-40EA-9503-3E31B894583D}" type="presParOf" srcId="{ECC9C2E4-D4BE-4C0F-B5A1-5EC01ED693F7}" destId="{AC2DC7BA-5880-4193-A18A-943B5779B86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8BD89-56AB-419D-95F3-8F4E0A0D46B8}">
      <dsp:nvSpPr>
        <dsp:cNvPr id="0" name=""/>
        <dsp:cNvSpPr/>
      </dsp:nvSpPr>
      <dsp:spPr>
        <a:xfrm rot="10800000">
          <a:off x="1443803" y="0"/>
          <a:ext cx="4389037" cy="126960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9862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smtClean="0"/>
            <a:t>Первинна профілактика</a:t>
          </a:r>
          <a:endParaRPr lang="uk-UA" sz="2900" kern="1200"/>
        </a:p>
      </dsp:txBody>
      <dsp:txXfrm rot="10800000">
        <a:off x="1761205" y="0"/>
        <a:ext cx="4071635" cy="1269608"/>
      </dsp:txXfrm>
    </dsp:sp>
    <dsp:sp modelId="{54088896-71BF-40B2-B681-77C886656841}">
      <dsp:nvSpPr>
        <dsp:cNvPr id="0" name=""/>
        <dsp:cNvSpPr/>
      </dsp:nvSpPr>
      <dsp:spPr>
        <a:xfrm>
          <a:off x="788107" y="627"/>
          <a:ext cx="1269608" cy="126960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F91E99-73E5-4D41-ABF5-269BFB735930}">
      <dsp:nvSpPr>
        <dsp:cNvPr id="0" name=""/>
        <dsp:cNvSpPr/>
      </dsp:nvSpPr>
      <dsp:spPr>
        <a:xfrm rot="10800000">
          <a:off x="1422911" y="1649223"/>
          <a:ext cx="4389037" cy="126960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9862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Вторинна профілактика</a:t>
          </a:r>
          <a:endParaRPr lang="uk-UA" sz="2900" kern="1200" dirty="0"/>
        </a:p>
      </dsp:txBody>
      <dsp:txXfrm rot="10800000">
        <a:off x="1740313" y="1649223"/>
        <a:ext cx="4071635" cy="1269608"/>
      </dsp:txXfrm>
    </dsp:sp>
    <dsp:sp modelId="{D39A89EC-F075-413C-8863-90CFAF53A7D5}">
      <dsp:nvSpPr>
        <dsp:cNvPr id="0" name=""/>
        <dsp:cNvSpPr/>
      </dsp:nvSpPr>
      <dsp:spPr>
        <a:xfrm>
          <a:off x="788107" y="1649223"/>
          <a:ext cx="1269608" cy="126960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2DC7BA-5880-4193-A18A-943B5779B863}">
      <dsp:nvSpPr>
        <dsp:cNvPr id="0" name=""/>
        <dsp:cNvSpPr/>
      </dsp:nvSpPr>
      <dsp:spPr>
        <a:xfrm rot="10800000">
          <a:off x="1422911" y="3297819"/>
          <a:ext cx="4389037" cy="126960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9862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Третинна профілактика</a:t>
          </a:r>
          <a:endParaRPr lang="uk-UA" sz="2900" kern="1200" dirty="0"/>
        </a:p>
      </dsp:txBody>
      <dsp:txXfrm rot="10800000">
        <a:off x="1740313" y="3297819"/>
        <a:ext cx="4071635" cy="1269608"/>
      </dsp:txXfrm>
    </dsp:sp>
    <dsp:sp modelId="{C5869CD2-8418-4444-B9B4-F896632662EC}">
      <dsp:nvSpPr>
        <dsp:cNvPr id="0" name=""/>
        <dsp:cNvSpPr/>
      </dsp:nvSpPr>
      <dsp:spPr>
        <a:xfrm>
          <a:off x="788107" y="3297819"/>
          <a:ext cx="1269608" cy="126960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err="1" smtClean="0"/>
              <a:t>Душніцької</a:t>
            </a:r>
            <a:r>
              <a:rPr lang="uk-UA" dirty="0" smtClean="0"/>
              <a:t> Тетяни 11-А клас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Профілактика інфекційних захворювань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3528392" cy="2611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6632"/>
            <a:ext cx="4762500" cy="2611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384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9144000" cy="4437111"/>
          </a:xfrm>
        </p:spPr>
        <p:txBody>
          <a:bodyPr>
            <a:normAutofit/>
          </a:bodyPr>
          <a:lstStyle/>
          <a:p>
            <a:r>
              <a:rPr lang="uk-UA" dirty="0"/>
              <a:t>Первинна профілактика - система заходів попередження виникнення та впливу факторів ризику розвитку захворювань (вакцинація, раціональний режим праці і відпочинку, раціональне якісне </a:t>
            </a:r>
            <a:r>
              <a:rPr lang="uk-UA" dirty="0" smtClean="0"/>
              <a:t>харчування </a:t>
            </a:r>
            <a:r>
              <a:rPr lang="uk-UA" dirty="0"/>
              <a:t>і т. д.). Ряд заходів первинної профілактики може здійснюватися в масштабах держави</a:t>
            </a:r>
            <a:r>
              <a:rPr lang="uk-UA" dirty="0" smtClean="0"/>
              <a:t>.</a:t>
            </a:r>
          </a:p>
          <a:p>
            <a:pPr marL="114300" indent="0">
              <a:buNone/>
            </a:pP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0" y="2492896"/>
            <a:ext cx="4446494" cy="2160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221088"/>
            <a:ext cx="3950153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8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1102"/>
            <a:ext cx="9144000" cy="4373563"/>
          </a:xfrm>
        </p:spPr>
        <p:txBody>
          <a:bodyPr/>
          <a:lstStyle/>
          <a:p>
            <a:pPr lvl="0">
              <a:buClr>
                <a:srgbClr val="93A299"/>
              </a:buClr>
            </a:pPr>
            <a:r>
              <a:rPr lang="uk-UA" sz="2000" dirty="0">
                <a:solidFill>
                  <a:srgbClr val="564B3C"/>
                </a:solidFill>
              </a:rPr>
              <a:t>Вторинна профілактика - комплекс заходів, спрямованих на усунення виражених чинників ризику, які за певних умов (стрес, ослаблення імунітету, надмірні навантаження на будь-які інші функціональні системи організму) можуть призвести до виникнення, загострення і рецидиву захворювання. Найбільш ефективним методом вторинної профілактики є диспансеризація як комплексний метод раннього виявлення захворювань, динамічного спостереження, спрямованого лікування, раціонального послідовного оздоровлення.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3" y="3284984"/>
            <a:ext cx="4139467" cy="3095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284984"/>
            <a:ext cx="47625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5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4347" y="31102"/>
            <a:ext cx="4462331" cy="6926290"/>
          </a:xfrm>
        </p:spPr>
        <p:txBody>
          <a:bodyPr>
            <a:normAutofit fontScale="92500"/>
          </a:bodyPr>
          <a:lstStyle/>
          <a:p>
            <a:r>
              <a:rPr lang="uk-UA" dirty="0"/>
              <a:t>Деякі фахівці пропонують термін третинна профілактика як комплекс заходів, з реабілітації хворих, які втратили можливість повноцінної життєдіяльності. Третинна профілактика має на меті соціальну (формування впевненості у власній соціальної придатності), трудову (можливість відновлення трудових навичок), психологічну (відновлення поведінкової активності) і медичну (відновлення функцій органів і систем організму) реабілітацію.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4524375" cy="3209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379" y="3789040"/>
            <a:ext cx="4213583" cy="299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8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Профилактика и лечение вирусных инфекций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5576" y="620688"/>
            <a:ext cx="7147963" cy="5361459"/>
          </a:xfrm>
        </p:spPr>
      </p:pic>
    </p:spTree>
    <p:extLst>
      <p:ext uri="{BB962C8B-B14F-4D97-AF65-F5344CB8AC3E}">
        <p14:creationId xmlns:p14="http://schemas.microsoft.com/office/powerpoint/2010/main" val="400418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" y="1"/>
            <a:ext cx="9252385" cy="3140968"/>
          </a:xfrm>
        </p:spPr>
        <p:txBody>
          <a:bodyPr/>
          <a:lstStyle/>
          <a:p>
            <a:r>
              <a:rPr lang="ru-RU" dirty="0" err="1"/>
              <a:t>Інфекція</a:t>
            </a:r>
            <a:r>
              <a:rPr lang="ru-RU" dirty="0"/>
              <a:t> - </a:t>
            </a:r>
            <a:r>
              <a:rPr lang="ru-RU" dirty="0" err="1"/>
              <a:t>боротьба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організмами</a:t>
            </a:r>
            <a:r>
              <a:rPr lang="ru-RU" dirty="0"/>
              <a:t>: </a:t>
            </a:r>
            <a:r>
              <a:rPr lang="ru-RU" dirty="0" err="1"/>
              <a:t>збудником</a:t>
            </a:r>
            <a:r>
              <a:rPr lang="ru-RU" dirty="0"/>
              <a:t> (</a:t>
            </a:r>
            <a:r>
              <a:rPr lang="ru-RU" dirty="0" err="1"/>
              <a:t>бактерія</a:t>
            </a:r>
            <a:r>
              <a:rPr lang="ru-RU" dirty="0"/>
              <a:t>, </a:t>
            </a:r>
            <a:r>
              <a:rPr lang="ru-RU" dirty="0" err="1"/>
              <a:t>вірус</a:t>
            </a:r>
            <a:r>
              <a:rPr lang="ru-RU" dirty="0"/>
              <a:t>) і </a:t>
            </a:r>
            <a:r>
              <a:rPr lang="ru-RU" dirty="0" err="1"/>
              <a:t>людиною</a:t>
            </a:r>
            <a:r>
              <a:rPr lang="ru-RU" dirty="0" smtClean="0"/>
              <a:t>.</a:t>
            </a:r>
          </a:p>
          <a:p>
            <a:r>
              <a:rPr lang="uk-UA" dirty="0"/>
              <a:t>Профілактика (</a:t>
            </a:r>
            <a:r>
              <a:rPr lang="en-US" dirty="0" err="1"/>
              <a:t>prophylaktikos</a:t>
            </a:r>
            <a:r>
              <a:rPr lang="en-US" dirty="0"/>
              <a:t> - </a:t>
            </a:r>
            <a:r>
              <a:rPr lang="uk-UA" dirty="0"/>
              <a:t>запобіжний) - термін, що означає комплекс різного роду заходів, спрямованих на попередження будь-якого явища та / або усунення факторів ризику.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4904"/>
            <a:ext cx="4248472" cy="40627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819" y="2564904"/>
            <a:ext cx="4501092" cy="405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0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7818280" cy="860388"/>
          </a:xfrm>
        </p:spPr>
        <p:txBody>
          <a:bodyPr>
            <a:normAutofit fontScale="90000"/>
          </a:bodyPr>
          <a:lstStyle/>
          <a:p>
            <a:r>
              <a:rPr lang="uk-UA" dirty="0"/>
              <a:t>Суспільна та індивідуальна профілактика.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856984" cy="2304256"/>
          </a:xfrm>
        </p:spPr>
        <p:txBody>
          <a:bodyPr/>
          <a:lstStyle/>
          <a:p>
            <a:r>
              <a:rPr lang="uk-UA" dirty="0"/>
              <a:t>Виділяють суспільну та індивідуальну профілактику. Індивідуальна профілактика передбачає дотримання правил особистої гігієни в побуті і на виробництві, громадська включає систему заходів з охорони здоров'я колективів.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2542"/>
            <a:ext cx="3528392" cy="2822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457748"/>
            <a:ext cx="2190750" cy="3312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791" y="4294403"/>
            <a:ext cx="3810000" cy="25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386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4114800" cy="6480720"/>
          </a:xfrm>
        </p:spPr>
        <p:txBody>
          <a:bodyPr>
            <a:normAutofit fontScale="85000" lnSpcReduction="10000"/>
          </a:bodyPr>
          <a:lstStyle/>
          <a:p>
            <a:r>
              <a:rPr lang="uk-UA" dirty="0"/>
              <a:t>Заходи щодо профілактики інфекційних захворювань можна умовно розділити на дві великі групи - загальні та спеціальні. </a:t>
            </a:r>
          </a:p>
          <a:p>
            <a:r>
              <a:rPr lang="uk-UA" dirty="0"/>
              <a:t> До загальних належать державні заходи, спрямовані на підвищення матеріального добробуту, поліпшення медичного забезпечення, умов праці та відпочинку населення, а також санітарно-технічні, </a:t>
            </a:r>
            <a:r>
              <a:rPr lang="uk-UA" dirty="0" err="1" smtClean="0"/>
              <a:t>агролесотехнічні</a:t>
            </a:r>
            <a:r>
              <a:rPr lang="uk-UA" dirty="0" smtClean="0"/>
              <a:t>, </a:t>
            </a:r>
            <a:r>
              <a:rPr lang="uk-UA" dirty="0"/>
              <a:t>гідротехнічні та меліоративні заходи, раціональне планування та забудова населених пунктів і багато іншого, що сприяє успіхам профілактики та ліквідації інфекційних хвороб.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597"/>
            <a:ext cx="3888432" cy="22192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55460"/>
            <a:ext cx="3888432" cy="2160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415700"/>
            <a:ext cx="3888432" cy="244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9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92" y="260648"/>
            <a:ext cx="3970784" cy="6126163"/>
          </a:xfrm>
        </p:spPr>
        <p:txBody>
          <a:bodyPr>
            <a:normAutofit lnSpcReduction="10000"/>
          </a:bodyPr>
          <a:lstStyle/>
          <a:p>
            <a:r>
              <a:rPr lang="uk-UA" dirty="0"/>
              <a:t>Спеціальними є профілактичні заходи, що проводяться фахівцями лікувально-профілактичних та санітарно-епідеміологічних установ. Система профілактичних заходів включає і міжнародні заходи, коли питання стосується особливо небезпечних (карантинних) інфекцій.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2656"/>
            <a:ext cx="4248472" cy="3068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73016"/>
            <a:ext cx="4248472" cy="301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7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4373563"/>
          </a:xfrm>
        </p:spPr>
        <p:txBody>
          <a:bodyPr/>
          <a:lstStyle/>
          <a:p>
            <a:r>
              <a:rPr lang="ru-RU" dirty="0"/>
              <a:t>В </a:t>
            </a:r>
            <a:r>
              <a:rPr lang="ru-RU" dirty="0" err="1"/>
              <a:t>даний</a:t>
            </a:r>
            <a:r>
              <a:rPr lang="ru-RU" dirty="0"/>
              <a:t> час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профілактичні</a:t>
            </a:r>
            <a:r>
              <a:rPr lang="ru-RU" dirty="0"/>
              <a:t> заходи </a:t>
            </a:r>
            <a:r>
              <a:rPr lang="ru-RU" dirty="0" err="1"/>
              <a:t>поділяються</a:t>
            </a:r>
            <a:r>
              <a:rPr lang="ru-RU" dirty="0"/>
              <a:t> на три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: </a:t>
            </a:r>
            <a:r>
              <a:rPr lang="ru-RU" dirty="0" err="1"/>
              <a:t>санітарно-гігієнічні</a:t>
            </a:r>
            <a:r>
              <a:rPr lang="ru-RU" dirty="0"/>
              <a:t>, </a:t>
            </a:r>
            <a:r>
              <a:rPr lang="ru-RU" dirty="0" err="1"/>
              <a:t>дезінфекційні</a:t>
            </a:r>
            <a:r>
              <a:rPr lang="ru-RU" dirty="0"/>
              <a:t> та </a:t>
            </a:r>
            <a:r>
              <a:rPr lang="ru-RU" dirty="0" err="1"/>
              <a:t>дезінсекційні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4018424" cy="27580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014954"/>
            <a:ext cx="3600400" cy="2700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365104"/>
            <a:ext cx="3240360" cy="238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6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9144000" cy="3212976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1. При кишкових інфекціях з фекально-оральним механізмом зараження (черевний тиф, паратиф, дизентерія, холера) основними факторами передачі збудника служать їжа і вода, рідше - мухи, брудні руки, предмети побуту. </a:t>
            </a:r>
            <a:r>
              <a:rPr lang="uk-UA" dirty="0" err="1"/>
              <a:t>Загальносанітарного</a:t>
            </a:r>
            <a:r>
              <a:rPr lang="uk-UA" dirty="0"/>
              <a:t> є комунально-санітарні заходи, харчової, шкільний і промисловий санітарний нагляд, підвищення рівня і санітарно-гігієнічної культури населення. А також дезінфекція, яка проводиться у вогнищах інфекційних захворювань, а також у громадських </a:t>
            </a:r>
            <a:r>
              <a:rPr lang="uk-UA" dirty="0" smtClean="0"/>
              <a:t>місцях.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68960"/>
            <a:ext cx="352839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084714"/>
            <a:ext cx="2703647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084714"/>
            <a:ext cx="308223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482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30021"/>
            <a:ext cx="9144000" cy="3603037"/>
          </a:xfrm>
        </p:spPr>
        <p:txBody>
          <a:bodyPr>
            <a:normAutofit lnSpcReduction="10000"/>
          </a:bodyPr>
          <a:lstStyle/>
          <a:p>
            <a:r>
              <a:rPr lang="uk-UA" dirty="0"/>
              <a:t>2. При інфекції дихальних шляхів (кір, краснуха, дифтерія, скарлатина, менінгококова інфекція, грип та ін.) Для припинення шляхів передачі збудника представляє великі труднощі. У механізмі передачі цих інфекцій по повітрю беруть участь бактеріальні аерозолі (краплинна і ядерна) і бактеріальна пил, тому попереджувальними заходами є санація повітряного середовища приміщень та застосування респіраторів. Дезінфекцію проводять лише при скарлатині й дифтерії.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84984"/>
            <a:ext cx="3220046" cy="34616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779" y="3431635"/>
            <a:ext cx="4224471" cy="316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9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4373563"/>
          </a:xfrm>
        </p:spPr>
        <p:txBody>
          <a:bodyPr/>
          <a:lstStyle/>
          <a:p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стану </a:t>
            </a:r>
            <a:r>
              <a:rPr lang="ru-RU" dirty="0" err="1"/>
              <a:t>здоров'я</a:t>
            </a:r>
            <a:r>
              <a:rPr lang="ru-RU" dirty="0"/>
              <a:t>,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вираженої</a:t>
            </a:r>
            <a:r>
              <a:rPr lang="ru-RU" dirty="0"/>
              <a:t> </a:t>
            </a:r>
            <a:r>
              <a:rPr lang="ru-RU" dirty="0" err="1"/>
              <a:t>патології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розглянути</a:t>
            </a:r>
            <a:r>
              <a:rPr lang="ru-RU" dirty="0"/>
              <a:t> три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профілактики</a:t>
            </a:r>
            <a:r>
              <a:rPr lang="ru-RU" dirty="0"/>
              <a:t>.</a:t>
            </a:r>
            <a:endParaRPr lang="uk-UA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48972833"/>
              </p:ext>
            </p:extLst>
          </p:nvPr>
        </p:nvGraphicFramePr>
        <p:xfrm>
          <a:off x="1187624" y="1556792"/>
          <a:ext cx="6600056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61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85</TotalTime>
  <Words>538</Words>
  <Application>Microsoft Office PowerPoint</Application>
  <PresentationFormat>Экран (4:3)</PresentationFormat>
  <Paragraphs>19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Аптека</vt:lpstr>
      <vt:lpstr>Профілактика інфекційних захворювань</vt:lpstr>
      <vt:lpstr>Презентация PowerPoint</vt:lpstr>
      <vt:lpstr>Суспільна та індивідуальна профілактика.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Профілактика інфекційних захворювань</dc:title>
  <dc:creator>ра</dc:creator>
  <cp:lastModifiedBy>саша</cp:lastModifiedBy>
  <cp:revision>10</cp:revision>
  <cp:lastPrinted>2013-11-21T20:36:02Z</cp:lastPrinted>
  <dcterms:created xsi:type="dcterms:W3CDTF">2013-04-21T18:49:31Z</dcterms:created>
  <dcterms:modified xsi:type="dcterms:W3CDTF">2013-11-21T20:47:06Z</dcterms:modified>
</cp:coreProperties>
</file>