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632202"/>
            <a:ext cx="4950338" cy="326846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900661"/>
            <a:ext cx="4950338" cy="162685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23789" y="6241674"/>
            <a:ext cx="1046605" cy="112923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542671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2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80533"/>
            <a:ext cx="4943989" cy="4502391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1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5063067"/>
            <a:ext cx="4240416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22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522136"/>
            <a:ext cx="4943989" cy="393588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0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6273800"/>
            <a:ext cx="501621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7484534"/>
            <a:ext cx="501621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1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906255"/>
            <a:ext cx="4943988" cy="4160029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6273800"/>
            <a:ext cx="494398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5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906254"/>
            <a:ext cx="1242099" cy="763218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906254"/>
            <a:ext cx="3537261" cy="76321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1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901492"/>
            <a:ext cx="4941899" cy="18501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3081867"/>
            <a:ext cx="4943989" cy="54565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1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996590"/>
            <a:ext cx="4943989" cy="212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173133"/>
            <a:ext cx="4943989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3086354"/>
            <a:ext cx="2398148" cy="5441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3086354"/>
            <a:ext cx="2397820" cy="5441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1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3216238"/>
            <a:ext cx="2155947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4048617"/>
            <a:ext cx="2398149" cy="448601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3211575"/>
            <a:ext cx="215492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4043954"/>
            <a:ext cx="2396760" cy="448601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8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9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4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644350"/>
            <a:ext cx="1972188" cy="1410228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644352"/>
            <a:ext cx="2843180" cy="782161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309108"/>
            <a:ext cx="1972188" cy="61568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3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934200"/>
            <a:ext cx="4943989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917172"/>
            <a:ext cx="4943989" cy="556829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752821"/>
            <a:ext cx="4943989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0200"/>
            <a:ext cx="1485900" cy="958912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1082"/>
            <a:ext cx="1464204" cy="9898061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081867"/>
            <a:ext cx="4943989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861796"/>
            <a:ext cx="574785" cy="53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F091-10D7-4263-80F7-0B58E7D04E2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862836"/>
            <a:ext cx="428736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137909"/>
            <a:ext cx="43873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1BA20825-B10B-486E-94E9-4079322B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9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7" descr="http://nibler.ru/uploads/users/4285/2013-09-25/somniferum-vypusk-rasteniya-eto-interesno-poznavatelno-kartinki_1733705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61" y="5341308"/>
            <a:ext cx="7814573" cy="488410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lbarium.ru/wp-content/uploads/2012/11/Papaver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7" y="0"/>
            <a:ext cx="6086255" cy="4564692"/>
          </a:xfrm>
          <a:prstGeom prst="rect">
            <a:avLst/>
          </a:prstGeom>
          <a:noFill/>
          <a:effectLst>
            <a:softEdge rad="1054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1111873" y="4138747"/>
            <a:ext cx="49023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Мак</a:t>
            </a:r>
          </a:p>
          <a:p>
            <a:pPr algn="ctr"/>
            <a:r>
              <a:rPr lang="ru-RU" sz="8800" b="1" i="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опийный</a:t>
            </a:r>
            <a:r>
              <a:rPr lang="ru-RU" sz="4400" b="1" i="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 </a:t>
            </a:r>
          </a:p>
          <a:p>
            <a:endParaRPr lang="ru-RU" sz="4000" dirty="0"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45085" y="8544394"/>
            <a:ext cx="296106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err="1" smtClean="0"/>
              <a:t>Работу</a:t>
            </a:r>
            <a:r>
              <a:rPr lang="uk-UA" dirty="0" smtClean="0"/>
              <a:t> в</a:t>
            </a:r>
            <a:r>
              <a:rPr lang="ru-RU" dirty="0" err="1" smtClean="0"/>
              <a:t>ыполнил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ученик 11-б класса</a:t>
            </a:r>
            <a:br>
              <a:rPr lang="ru-RU" dirty="0" smtClean="0"/>
            </a:br>
            <a:r>
              <a:rPr lang="ru-RU" dirty="0" smtClean="0"/>
              <a:t>КУО«СШ№129ФМП»ДГС</a:t>
            </a:r>
          </a:p>
          <a:p>
            <a:r>
              <a:rPr lang="ru-RU" dirty="0" smtClean="0"/>
              <a:t>Шаталов Вадим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202844" y="1005838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endParaRPr lang="ru-RU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40820" y="882728"/>
            <a:ext cx="390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white">
                    <a:lumMod val="65000"/>
                  </a:prstClr>
                </a:solidFill>
              </a:rPr>
              <a:t>I</a:t>
            </a:r>
            <a:endParaRPr lang="ru-RU" sz="60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3407" y="456124"/>
            <a:ext cx="5510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latin typeface="+mj-lt"/>
              </a:rPr>
              <a:t>Мак </a:t>
            </a:r>
            <a:r>
              <a:rPr lang="ru-RU" b="1" i="0" dirty="0" err="1" smtClean="0">
                <a:latin typeface="+mj-lt"/>
              </a:rPr>
              <a:t>о́пийный</a:t>
            </a:r>
            <a:r>
              <a:rPr lang="ru-RU" b="0" i="0" dirty="0" smtClean="0">
                <a:latin typeface="+mj-lt"/>
              </a:rPr>
              <a:t>, или </a:t>
            </a:r>
            <a:r>
              <a:rPr lang="ru-RU" b="1" i="0" dirty="0" smtClean="0">
                <a:latin typeface="+mj-lt"/>
              </a:rPr>
              <a:t>Мак </a:t>
            </a:r>
            <a:r>
              <a:rPr lang="ru-RU" b="1" i="0" dirty="0" err="1" smtClean="0">
                <a:latin typeface="+mj-lt"/>
              </a:rPr>
              <a:t>снотво́рный</a:t>
            </a:r>
            <a:r>
              <a:rPr lang="ru-RU" b="0" i="0" dirty="0" smtClean="0">
                <a:latin typeface="+mj-lt"/>
              </a:rPr>
              <a:t> (</a:t>
            </a:r>
            <a:r>
              <a:rPr lang="ru-RU" b="0" i="0" u="none" strike="noStrike" dirty="0" smtClean="0">
                <a:latin typeface="+mj-lt"/>
              </a:rPr>
              <a:t>лат.</a:t>
            </a:r>
            <a:r>
              <a:rPr lang="ru-RU" b="0" i="0" dirty="0" smtClean="0">
                <a:latin typeface="+mj-lt"/>
              </a:rPr>
              <a:t> </a:t>
            </a:r>
            <a:r>
              <a:rPr lang="en-US" b="0" i="1" dirty="0" err="1" smtClean="0">
                <a:latin typeface="+mj-lt"/>
              </a:rPr>
              <a:t>Papaver</a:t>
            </a:r>
            <a:r>
              <a:rPr lang="en-US" b="0" i="1" dirty="0" smtClean="0">
                <a:latin typeface="+mj-lt"/>
              </a:rPr>
              <a:t> </a:t>
            </a:r>
            <a:r>
              <a:rPr lang="en-US" b="0" i="1" dirty="0" err="1" smtClean="0">
                <a:latin typeface="+mj-lt"/>
              </a:rPr>
              <a:t>somniferum</a:t>
            </a:r>
            <a:r>
              <a:rPr lang="en-US" b="0" i="0" dirty="0" smtClean="0">
                <a:latin typeface="+mj-lt"/>
              </a:rPr>
              <a:t>) —</a:t>
            </a:r>
            <a:r>
              <a:rPr lang="ru-RU" b="0" i="0" u="none" strike="noStrike" dirty="0" smtClean="0">
                <a:latin typeface="+mj-lt"/>
              </a:rPr>
              <a:t>однолетнее</a:t>
            </a:r>
            <a:r>
              <a:rPr lang="ru-RU" b="0" i="0" dirty="0" smtClean="0">
                <a:latin typeface="+mj-lt"/>
              </a:rPr>
              <a:t> </a:t>
            </a:r>
            <a:r>
              <a:rPr lang="ru-RU" b="0" i="0" u="none" strike="noStrike" dirty="0" smtClean="0">
                <a:latin typeface="+mj-lt"/>
              </a:rPr>
              <a:t>травянистое</a:t>
            </a:r>
            <a:r>
              <a:rPr lang="ru-RU" dirty="0">
                <a:latin typeface="+mj-lt"/>
              </a:rPr>
              <a:t> </a:t>
            </a:r>
            <a:r>
              <a:rPr lang="ru-RU" b="0" i="0" dirty="0" smtClean="0">
                <a:latin typeface="+mj-lt"/>
              </a:rPr>
              <a:t>растение, </a:t>
            </a:r>
            <a:r>
              <a:rPr lang="ru-RU" b="0" i="0" u="none" strike="noStrike" dirty="0" smtClean="0">
                <a:latin typeface="+mj-lt"/>
              </a:rPr>
              <a:t>вид</a:t>
            </a:r>
            <a:r>
              <a:rPr lang="ru-RU" b="0" i="0" dirty="0" smtClean="0">
                <a:latin typeface="+mj-lt"/>
              </a:rPr>
              <a:t> </a:t>
            </a:r>
            <a:r>
              <a:rPr lang="ru-RU" b="0" i="0" u="none" strike="noStrike" dirty="0" smtClean="0">
                <a:latin typeface="+mj-lt"/>
              </a:rPr>
              <a:t>рода</a:t>
            </a:r>
            <a:r>
              <a:rPr lang="ru-RU" b="0" i="0" dirty="0" smtClean="0">
                <a:latin typeface="+mj-lt"/>
              </a:rPr>
              <a:t> </a:t>
            </a:r>
            <a:r>
              <a:rPr lang="ru-RU" b="0" i="0" u="none" strike="noStrike" dirty="0" smtClean="0">
                <a:latin typeface="+mj-lt"/>
              </a:rPr>
              <a:t>Мак</a:t>
            </a:r>
            <a:r>
              <a:rPr lang="ru-RU" b="0" i="0" dirty="0" smtClean="0">
                <a:latin typeface="+mj-lt"/>
              </a:rPr>
              <a:t> (</a:t>
            </a:r>
            <a:r>
              <a:rPr lang="en-US" b="0" i="1" dirty="0" err="1" smtClean="0">
                <a:latin typeface="+mj-lt"/>
              </a:rPr>
              <a:t>Papaver</a:t>
            </a:r>
            <a:r>
              <a:rPr lang="en-US" b="0" i="0" dirty="0" smtClean="0">
                <a:latin typeface="+mj-lt"/>
              </a:rPr>
              <a:t>)</a:t>
            </a:r>
            <a:endParaRPr lang="ru-RU" b="0" i="0" dirty="0" smtClean="0">
              <a:latin typeface="+mj-lt"/>
            </a:endParaRPr>
          </a:p>
          <a:p>
            <a:r>
              <a:rPr lang="en-US" b="0" i="0" dirty="0" smtClean="0">
                <a:latin typeface="+mj-lt"/>
              </a:rPr>
              <a:t> </a:t>
            </a:r>
            <a:r>
              <a:rPr lang="ru-RU" b="0" i="0" u="none" strike="noStrike" dirty="0" smtClean="0">
                <a:latin typeface="+mj-lt"/>
              </a:rPr>
              <a:t>семейства    Маковые </a:t>
            </a:r>
            <a:r>
              <a:rPr lang="ru-RU" b="0" i="0" dirty="0" smtClean="0">
                <a:latin typeface="+mj-lt"/>
              </a:rPr>
              <a:t>(</a:t>
            </a:r>
            <a:r>
              <a:rPr lang="en-US" b="0" i="1" dirty="0" err="1" smtClean="0">
                <a:latin typeface="+mj-lt"/>
              </a:rPr>
              <a:t>Papaveraceae</a:t>
            </a:r>
            <a:r>
              <a:rPr lang="en-US" b="0" i="0" dirty="0" smtClean="0">
                <a:latin typeface="+mj-lt"/>
              </a:rPr>
              <a:t>).</a:t>
            </a:r>
            <a:endParaRPr lang="uk-UA" b="0" i="0" dirty="0" smtClean="0">
              <a:latin typeface="+mj-lt"/>
            </a:endParaRPr>
          </a:p>
          <a:p>
            <a:endParaRPr lang="uk-UA" dirty="0">
              <a:latin typeface="Arial" panose="020B0604020202020204" pitchFamily="34" charset="0"/>
            </a:endParaRPr>
          </a:p>
          <a:p>
            <a:endParaRPr lang="uk-UA" dirty="0" smtClean="0">
              <a:latin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</a:endParaRPr>
          </a:p>
          <a:p>
            <a:endParaRPr lang="uk-UA" dirty="0" smtClean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587200" y="-3556902"/>
            <a:ext cx="1281441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565" y="2090797"/>
            <a:ext cx="600843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Мак снотворный — травянистое однолетнее растение, сизое, крупное, высотой 100—120 см, маловетвистое. Стебель прямостоячий, гладкий, сизовато-зелёный, в верхней части ветвистый.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Нижние листья на коротких черешках, постепенно переходящих в пластинку, верхние сидячие, стеблеобъемлющие, пластинка продолговатая, сизая, неровная, 10—30 см длиной, по краю крупно-пильчато-зубчатая или надрезанно-лопастная и острозубчатая.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lvl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Цветоносы длинные, толстые, голые или с оттопыренными щетинками. Бутоны до раскрытия цветков поникшие, голые, кожистые, яйцевидно </a:t>
            </a:r>
            <a:r>
              <a:rPr lang="ru-RU" altLang="ru-RU" dirty="0" smtClean="0">
                <a:cs typeface="Arial" panose="020B0604020202020204" pitchFamily="34" charset="0"/>
              </a:rPr>
              <a:t>крупные, длиной 1,5—3 см. Перед распусканием цветки выпрямляются. Цветки — актиноморфные, обоеполые, крупные, одиночные, располагаются на верхушке стебля или его разветвлений. Околоцветник двойной, чашечка из двух кожистых чашелистиков, опадающих при распускании бутона. Венчик</a:t>
            </a:r>
            <a:r>
              <a:rPr lang="ru-RU" altLang="ru-RU" dirty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состоит из 4 округлых или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конце июля до начала сентября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 descr="http://dic.academic.ru/pictures/wiki/files/77/Mohn_z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20" y="7802880"/>
            <a:ext cx="3161940" cy="23714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zooeco.com/Im10/Papaver%20somniferu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04" y="7931332"/>
            <a:ext cx="1666875" cy="21145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2.gstatic.com/images?q=tbn:ANd9GcSBipmIq-ne9eTcWiJu7R2cibT8RMEp3dp7BxMLiuN4C14bB8f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047">
            <a:off x="-536968" y="8204231"/>
            <a:ext cx="2390775" cy="1914525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dic.academic.ru/pictures/wiki/files/112/papa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85" y="7873095"/>
            <a:ext cx="2301240" cy="230124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2844" y="1005838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endParaRPr lang="ru-RU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820" y="882728"/>
            <a:ext cx="390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white">
                    <a:lumMod val="65000"/>
                  </a:prstClr>
                </a:solidFill>
              </a:rPr>
              <a:t>I</a:t>
            </a:r>
            <a:endParaRPr lang="ru-RU" sz="60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168" y="1767513"/>
            <a:ext cx="59304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Linux Libertine"/>
            </a:endParaRPr>
          </a:p>
          <a:p>
            <a:endParaRPr lang="ru-RU" sz="2000" b="0" i="0" dirty="0" smtClean="0">
              <a:effectLst/>
              <a:latin typeface="+mj-lt"/>
            </a:endParaRPr>
          </a:p>
          <a:p>
            <a:r>
              <a:rPr lang="ru-RU" sz="2000" b="0" i="0" dirty="0" smtClean="0">
                <a:effectLst/>
                <a:latin typeface="+mj-lt"/>
              </a:rPr>
              <a:t>По одним данным, мак снотворный в диком состоянии неизвестен и разводится только в культуре, но дичает во всех подходящих для его произрастания местах. По данным </a:t>
            </a:r>
            <a:r>
              <a:rPr lang="ru-RU" sz="2000" b="0" i="0" u="none" strike="noStrike" dirty="0" smtClean="0">
                <a:effectLst/>
                <a:latin typeface="+mj-lt"/>
              </a:rPr>
              <a:t>GRIN</a:t>
            </a:r>
            <a:r>
              <a:rPr lang="ru-RU" sz="2000" b="0" i="0" dirty="0" smtClean="0">
                <a:effectLst/>
                <a:latin typeface="+mj-lt"/>
              </a:rPr>
              <a:t>, он произрастает в диком виде в </a:t>
            </a:r>
            <a:r>
              <a:rPr lang="ru-RU" sz="2000" b="0" i="0" u="none" strike="noStrike" dirty="0" smtClean="0">
                <a:effectLst/>
                <a:latin typeface="+mj-lt"/>
              </a:rPr>
              <a:t>Южной Европе</a:t>
            </a:r>
            <a:r>
              <a:rPr lang="ru-RU" sz="2000" b="0" i="0" dirty="0" smtClean="0">
                <a:effectLst/>
                <a:latin typeface="+mj-lt"/>
              </a:rPr>
              <a:t> (остров </a:t>
            </a:r>
            <a:r>
              <a:rPr lang="ru-RU" sz="2000" b="0" i="0" u="none" strike="noStrike" dirty="0" smtClean="0">
                <a:effectLst/>
                <a:latin typeface="+mj-lt"/>
              </a:rPr>
              <a:t>Крит</a:t>
            </a:r>
            <a:r>
              <a:rPr lang="ru-RU" sz="2000" b="0" i="0" dirty="0" smtClean="0">
                <a:effectLst/>
                <a:latin typeface="+mj-lt"/>
              </a:rPr>
              <a:t> в </a:t>
            </a:r>
            <a:r>
              <a:rPr lang="ru-RU" sz="2000" b="0" i="0" u="none" strike="noStrike" dirty="0" smtClean="0">
                <a:effectLst/>
                <a:latin typeface="+mj-lt"/>
              </a:rPr>
              <a:t>Греции</a:t>
            </a:r>
            <a:r>
              <a:rPr lang="ru-RU" sz="2000" b="0" i="0" dirty="0" smtClean="0">
                <a:effectLst/>
                <a:latin typeface="+mj-lt"/>
              </a:rPr>
              <a:t>, </a:t>
            </a:r>
            <a:r>
              <a:rPr lang="ru-RU" sz="2000" b="0" i="0" u="none" strike="noStrike" dirty="0" smtClean="0">
                <a:effectLst/>
                <a:latin typeface="+mj-lt"/>
              </a:rPr>
              <a:t>Италия</a:t>
            </a:r>
            <a:r>
              <a:rPr lang="ru-RU" sz="2000" b="0" i="0" dirty="0" smtClean="0">
                <a:effectLst/>
                <a:latin typeface="+mj-lt"/>
              </a:rPr>
              <a:t>, включая </a:t>
            </a:r>
            <a:r>
              <a:rPr lang="ru-RU" sz="2000" b="0" i="0" u="none" strike="noStrike" dirty="0" smtClean="0">
                <a:effectLst/>
                <a:latin typeface="+mj-lt"/>
              </a:rPr>
              <a:t>Сардинию</a:t>
            </a:r>
            <a:r>
              <a:rPr lang="ru-RU" sz="2000" b="0" i="0" dirty="0" smtClean="0">
                <a:effectLst/>
                <a:latin typeface="+mj-lt"/>
              </a:rPr>
              <a:t> и </a:t>
            </a:r>
            <a:r>
              <a:rPr lang="ru-RU" sz="2000" b="0" i="0" u="none" strike="noStrike" dirty="0" smtClean="0">
                <a:effectLst/>
                <a:latin typeface="+mj-lt"/>
              </a:rPr>
              <a:t>Сицилию</a:t>
            </a:r>
            <a:r>
              <a:rPr lang="ru-RU" sz="2000" b="0" i="0" dirty="0" smtClean="0">
                <a:effectLst/>
                <a:latin typeface="+mj-lt"/>
              </a:rPr>
              <a:t>), на острове </a:t>
            </a:r>
            <a:r>
              <a:rPr lang="ru-RU" sz="2000" b="0" i="0" u="none" strike="noStrike" dirty="0" smtClean="0">
                <a:effectLst/>
                <a:latin typeface="+mj-lt"/>
              </a:rPr>
              <a:t>Кипр</a:t>
            </a:r>
            <a:r>
              <a:rPr lang="ru-RU" sz="2000" b="0" i="0" dirty="0" smtClean="0">
                <a:effectLst/>
                <a:latin typeface="+mj-lt"/>
              </a:rPr>
              <a:t>, в </a:t>
            </a:r>
            <a:r>
              <a:rPr lang="ru-RU" sz="2000" b="0" i="0" u="none" strike="noStrike" dirty="0" smtClean="0">
                <a:effectLst/>
                <a:latin typeface="+mj-lt"/>
              </a:rPr>
              <a:t>Африке </a:t>
            </a:r>
            <a:r>
              <a:rPr lang="ru-RU" sz="2000" b="0" i="0" dirty="0" smtClean="0">
                <a:effectLst/>
                <a:latin typeface="+mj-lt"/>
              </a:rPr>
              <a:t>(север </a:t>
            </a:r>
            <a:r>
              <a:rPr lang="ru-RU" sz="2000" b="0" i="0" u="none" strike="noStrike" dirty="0" smtClean="0">
                <a:effectLst/>
                <a:latin typeface="+mj-lt"/>
              </a:rPr>
              <a:t>Алжира</a:t>
            </a:r>
            <a:r>
              <a:rPr lang="ru-RU" sz="2000" b="0" i="0" dirty="0" smtClean="0">
                <a:effectLst/>
                <a:latin typeface="+mj-lt"/>
              </a:rPr>
              <a:t>, север </a:t>
            </a:r>
            <a:r>
              <a:rPr lang="ru-RU" sz="2000" b="0" i="0" u="none" strike="noStrike" dirty="0" smtClean="0">
                <a:effectLst/>
                <a:latin typeface="+mj-lt"/>
              </a:rPr>
              <a:t>Ливии</a:t>
            </a:r>
            <a:r>
              <a:rPr lang="ru-RU" sz="2000" b="0" i="0" dirty="0" smtClean="0">
                <a:effectLst/>
                <a:latin typeface="+mj-lt"/>
              </a:rPr>
              <a:t>, </a:t>
            </a:r>
            <a:r>
              <a:rPr lang="ru-RU" sz="2000" b="0" i="0" u="none" strike="noStrike" dirty="0" smtClean="0">
                <a:effectLst/>
                <a:latin typeface="+mj-lt"/>
              </a:rPr>
              <a:t>Марокко</a:t>
            </a:r>
            <a:r>
              <a:rPr lang="ru-RU" sz="2000" b="0" i="0" dirty="0" smtClean="0">
                <a:effectLst/>
                <a:latin typeface="+mj-lt"/>
              </a:rPr>
              <a:t>, </a:t>
            </a:r>
            <a:r>
              <a:rPr lang="ru-RU" sz="2000" b="0" i="0" u="none" strike="noStrike" dirty="0" smtClean="0">
                <a:effectLst/>
                <a:latin typeface="+mj-lt"/>
              </a:rPr>
              <a:t>Тунис</a:t>
            </a:r>
            <a:r>
              <a:rPr lang="ru-RU" sz="2000" b="0" i="0" dirty="0" smtClean="0">
                <a:effectLst/>
                <a:latin typeface="+mj-lt"/>
              </a:rPr>
              <a:t>, остров </a:t>
            </a:r>
            <a:r>
              <a:rPr lang="ru-RU" sz="2000" b="0" i="0" u="none" strike="noStrike" dirty="0" smtClean="0">
                <a:effectLst/>
                <a:latin typeface="+mj-lt"/>
              </a:rPr>
              <a:t>Мадейра</a:t>
            </a:r>
            <a:r>
              <a:rPr lang="ru-RU" sz="2000" b="0" i="0" dirty="0" smtClean="0">
                <a:effectLst/>
                <a:latin typeface="+mj-lt"/>
              </a:rPr>
              <a:t>, </a:t>
            </a:r>
            <a:r>
              <a:rPr lang="ru-RU" sz="2000" b="0" i="0" u="none" strike="noStrike" dirty="0" smtClean="0">
                <a:effectLst/>
                <a:latin typeface="+mj-lt"/>
              </a:rPr>
              <a:t>Канарские острова</a:t>
            </a:r>
            <a:r>
              <a:rPr lang="ru-RU" sz="2000" b="0" i="0" dirty="0" smtClean="0">
                <a:effectLst/>
                <a:latin typeface="+mj-lt"/>
              </a:rPr>
              <a:t>), а также натурализовался на </a:t>
            </a:r>
            <a:r>
              <a:rPr lang="ru-RU" sz="2000" b="0" i="0" u="none" strike="noStrike" dirty="0" err="1" smtClean="0">
                <a:effectLst/>
                <a:latin typeface="+mj-lt"/>
              </a:rPr>
              <a:t>Азорски</a:t>
            </a:r>
            <a:r>
              <a:rPr lang="en-US" sz="2000" b="0" i="0" u="none" strike="noStrike" dirty="0" smtClean="0">
                <a:effectLst/>
                <a:latin typeface="+mj-lt"/>
              </a:rPr>
              <a:t>x </a:t>
            </a:r>
            <a:r>
              <a:rPr lang="ru-RU" sz="2000" b="0" i="0" u="none" strike="noStrike" dirty="0" smtClean="0">
                <a:effectLst/>
                <a:latin typeface="+mj-lt"/>
              </a:rPr>
              <a:t>островах</a:t>
            </a:r>
            <a:r>
              <a:rPr lang="ru-RU" sz="2000" b="0" i="0" dirty="0" smtClean="0">
                <a:effectLst/>
                <a:latin typeface="+mj-lt"/>
              </a:rPr>
              <a:t>.</a:t>
            </a:r>
            <a:endParaRPr lang="ru-RU" sz="2000" b="0" i="0" dirty="0"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305" y="844183"/>
            <a:ext cx="6709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Распространение</a:t>
            </a:r>
            <a:endParaRPr lang="ru-RU" sz="5400" b="1" i="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Zanesennyj" panose="040B0500000000000000" pitchFamily="82" charset="0"/>
              <a:ea typeface="Kozuka Gothic Pr6N R" panose="020B0400000000000000" pitchFamily="34" charset="-128"/>
            </a:endParaRPr>
          </a:p>
        </p:txBody>
      </p:sp>
      <p:pic>
        <p:nvPicPr>
          <p:cNvPr id="3076" name="Picture 4" descr="http://beta.inosmi.ru/images/15625/99/156259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056251"/>
            <a:ext cx="3429000" cy="1933576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ripo.com.ua/i/op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2" y="6848474"/>
            <a:ext cx="4572000" cy="3057526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.newsru.com/pict/id/large/1273324_201005131548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10" y="6226046"/>
            <a:ext cx="3048000" cy="2286001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0820" y="882728"/>
            <a:ext cx="390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white">
                    <a:lumMod val="65000"/>
                  </a:prstClr>
                </a:solidFill>
              </a:rPr>
              <a:t>I</a:t>
            </a:r>
            <a:endParaRPr lang="ru-RU" sz="6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844" y="1005838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endParaRPr lang="ru-RU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305" y="919134"/>
            <a:ext cx="67099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X</a:t>
            </a:r>
            <a:r>
              <a:rPr lang="uk-UA" sz="48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имический</a:t>
            </a:r>
            <a:r>
              <a:rPr lang="uk-UA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 состав</a:t>
            </a:r>
            <a:r>
              <a:rPr lang="uk-UA" sz="5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/>
            </a:r>
            <a:br>
              <a:rPr lang="uk-UA" sz="5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</a:br>
            <a:endParaRPr lang="ru-RU" sz="5400" b="1" i="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Zanesennyj" panose="040B0500000000000000" pitchFamily="82" charset="0"/>
              <a:ea typeface="Kozuka Gothic Pr6N R" panose="020B0400000000000000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178" y="1988221"/>
            <a:ext cx="5930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Лепестки цветков содержат маковую и </a:t>
            </a:r>
            <a:r>
              <a:rPr lang="ru-RU" dirty="0" err="1" smtClean="0"/>
              <a:t>реадиновую</a:t>
            </a:r>
            <a:r>
              <a:rPr lang="ru-RU" dirty="0" smtClean="0"/>
              <a:t> кислоты, жирные вещества, камедь.</a:t>
            </a:r>
          </a:p>
          <a:p>
            <a:endParaRPr lang="ru-RU" dirty="0" smtClean="0"/>
          </a:p>
          <a:p>
            <a:r>
              <a:rPr lang="ru-RU" dirty="0" smtClean="0"/>
              <a:t>Сгущённый млечный сок (опий), который получают только вручную, путём надрезания ещё недозрелых коробочек, на корню, содержит смолистые, слизистые вещества и 26 алкалоидов: морфин (0,3-0,5 %), </a:t>
            </a:r>
            <a:r>
              <a:rPr lang="ru-RU" dirty="0" err="1" smtClean="0"/>
              <a:t>апоморфин</a:t>
            </a:r>
            <a:r>
              <a:rPr lang="ru-RU" dirty="0" smtClean="0"/>
              <a:t>, кодеин (до 0,07 %), папаверин (до 0,05 %), </a:t>
            </a:r>
            <a:r>
              <a:rPr lang="ru-RU" dirty="0" err="1" smtClean="0"/>
              <a:t>тебаин</a:t>
            </a:r>
            <a:r>
              <a:rPr lang="ru-RU" dirty="0" smtClean="0"/>
              <a:t>, </a:t>
            </a:r>
            <a:r>
              <a:rPr lang="ru-RU" dirty="0" err="1" smtClean="0"/>
              <a:t>лауданин</a:t>
            </a:r>
            <a:r>
              <a:rPr lang="ru-RU" dirty="0" smtClean="0"/>
              <a:t>, наркотин, </a:t>
            </a:r>
            <a:r>
              <a:rPr lang="ru-RU" dirty="0" err="1" smtClean="0"/>
              <a:t>реадин</a:t>
            </a:r>
            <a:r>
              <a:rPr lang="ru-RU" dirty="0" smtClean="0"/>
              <a:t> и другие. По химическому строению алкалоиды мака относятся к производным фенантрена и </a:t>
            </a:r>
            <a:r>
              <a:rPr lang="ru-RU" dirty="0" err="1" smtClean="0"/>
              <a:t>изохинолина</a:t>
            </a:r>
            <a:r>
              <a:rPr lang="ru-RU" dirty="0" smtClean="0"/>
              <a:t>. В растении содержатся также β-</a:t>
            </a:r>
            <a:r>
              <a:rPr lang="ru-RU" dirty="0" err="1" smtClean="0"/>
              <a:t>ситостерин</a:t>
            </a:r>
            <a:r>
              <a:rPr lang="ru-RU" dirty="0" smtClean="0"/>
              <a:t> и органические кислоты. В зрелых семенах найдено около 40—56 % жирного масла</a:t>
            </a:r>
            <a:endParaRPr lang="ru-RU" dirty="0"/>
          </a:p>
        </p:txBody>
      </p:sp>
      <p:pic>
        <p:nvPicPr>
          <p:cNvPr id="4098" name="Picture 2" descr="http://antimak.by/wp-content/uploads/2012/04/%D0%9C%D0%B0%D0%BA-%D0%B8-%D0%BD%D0%B0%D1%80%D0%BA%D0%BE%D1%82%D0%B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96" y="6676153"/>
            <a:ext cx="3572967" cy="2679725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2.nnm.me/f/6/c/e/a/3c3019d31e03c71bcb0cc682e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3" y="7129940"/>
            <a:ext cx="3594828" cy="2659379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0820" y="882728"/>
            <a:ext cx="390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white">
                    <a:lumMod val="65000"/>
                  </a:prstClr>
                </a:solidFill>
              </a:rPr>
              <a:t>I</a:t>
            </a:r>
            <a:endParaRPr lang="ru-RU" sz="6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44" y="1005838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endParaRPr lang="ru-RU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305" y="814203"/>
            <a:ext cx="67099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>Применение</a:t>
            </a:r>
            <a:r>
              <a:rPr lang="uk-UA" sz="5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  <a:t/>
            </a:r>
            <a:br>
              <a:rPr lang="uk-UA" sz="5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Zanesennyj" panose="040B0500000000000000" pitchFamily="82" charset="0"/>
                <a:ea typeface="Kozuka Gothic Pr6N R" panose="020B0400000000000000" pitchFamily="34" charset="-128"/>
              </a:rPr>
            </a:br>
            <a:endParaRPr lang="ru-RU" sz="5400" b="1" i="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Zanesennyj" panose="040B0500000000000000" pitchFamily="82" charset="0"/>
              <a:ea typeface="Kozuka Gothic Pr6N R" panose="020B0400000000000000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236" y="2051372"/>
            <a:ext cx="600543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 снотворный культивируют во многих странах на протяжении тысячелетий, а в настоящее время, главным образом, в Китае, Индии, Малой Азии, Средней Азии, Афганистане.</a:t>
            </a:r>
          </a:p>
          <a:p>
            <a:endParaRPr lang="ru-RU" dirty="0" smtClean="0"/>
          </a:p>
          <a:p>
            <a:r>
              <a:rPr lang="ru-RU" dirty="0" smtClean="0"/>
              <a:t>Ранее в качестве лекарственного сырья использовали коробочки мака снотворного (лат. </a:t>
            </a:r>
            <a:r>
              <a:rPr lang="ru-RU" dirty="0" err="1" smtClean="0"/>
              <a:t>Capita</a:t>
            </a:r>
            <a:r>
              <a:rPr lang="ru-RU" dirty="0" smtClean="0"/>
              <a:t> </a:t>
            </a:r>
            <a:r>
              <a:rPr lang="ru-RU" dirty="0" err="1" smtClean="0"/>
              <a:t>Papaveris</a:t>
            </a:r>
            <a:r>
              <a:rPr lang="ru-RU" dirty="0" smtClean="0"/>
              <a:t>). Сырьё собирали по созревании, обмолачивали, сушили и брикетировали[6].</a:t>
            </a:r>
          </a:p>
          <a:p>
            <a:endParaRPr lang="ru-RU" dirty="0" smtClean="0"/>
          </a:p>
          <a:p>
            <a:r>
              <a:rPr lang="ru-RU" dirty="0" smtClean="0"/>
              <a:t>Из незрелых коробочек получают опиум — загустевший млечный сок. Сырой опий употребляется в Китае и других странах для курения, жевания, как наркотическое, опьяняющее средство. В европейской медицине опий подвергается переработке для извлечения алкалоидов и изготовления болеутоляющих, успокаивающих, противосудорожных и снотворных средств, а кроме того, при желудочных заболеваниях.</a:t>
            </a:r>
          </a:p>
          <a:p>
            <a:endParaRPr lang="ru-RU" dirty="0" smtClean="0"/>
          </a:p>
          <a:p>
            <a:r>
              <a:rPr lang="ru-RU" dirty="0" smtClean="0"/>
              <a:t>Из семян изготовляют маковое масло, которое используется в пищу, применяется для получения маргарина и в фармацевтике. В пищевых целях используют семена мака. Ими посыпают выпечку или делают начинки.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0820" y="882728"/>
            <a:ext cx="390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white">
                    <a:lumMod val="65000"/>
                  </a:prstClr>
                </a:solidFill>
              </a:rPr>
              <a:t>I</a:t>
            </a:r>
            <a:endParaRPr lang="ru-RU" sz="6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844" y="1005838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endParaRPr lang="ru-RU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299</Words>
  <Application>Microsoft Office PowerPoint</Application>
  <PresentationFormat>Лист A4 (210x297 мм)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Kozuka Gothic Pr6N R</vt:lpstr>
      <vt:lpstr>Arial</vt:lpstr>
      <vt:lpstr>Century Gothic</vt:lpstr>
      <vt:lpstr>Linux Libertine</vt:lpstr>
      <vt:lpstr>Wingdings 3</vt:lpstr>
      <vt:lpstr>Zanesennyj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paca packa</dc:creator>
  <cp:lastModifiedBy>paca packa</cp:lastModifiedBy>
  <cp:revision>8</cp:revision>
  <dcterms:created xsi:type="dcterms:W3CDTF">2014-12-15T14:40:29Z</dcterms:created>
  <dcterms:modified xsi:type="dcterms:W3CDTF">2014-12-15T15:43:00Z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