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0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208912" cy="2592288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Перша допомога та догляд за хворими. Основи медичної деонтології. Особиста гігієна хворого.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936104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Догляд за хворими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Содержимое 4" descr="uhod-za-bolnymi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908720"/>
            <a:ext cx="6624736" cy="57414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836712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Догляд за хворими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8964488" cy="5832648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/>
              <a:t>Основні заходи загального догляду за хворими:</a:t>
            </a:r>
          </a:p>
          <a:p>
            <a:pPr>
              <a:buNone/>
            </a:pPr>
            <a:r>
              <a:rPr lang="ru-RU" dirty="0" smtClean="0"/>
              <a:t>а) </a:t>
            </a:r>
            <a:r>
              <a:rPr lang="ru-RU" dirty="0" err="1" smtClean="0"/>
              <a:t>гігієнічне</a:t>
            </a:r>
            <a:r>
              <a:rPr lang="ru-RU" dirty="0" smtClean="0"/>
              <a:t> </a:t>
            </a:r>
            <a:r>
              <a:rPr lang="ru-RU" dirty="0" err="1" smtClean="0"/>
              <a:t>утримання</a:t>
            </a:r>
            <a:r>
              <a:rPr lang="ru-RU" dirty="0" smtClean="0"/>
              <a:t> </a:t>
            </a:r>
            <a:r>
              <a:rPr lang="ru-RU" dirty="0" err="1" smtClean="0"/>
              <a:t>приміщення</a:t>
            </a:r>
            <a:r>
              <a:rPr lang="ru-RU" dirty="0" smtClean="0"/>
              <a:t>, </a:t>
            </a:r>
            <a:r>
              <a:rPr lang="ru-RU" dirty="0" err="1" smtClean="0"/>
              <a:t>ліжка</a:t>
            </a:r>
            <a:r>
              <a:rPr lang="ru-RU" dirty="0" smtClean="0"/>
              <a:t> та </a:t>
            </a:r>
            <a:r>
              <a:rPr lang="ru-RU" dirty="0" err="1" smtClean="0"/>
              <a:t>меблів</a:t>
            </a:r>
            <a:r>
              <a:rPr lang="ru-RU" dirty="0" smtClean="0"/>
              <a:t>, самого хворого,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одягу</a:t>
            </a:r>
            <a:r>
              <a:rPr lang="ru-RU" dirty="0" smtClean="0"/>
              <a:t>, посуду, </a:t>
            </a:r>
            <a:r>
              <a:rPr lang="ru-RU" dirty="0" err="1" smtClean="0"/>
              <a:t>предметів</a:t>
            </a:r>
            <a:r>
              <a:rPr lang="ru-RU" dirty="0" smtClean="0"/>
              <a:t> туалету </a:t>
            </a:r>
            <a:r>
              <a:rPr lang="ru-RU" dirty="0" err="1" smtClean="0"/>
              <a:t>тощо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б) </a:t>
            </a:r>
            <a:r>
              <a:rPr lang="ru-RU" dirty="0" err="1" smtClean="0"/>
              <a:t>чітке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призначень</a:t>
            </a:r>
            <a:r>
              <a:rPr lang="ru-RU" dirty="0" smtClean="0"/>
              <a:t> </a:t>
            </a:r>
            <a:r>
              <a:rPr lang="ru-RU" dirty="0" err="1" smtClean="0"/>
              <a:t>лікаря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в) </a:t>
            </a:r>
            <a:r>
              <a:rPr lang="ru-RU" dirty="0" err="1" smtClean="0"/>
              <a:t>спостереження</a:t>
            </a:r>
            <a:r>
              <a:rPr lang="ru-RU" dirty="0" smtClean="0"/>
              <a:t> за </a:t>
            </a:r>
            <a:r>
              <a:rPr lang="ru-RU" dirty="0" err="1" smtClean="0"/>
              <a:t>перебігом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, станом хворого та </a:t>
            </a:r>
            <a:r>
              <a:rPr lang="ru-RU" dirty="0" err="1" smtClean="0"/>
              <a:t>інформування</a:t>
            </a:r>
            <a:r>
              <a:rPr lang="ru-RU" dirty="0" smtClean="0"/>
              <a:t> </a:t>
            </a:r>
            <a:r>
              <a:rPr lang="ru-RU" dirty="0" err="1" smtClean="0"/>
              <a:t>лікаря</a:t>
            </a:r>
            <a:r>
              <a:rPr lang="ru-RU" dirty="0" smtClean="0"/>
              <a:t> про </a:t>
            </a:r>
            <a:r>
              <a:rPr lang="ru-RU" dirty="0" err="1" smtClean="0"/>
              <a:t>зміни</a:t>
            </a:r>
            <a:r>
              <a:rPr lang="ru-RU" dirty="0" smtClean="0"/>
              <a:t> в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стані</a:t>
            </a:r>
            <a:r>
              <a:rPr lang="ru-RU" dirty="0" smtClean="0"/>
              <a:t>; </a:t>
            </a:r>
          </a:p>
          <a:p>
            <a:pPr>
              <a:buNone/>
            </a:pPr>
            <a:r>
              <a:rPr lang="ru-RU" dirty="0" smtClean="0"/>
              <a:t>г) </a:t>
            </a:r>
            <a:r>
              <a:rPr lang="ru-RU" dirty="0" err="1" smtClean="0"/>
              <a:t>годування</a:t>
            </a:r>
            <a:r>
              <a:rPr lang="ru-RU" dirty="0" smtClean="0"/>
              <a:t> хворого.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медичного</a:t>
            </a:r>
            <a:r>
              <a:rPr lang="ru-RU" dirty="0" smtClean="0"/>
              <a:t> персоналу,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специфікою</a:t>
            </a:r>
            <a:r>
              <a:rPr lang="ru-RU" dirty="0" smtClean="0"/>
              <a:t> </a:t>
            </a:r>
            <a:r>
              <a:rPr lang="ru-RU" dirty="0" err="1" smtClean="0"/>
              <a:t>власне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травми</a:t>
            </a:r>
            <a:r>
              <a:rPr lang="ru-RU" dirty="0" smtClean="0"/>
              <a:t> та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лікуванням</a:t>
            </a:r>
            <a:r>
              <a:rPr lang="ru-RU" dirty="0" smtClean="0"/>
              <a:t>, </a:t>
            </a:r>
            <a:r>
              <a:rPr lang="ru-RU" dirty="0" err="1" smtClean="0"/>
              <a:t>складають</a:t>
            </a:r>
            <a:r>
              <a:rPr lang="ru-RU" dirty="0" smtClean="0"/>
              <a:t> </a:t>
            </a:r>
            <a:r>
              <a:rPr lang="ru-RU" dirty="0" err="1" smtClean="0"/>
              <a:t>спеціальний</a:t>
            </a:r>
            <a:r>
              <a:rPr lang="ru-RU" dirty="0" smtClean="0"/>
              <a:t> догляд.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864096"/>
          </a:xfrm>
        </p:spPr>
        <p:txBody>
          <a:bodyPr/>
          <a:lstStyle/>
          <a:p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Догляд за хворими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Содержимое 3" descr="image0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196752"/>
            <a:ext cx="7488832" cy="4981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08720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Догляд за хворими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Содержимое 4" descr="gs268032_433x4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6210" y="1052736"/>
            <a:ext cx="7054182" cy="5294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980728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Медична деонтологія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544616"/>
          </a:xfrm>
        </p:spPr>
        <p:txBody>
          <a:bodyPr/>
          <a:lstStyle/>
          <a:p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Медична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деонтологія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–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це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сукупність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етичних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норм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принципів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поведінки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медичного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працівника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при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виконанні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своїх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професійних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обов’язків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Медична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деонтологія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тісно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пов’язана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медичною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етикою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Медична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етика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–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це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вчення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про мораль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медпрацівників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їх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поведінку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взаємозв’язки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хворими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колегами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із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суспільством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b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68952" cy="836712"/>
          </a:xfrm>
        </p:spPr>
        <p:txBody>
          <a:bodyPr/>
          <a:lstStyle/>
          <a:p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Медична деонтологія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124744"/>
            <a:ext cx="6408712" cy="5434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52928" cy="908720"/>
          </a:xfrm>
        </p:spPr>
        <p:txBody>
          <a:bodyPr/>
          <a:lstStyle/>
          <a:p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Медична деонтологія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8964488" cy="609329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Порушення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правил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деонтології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призвести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виникнення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патології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ятрогенія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психогенний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розлад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внаслідок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неправильних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необережних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висловлювань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медичного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працівника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Тому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важливим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принципом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дотримування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основного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деонтологічного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правила – не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зашкодили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діагностиці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лікуванні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Основною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функцією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медичної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сестри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догляд за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хворими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виконання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призначень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лікаря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керівництвом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Медична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сестра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своїми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поведінкою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словом повинна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зробити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все,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щоб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хворого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оптимістичний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настрій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впевненість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одужанні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01608" cy="980728"/>
          </a:xfrm>
        </p:spPr>
        <p:txBody>
          <a:bodyPr/>
          <a:lstStyle/>
          <a:p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Медична деонтологія</a:t>
            </a:r>
            <a:endParaRPr lang="ru-RU" dirty="0"/>
          </a:p>
        </p:txBody>
      </p:sp>
      <p:pic>
        <p:nvPicPr>
          <p:cNvPr id="4" name="Содержимое 3" descr="image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124744"/>
            <a:ext cx="8137415" cy="5157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79208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Особиста гігієна хворого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3312368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Особиста гігієна хворого </a:t>
            </a:r>
            <a:r>
              <a:rPr lang="uk-UA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- це утримання в чистоті тіла (шкіри, волосся, порожнини рота, зубів), постільної й натільної білизни, одягу, взуття, житла. Дотримання особистої гігієни хворого сприяє його видужанню, збереженню і зміцненню здоров'я. Приготування постелі для хворого.</a:t>
            </a:r>
            <a:endParaRPr lang="ru-RU" dirty="0"/>
          </a:p>
        </p:txBody>
      </p:sp>
      <p:pic>
        <p:nvPicPr>
          <p:cNvPr id="5" name="Рисунок 4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861048"/>
            <a:ext cx="3493490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00_200_293_elderlybwoman16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789040"/>
            <a:ext cx="2769096" cy="2769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52928" cy="1052736"/>
          </a:xfrm>
        </p:spPr>
        <p:txBody>
          <a:bodyPr/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Особиста гігієна хворого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964488" cy="3600400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Для особистої гігієни хворого необхідно мати комплект білизни і постільних речей: матрац дві пір'яні або пухові подушки з наволочками, простирадло, ковдру і рушник. На ліжко кладуть матрац з рівною і пружною поверхнею. На подушки надягають чисті й випрасувані наволочки. Простирадло і наволочки мають бути без складок.</a:t>
            </a:r>
            <a:endParaRPr lang="ru-RU" b="1" dirty="0"/>
          </a:p>
        </p:txBody>
      </p:sp>
      <p:pic>
        <p:nvPicPr>
          <p:cNvPr id="4" name="Рисунок 3" descr="1255185011706_hz_myalibaba_web11_360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437112"/>
            <a:ext cx="3275856" cy="2183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otel-Bed-Sheet-Set-02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4245090"/>
            <a:ext cx="3595327" cy="2396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Перша медична допомога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4788024" cy="5760640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Перша медична допомога (ПМД) – це комплекс нагальних простих медичних заходів, які проводяться з використанням лікарських засобів медичним працівником людині, яка раптово захворіла або постраждала.</a:t>
            </a:r>
          </a:p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2_4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908720"/>
            <a:ext cx="4649166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age001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861048"/>
            <a:ext cx="3549774" cy="2667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980728"/>
          </a:xfrm>
        </p:spPr>
        <p:txBody>
          <a:bodyPr/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Особиста гігієна хворого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688632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При догляді за хворим важливо забезпечити чистоту його шкіри. Якщо стан хворого задовільний, то він сам приймає душ або загальну гігієнічну ванну із зануренням у воду всього тіла, за винятком верхньої частини грудей, у </a:t>
            </a:r>
            <a:r>
              <a:rPr lang="uk-UA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напівсидячому</a:t>
            </a:r>
            <a:r>
              <a:rPr lang="uk-UA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положенні. Лежачим хворим роблять місцеві ванни із зануренням тільки якої-небудь частини тіла, наприклад рук або ніг. Температура води повинна бути 37-38 °С, тривалість процедури не більше. Важкохворим щодня обтирають обличчя ватою, змоченою б теплій воді (температура 36-37°С). Тіло обтирають губкою або рушником, змоченим теплою водою з туалетним милом, у певній послідовності: шию, груди, руки, живіт, стегна, ноги, розтираючи змочені ділянки сухим рушником до відчуття тепла.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980728"/>
          </a:xfrm>
        </p:spPr>
        <p:txBody>
          <a:bodyPr/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Особиста гігієна хворого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1"/>
            <a:ext cx="8424936" cy="2952327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Поява пролежнів у лежачих хворих </a:t>
            </a:r>
            <a:r>
              <a:rPr lang="uk-UA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- свідчення поганого догляду за ними. Пролежні - поверхнева або глибока виразка, що утворюється внаслідок порушення кровообігу й омертвіння тканин, їх появу спричинюють незручна постіль, що рідко перестилається, зі складками і крихтами їжі.</a:t>
            </a:r>
            <a:endParaRPr lang="ru-RU" dirty="0"/>
          </a:p>
        </p:txBody>
      </p:sp>
      <p:pic>
        <p:nvPicPr>
          <p:cNvPr id="4" name="Shape 111"/>
          <p:cNvPicPr preferRelativeResize="0"/>
          <p:nvPr/>
        </p:nvPicPr>
        <p:blipFill>
          <a:blip r:embed="rId3" cstate="print"/>
          <a:stretch>
            <a:fillRect/>
          </a:stretch>
        </p:blipFill>
        <p:spPr>
          <a:xfrm>
            <a:off x="4788024" y="3356992"/>
            <a:ext cx="417646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052736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Особиста гігієна хворого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1"/>
            <a:ext cx="8640960" cy="3456383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Важкохворих годують з ложки, надавши їм сидячого або </a:t>
            </a:r>
            <a:r>
              <a:rPr lang="uk-UA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напівсидячого</a:t>
            </a:r>
            <a:r>
              <a:rPr lang="uk-UA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положення, під підборіддя кладуть серветку або рушник. Напувати слід зі спеціального поїльника або невеликого чайника. Посуд, яким користувався хворий, треба негайно вимити гарячою водою з гірчицею і милом, призначеним для миття столового посуду, а потім обдати крутим кип'ятком.</a:t>
            </a:r>
            <a:endParaRPr lang="ru-RU" dirty="0"/>
          </a:p>
        </p:txBody>
      </p:sp>
      <p:pic>
        <p:nvPicPr>
          <p:cNvPr id="5" name="Рисунок 4" descr="02202575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933056"/>
            <a:ext cx="4067944" cy="2783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idelka_perso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4077072"/>
            <a:ext cx="2576884" cy="2545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Особиста гігієна хворого</a:t>
            </a:r>
            <a:endParaRPr lang="ru-RU" dirty="0"/>
          </a:p>
        </p:txBody>
      </p:sp>
      <p:pic>
        <p:nvPicPr>
          <p:cNvPr id="4" name="Содержимое 3" descr="original-131737256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484784"/>
            <a:ext cx="7800867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980728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Перша медична допомога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Содержимое 4" descr="1363184685_ratuv_fest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0350" y="981074"/>
            <a:ext cx="7656311" cy="5256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40960" cy="980728"/>
          </a:xfrm>
        </p:spPr>
        <p:txBody>
          <a:bodyPr/>
          <a:lstStyle/>
          <a:p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Перша медична допомога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640960" cy="5688632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ПМД надають на місці отримання травми, виникнення якого-небудь гострого захворювання або загострення хронічного.</a:t>
            </a:r>
          </a:p>
          <a:p>
            <a:r>
              <a:rPr lang="uk-UA" dirty="0" smtClean="0"/>
              <a:t>Крім медичних працівників – лікаря, фельдшера, медсестри чи </a:t>
            </a:r>
            <a:r>
              <a:rPr lang="uk-UA" dirty="0" err="1" smtClean="0"/>
              <a:t>медбрата</a:t>
            </a:r>
            <a:r>
              <a:rPr lang="uk-UA" dirty="0" smtClean="0"/>
              <a:t>, ПМД можуть надавати люди, що не мають медичної освіти, але володіють навичками надання першої медичної допомоги. Надання першої допомоги постраждалому має здійснюватися швидко і під керівництвом однієї людини. Суперечливі поради з боку, метушливість та розгубленість призводять лише до втрати дорогоцінного часу.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124744"/>
          </a:xfrm>
        </p:spPr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Перша медична допомога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Содержимое 4" descr="aDqbIbnoOn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124743"/>
            <a:ext cx="7056784" cy="5299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908720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Перша медична допомога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5436096" cy="6021288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Людині без свідомості можна надавати допомогу, але якщо вона при свідомості, то необхідно запитати на це її згоди: </a:t>
            </a:r>
            <a:r>
              <a:rPr lang="uk-UA" dirty="0" err="1" smtClean="0"/>
              <a:t>“Вам</a:t>
            </a:r>
            <a:r>
              <a:rPr lang="uk-UA" dirty="0" smtClean="0"/>
              <a:t> допомогти?”. У випадку відмови допомагати не можна. Можна надавати першу медичну допомогу дитині до 14 років, коли вона перебуває сама, а при наявності близьких треба запитати в них згоди.</a:t>
            </a:r>
            <a:endParaRPr lang="ru-RU" dirty="0"/>
          </a:p>
        </p:txBody>
      </p:sp>
      <p:pic>
        <p:nvPicPr>
          <p:cNvPr id="5" name="Рисунок 4" descr="00025923_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772816"/>
            <a:ext cx="3851920" cy="288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Догляд за хворими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5724128" cy="60212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Догляд за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хворими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складається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комплексу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заходів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забезпечують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всебічне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обслуговування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хворого,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створення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належних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гігієнічних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умов,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сприяють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неускладненому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перебігу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хвороби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прискоренню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одужання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полегшенню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страждань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запобіганню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ускладненням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своєчасному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виявленню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виконання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лікарських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призначень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7cfdad5139bbb2124c67e73846c598e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980728"/>
            <a:ext cx="345638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980728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Догляд за хворими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640960" cy="5616624"/>
          </a:xfrm>
        </p:spPr>
        <p:txBody>
          <a:bodyPr/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догляд —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комплекс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заходів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потребують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будь-які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хворі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незалежно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характеру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захворювання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патології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 обсяг залежить від стану хворого, за якого лікар може призначити строгий ліжковий режим (не дозволяється сидіти), ліжковий (можна рухатися в ліжку),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напівліжковий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(можна ходити по приміщенню) і загальний режим. Коли рухова активність хворого не обмежується.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908720"/>
          </a:xfrm>
        </p:spPr>
        <p:txBody>
          <a:bodyPr/>
          <a:lstStyle/>
          <a:p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Догляд за хворими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Содержимое 4" descr="uhod-za-bolnymi-detmi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836711"/>
            <a:ext cx="6120680" cy="58472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832</Words>
  <Application>Microsoft Office PowerPoint</Application>
  <PresentationFormat>Экран (4:3)</PresentationFormat>
  <Paragraphs>44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Перша допомога та догляд за хворими. Основи медичної деонтології. Особиста гігієна хворого.</vt:lpstr>
      <vt:lpstr>Перша медична допомога</vt:lpstr>
      <vt:lpstr>Перша медична допомога</vt:lpstr>
      <vt:lpstr>Перша медична допомога</vt:lpstr>
      <vt:lpstr>Перша медична допомога</vt:lpstr>
      <vt:lpstr>Перша медична допомога</vt:lpstr>
      <vt:lpstr>Догляд за хворими</vt:lpstr>
      <vt:lpstr>Догляд за хворими</vt:lpstr>
      <vt:lpstr>Догляд за хворими</vt:lpstr>
      <vt:lpstr>Догляд за хворими</vt:lpstr>
      <vt:lpstr>Догляд за хворими</vt:lpstr>
      <vt:lpstr>Догляд за хворими</vt:lpstr>
      <vt:lpstr>Догляд за хворими</vt:lpstr>
      <vt:lpstr>Медична деонтологія</vt:lpstr>
      <vt:lpstr>Медична деонтологія</vt:lpstr>
      <vt:lpstr>Медична деонтологія</vt:lpstr>
      <vt:lpstr>Медична деонтологія</vt:lpstr>
      <vt:lpstr>Особиста гігієна хворого</vt:lpstr>
      <vt:lpstr>Особиста гігієна хворого</vt:lpstr>
      <vt:lpstr>Особиста гігієна хворого</vt:lpstr>
      <vt:lpstr>Особиста гігієна хворого</vt:lpstr>
      <vt:lpstr>Особиста гігієна хворого</vt:lpstr>
      <vt:lpstr>Особиста гігієна хворого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Перша допомога та догляд за хворими. Основи медичної деонтології. Особиста гігієна хворого.</dc:title>
  <dc:creator>Admin</dc:creator>
  <cp:lastModifiedBy>Пользователь Windows</cp:lastModifiedBy>
  <cp:revision>30</cp:revision>
  <dcterms:created xsi:type="dcterms:W3CDTF">2014-02-01T16:03:56Z</dcterms:created>
  <dcterms:modified xsi:type="dcterms:W3CDTF">2014-04-27T11:49:49Z</dcterms:modified>
</cp:coreProperties>
</file>