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3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49" autoAdjust="0"/>
    <p:restoredTop sz="94648" autoAdjust="0"/>
  </p:normalViewPr>
  <p:slideViewPr>
    <p:cSldViewPr>
      <p:cViewPr varScale="1">
        <p:scale>
          <a:sx n="82" d="100"/>
          <a:sy n="82" d="100"/>
        </p:scale>
        <p:origin x="-102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692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C71154-43DF-47B4-8E1A-A8E981BED77B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7A7D70-3AFC-41EE-839D-FA8C87DA4BD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A7D70-3AFC-41EE-839D-FA8C87DA4BD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47A7D70-3AFC-41EE-839D-FA8C87DA4BD5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0A645389-D8D5-4F0F-8768-12DC806E8FB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14A79FF1-CA6B-43E5-B18D-C4027F6A9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45389-D8D5-4F0F-8768-12DC806E8FB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79FF1-CA6B-43E5-B18D-C4027F6A9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0A645389-D8D5-4F0F-8768-12DC806E8FB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14A79FF1-CA6B-43E5-B18D-C4027F6A9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45389-D8D5-4F0F-8768-12DC806E8FB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79FF1-CA6B-43E5-B18D-C4027F6A9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A645389-D8D5-4F0F-8768-12DC806E8FB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14A79FF1-CA6B-43E5-B18D-C4027F6A9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45389-D8D5-4F0F-8768-12DC806E8FB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79FF1-CA6B-43E5-B18D-C4027F6A9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45389-D8D5-4F0F-8768-12DC806E8FB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79FF1-CA6B-43E5-B18D-C4027F6A9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45389-D8D5-4F0F-8768-12DC806E8FB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79FF1-CA6B-43E5-B18D-C4027F6A9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0A645389-D8D5-4F0F-8768-12DC806E8FB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79FF1-CA6B-43E5-B18D-C4027F6A9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45389-D8D5-4F0F-8768-12DC806E8FB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79FF1-CA6B-43E5-B18D-C4027F6A9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A645389-D8D5-4F0F-8768-12DC806E8FB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4A79FF1-CA6B-43E5-B18D-C4027F6A986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heel spokes="8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0A645389-D8D5-4F0F-8768-12DC806E8FB5}" type="datetimeFigureOut">
              <a:rPr lang="ru-RU" smtClean="0"/>
              <a:pPr/>
              <a:t>04.12.2014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4A79FF1-CA6B-43E5-B18D-C4027F6A986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ransition>
    <p:wheel spokes="8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%D0%9A%D1%80%D0%BE%D0%B2" TargetMode="External"/><Relationship Id="rId3" Type="http://schemas.openxmlformats.org/officeDocument/2006/relationships/hyperlink" Target="http://ua-referat.com/%D0%9F%D1%80%D0%BE%D1%86%D0%B5%D1%81" TargetMode="External"/><Relationship Id="rId7" Type="http://schemas.openxmlformats.org/officeDocument/2006/relationships/hyperlink" Target="http://ua-referat.com/%D0%9E%D0%B6%D0%B8%D1%80%D1%96%D0%BD%D0%BD%D1%8F" TargetMode="External"/><Relationship Id="rId2" Type="http://schemas.openxmlformats.org/officeDocument/2006/relationships/hyperlink" Target="http://ua-referat.com/%D0%86%D0%BD%D1%84%D0%B0%D1%80%D0%BA%D1%82_%D0%BC%D1%96%D0%BE%D0%BA%D0%B0%D1%80%D0%B4%D0%B0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9B%D1%8E%D0%B4%D0%B8" TargetMode="External"/><Relationship Id="rId11" Type="http://schemas.openxmlformats.org/officeDocument/2006/relationships/hyperlink" Target="http://ua-referat.com/%D0%90%D0%BB%D0%BA%D0%BE%D0%B3%D0%BE%D0%BB%D1%8C" TargetMode="External"/><Relationship Id="rId5" Type="http://schemas.openxmlformats.org/officeDocument/2006/relationships/hyperlink" Target="http://ua-referat.com/%D0%A5%D0%BE%D0%BB%D0%B5%D1%81%D1%82%D0%B5%D1%80%D0%B8%D0%BD" TargetMode="External"/><Relationship Id="rId10" Type="http://schemas.openxmlformats.org/officeDocument/2006/relationships/hyperlink" Target="http://ua-referat.com/%D0%9A%D1%83%D1%80%D1%96%D0%BD%D0%BD%D1%8F" TargetMode="External"/><Relationship Id="rId4" Type="http://schemas.openxmlformats.org/officeDocument/2006/relationships/hyperlink" Target="http://ua-referat.com/%D0%9B%D1%96%D0%BF%D1%96%D0%B4%D1%96" TargetMode="External"/><Relationship Id="rId9" Type="http://schemas.openxmlformats.org/officeDocument/2006/relationships/hyperlink" Target="http://ua-referat.com/%D0%92%D0%BD%D0%BE%D1%87%D1%96" TargetMode="Externa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%D0%92%D1%96%D0%B4%D1%87%D1%83%D1%82%D1%82%D1%8F" TargetMode="External"/><Relationship Id="rId3" Type="http://schemas.openxmlformats.org/officeDocument/2006/relationships/hyperlink" Target="http://ua-referat.com/%D0%A2%D0%BA%D0%B0%D0%BD%D0%B8%D0%BD%D0%B8" TargetMode="External"/><Relationship Id="rId7" Type="http://schemas.openxmlformats.org/officeDocument/2006/relationships/hyperlink" Target="http://ua-referat.com/%D0%91%D1%96%D0%BB%D1%8C" TargetMode="External"/><Relationship Id="rId2" Type="http://schemas.openxmlformats.org/officeDocument/2006/relationships/hyperlink" Target="http://ua-referat.com/%D0%A5%D0%B0%D1%80%D1%87%D1%83%D0%B2%D0%B0%D0%BD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90%D0%BB%D0%BA%D0%BE%D0%B3%D0%BE%D0%BB%D1%8C" TargetMode="External"/><Relationship Id="rId5" Type="http://schemas.openxmlformats.org/officeDocument/2006/relationships/hyperlink" Target="http://ua-referat.com/%D0%9E%D1%82%D1%80%D1%83%D1%94%D0%BD%D0%BD%D1%8F" TargetMode="External"/><Relationship Id="rId4" Type="http://schemas.openxmlformats.org/officeDocument/2006/relationships/hyperlink" Target="http://ua-referat.com/%D0%86%D0%BD%D1%84%D0%B0%D1%80%D0%BA%D1%82_%D0%BC%D1%96%D0%BE%D0%BA%D0%B0%D1%80%D0%B4%D0%B0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%D0%92%D1%96%D0%B4%D1%87%D1%83%D1%82%D1%82%D1%8F" TargetMode="External"/><Relationship Id="rId3" Type="http://schemas.openxmlformats.org/officeDocument/2006/relationships/hyperlink" Target="http://ua-referat.com/%D0%91%D0%BB%D0%BE%D0%BA%D0%B0%D0%B4%D0%B0" TargetMode="External"/><Relationship Id="rId7" Type="http://schemas.openxmlformats.org/officeDocument/2006/relationships/hyperlink" Target="http://ua-referat.com/%D0%A0%D0%B8%D1%82%D0%BC" TargetMode="External"/><Relationship Id="rId2" Type="http://schemas.openxmlformats.org/officeDocument/2006/relationships/hyperlink" Target="http://ua-referat.com/%D0%A4%D1%83%D0%BD%D0%BA%D1%86%D1%96%D0%BE%D0%BD%D0%B0%D0%BB%D1%96%D0%B7%D0%B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A4%D1%96%D0%B7%D1%96%D0%BE%D0%BB%D0%BE%D0%B3%D1%96%D1%8F" TargetMode="External"/><Relationship Id="rId5" Type="http://schemas.openxmlformats.org/officeDocument/2006/relationships/hyperlink" Target="http://ua-referat.com/%D0%94%D0%B8%D1%85%D0%B0%D0%BD%D0%BD%D1%8F" TargetMode="External"/><Relationship Id="rId4" Type="http://schemas.openxmlformats.org/officeDocument/2006/relationships/hyperlink" Target="http://ua-referat.com/%D0%92%D1%81%D1%82%D0%B0%D0%BD%D0%BE%D0%B2%D0%B8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0%D1%82%D0%B5%D1%80%D0%BE%D1%81%D0%BA%D0%BB%D0%B5%D1%80%D0%BE%D0%B7" TargetMode="External"/><Relationship Id="rId2" Type="http://schemas.openxmlformats.org/officeDocument/2006/relationships/hyperlink" Target="http://ua-referat.com/%D0%9E%D1%80%D0%B3%D0%B0%D0%B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A5%D0%B0%D1%80%D0%B0%D0%BA%D1%82%D0%B5%D1%80" TargetMode="External"/><Relationship Id="rId5" Type="http://schemas.openxmlformats.org/officeDocument/2006/relationships/hyperlink" Target="http://ua-referat.com/%D0%96%D0%B8%D1%82%D1%82%D1%8F" TargetMode="External"/><Relationship Id="rId4" Type="http://schemas.openxmlformats.org/officeDocument/2006/relationships/hyperlink" Target="http://ua-referat.com/%D0%9F%D0%BE%D1%80%D1%83%D1%88%D0%B5%D0%BD%D0%BD%D1%8F_%D0%BB%D1%96%D0%BF%D1%96%D0%B4%D0%BD%D0%BE%D0%B3%D0%BE_%D0%BE%D0%B1%D0%BC%D1%96%D0%BD%D1%83" TargetMode="Externa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%D0%A1%D0%95%D0%A0%D0%A6%D0%95%D0%92%D0%90_%D0%9D%D0%95%D0%94%D0%9E%D0%A1%D0%A2%D0%90%D0%A2%D0%9D%D0%86%D0%A1%D0%A2%D0%AC" TargetMode="External"/><Relationship Id="rId3" Type="http://schemas.openxmlformats.org/officeDocument/2006/relationships/hyperlink" Target="http://ua-referat.com/%D0%A2%D0%BA%D0%B0%D0%BD%D0%B8%D0%BD%D0%B8" TargetMode="External"/><Relationship Id="rId7" Type="http://schemas.openxmlformats.org/officeDocument/2006/relationships/hyperlink" Target="http://ua-referat.com/%D0%A6%D1%96%D0%B0%D0%BD%D0%BE%D0%B7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9D%D0%B0%D0%B1%D1%80%D1%8F%D0%BA_%D0%BB%D0%B5%D0%B3%D0%B5%D0%BD%D1%96%D0%B2" TargetMode="External"/><Relationship Id="rId5" Type="http://schemas.openxmlformats.org/officeDocument/2006/relationships/hyperlink" Target="http://ua-referat.com/%D0%A2%D0%BE%D0%B3%D0%BE" TargetMode="External"/><Relationship Id="rId4" Type="http://schemas.openxmlformats.org/officeDocument/2006/relationships/hyperlink" Target="http://ua-referat.com/%D0%9C%D1%96%D0%BE%D0%BA%D0%B0%D1%80%D0%B4%D0%B8%D1%82" TargetMode="External"/><Relationship Id="rId9" Type="http://schemas.openxmlformats.org/officeDocument/2006/relationships/hyperlink" Target="http://ua-referat.com/%D0%9F%D1%80%D0%BE%D1%86%D0%B5%D1%81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ua-referat.com/%D0%9A%D0%B0%D0%BF%D1%96%D0%BB%D1%8F%D1%80%D0%B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F%D0%BE%D1%80%D0%BE%D0%BA%D0%B8_%D1%81%D0%B5%D1%80%D1%86%D1%8F" TargetMode="External"/><Relationship Id="rId2" Type="http://schemas.openxmlformats.org/officeDocument/2006/relationships/hyperlink" Target="http://ua-referat.com/%D0%9F%D0%B0%D1%82%D0%BE%D0%BB%D0%BE%D0%B3%D1%96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92%D1%96%D0%B4%D0%BF%D0%BE%D0%B2%D1%96%D0%B4%D1%8C" TargetMode="External"/><Relationship Id="rId5" Type="http://schemas.openxmlformats.org/officeDocument/2006/relationships/hyperlink" Target="http://ua-referat.com/%D0%A0%D0%BE%D0%B1%D0%BE%D1%82%D0%B8" TargetMode="External"/><Relationship Id="rId4" Type="http://schemas.openxmlformats.org/officeDocument/2006/relationships/hyperlink" Target="http://ua-referat.com/%D0%A1%D0%B5%D1%80%D1%86%D0%B5" TargetMode="Externa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%D0%9C%D0%BE%D0%B2%D0%B0" TargetMode="External"/><Relationship Id="rId13" Type="http://schemas.openxmlformats.org/officeDocument/2006/relationships/hyperlink" Target="http://ua-referat.com/%D0%9E%D1%80%D0%B3%D0%B0%D0%BD%D1%96%D0%B7%D0%B0%D1%86%D1%96%D1%8F_%D0%BF%D1%80%D0%B0%D1%86%D1%96" TargetMode="External"/><Relationship Id="rId3" Type="http://schemas.openxmlformats.org/officeDocument/2006/relationships/hyperlink" Target="http://ua-referat.com/%D0%86%D0%BD%D1%81%D1%83%D0%BB%D1%8C%D1%82" TargetMode="External"/><Relationship Id="rId7" Type="http://schemas.openxmlformats.org/officeDocument/2006/relationships/hyperlink" Target="http://ua-referat.com/%D0%A2%D1%80%D0%B0%D0%B2%D0%BC%D0%B0" TargetMode="External"/><Relationship Id="rId12" Type="http://schemas.openxmlformats.org/officeDocument/2006/relationships/hyperlink" Target="http://ua-referat.com/%D0%86%D0%BD%D1%84%D0%B5%D0%BA%D1%86%D1%96%D0%B9%D0%BD%D1%96_%D1%85%D0%B2%D0%BE%D1%80%D0%BE%D0%B1%D0%B8" TargetMode="External"/><Relationship Id="rId2" Type="http://schemas.openxmlformats.org/officeDocument/2006/relationships/hyperlink" Target="http://ua-referat.com/%D0%9F%D0%BE%D1%88%D0%BA%D0%BE%D0%B4%D0%B6%D0%B5%D0%BD%D0%B8%D0%B9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9A%D0%B0%D1%88%D0%B5%D0%BB%D1%8C" TargetMode="External"/><Relationship Id="rId11" Type="http://schemas.openxmlformats.org/officeDocument/2006/relationships/hyperlink" Target="http://ua-referat.com/%D0%A1%D1%82%D0%BE%D0%BC%D0%BB%D0%B5%D0%BD%D0%BD%D1%8F" TargetMode="External"/><Relationship Id="rId5" Type="http://schemas.openxmlformats.org/officeDocument/2006/relationships/hyperlink" Target="http://ua-referat.com/%D0%A0%D0%B5%D0%B2%D0%BC%D0%B0%D1%82%D0%B8%D0%B7%D0%BC" TargetMode="External"/><Relationship Id="rId10" Type="http://schemas.openxmlformats.org/officeDocument/2006/relationships/hyperlink" Target="http://ua-referat.com/%D0%9F%D0%BE%D1%80%D1%83%D1%88%D0%B5%D0%BD%D0%BD%D1%8F_%D0%B4%D0%B8%D1%85%D0%B0%D0%BD%D0%BD%D1%8F" TargetMode="External"/><Relationship Id="rId4" Type="http://schemas.openxmlformats.org/officeDocument/2006/relationships/hyperlink" Target="http://ua-referat.com/%D0%90%D1%82%D0%B5%D1%80%D0%BE%D1%81%D0%BA%D0%BB%D0%B5%D1%80%D0%BE%D0%B7" TargetMode="External"/><Relationship Id="rId9" Type="http://schemas.openxmlformats.org/officeDocument/2006/relationships/hyperlink" Target="http://ua-referat.com/%D0%A1%D0%B2%D1%96%D0%B4%D0%BE%D0%BC%D1%96%D1%81%D1%82%D1%8C" TargetMode="External"/><Relationship Id="rId14" Type="http://schemas.openxmlformats.org/officeDocument/2006/relationships/hyperlink" Target="http://ua-referat.com/%D0%A0%D0%B0%D1%86%D1%96%D0%BE%D0%BD%D0%B0%D0%BB%D1%8C%D0%BD%D0%B5_%D1%85%D0%B0%D1%80%D1%87%D1%83%D0%B2%D0%B0%D0%BD%D0%BD%D1%8F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://ua-referat.com/%D0%9A%D0%B0%D1%80%D0%B4%D1%96%D0%BE%D0%BB%D0%BE%D0%B3%D1%96%D1%8F" TargetMode="External"/><Relationship Id="rId2" Type="http://schemas.openxmlformats.org/officeDocument/2006/relationships/hyperlink" Target="http://ua-referat.com/%D0%9D%D0%B5%D0%B2%D1%80%D0%BE%D0%B7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hyperlink" Target="http://ua-referat.com/%D0%92%D1%96%D0%B4%D1%87%D1%83%D1%82%D1%82%D1%8F" TargetMode="External"/><Relationship Id="rId3" Type="http://schemas.openxmlformats.org/officeDocument/2006/relationships/hyperlink" Target="http://ua-referat.com/%D0%A2%D0%BA%D0%B0%D0%BD%D0%B8%D0%BD%D0%B8" TargetMode="External"/><Relationship Id="rId7" Type="http://schemas.openxmlformats.org/officeDocument/2006/relationships/hyperlink" Target="http://ua-referat.com/%D0%9F%D0%B5%D1%80%D0%B8%D0%BA%D0%B0%D1%80%D0%B4%D0%B8%D1%82" TargetMode="External"/><Relationship Id="rId2" Type="http://schemas.openxmlformats.org/officeDocument/2006/relationships/hyperlink" Target="http://ua-referat.com/%D0%97%D0%B0%D0%BF%D0%B0%D0%BB%D0%B5%D0%BD%D0%BD%D1%8F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ua-referat.com/%D0%9C%D1%96%D0%BE%D0%BA%D0%B0%D1%80%D0%B4%D0%B8%D1%82" TargetMode="External"/><Relationship Id="rId5" Type="http://schemas.openxmlformats.org/officeDocument/2006/relationships/hyperlink" Target="http://ua-referat.com/%D0%86%D0%BD%D1%84%D0%B5%D0%BA%D1%86%D1%96%D1%97" TargetMode="External"/><Relationship Id="rId4" Type="http://schemas.openxmlformats.org/officeDocument/2006/relationships/hyperlink" Target="http://ua-referat.com/%D0%A0%D0%B5%D0%B2%D0%BC%D0%B0%D1%82%D0%B8%D0%B7%D0%BC" TargetMode="Externa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hearts.in.ua/articles/tobacco_free/562.php" TargetMode="External"/><Relationship Id="rId2" Type="http://schemas.openxmlformats.org/officeDocument/2006/relationships/hyperlink" Target="http://hearts.in.ua/articles/prevention/?SECTION_CODE=prevention&amp;PAGEN_1=3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hearts.in.ua/articles/heart_fitness/543.php" TargetMode="External"/><Relationship Id="rId4" Type="http://schemas.openxmlformats.org/officeDocument/2006/relationships/hyperlink" Target="http://hearts.in.ua/articles/healthy-food-healthy-diet/564.php" TargetMode="Externa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655765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Хвороби серцево-судинної системи</a:t>
            </a:r>
            <a:r>
              <a:rPr lang="en-US" dirty="0" smtClean="0"/>
              <a:t>.</a:t>
            </a:r>
            <a:r>
              <a:rPr lang="uk-UA" dirty="0" smtClean="0"/>
              <a:t>Причини гострої серцево-судинної недостатності</a:t>
            </a:r>
            <a:r>
              <a:rPr lang="en-US" dirty="0" smtClean="0"/>
              <a:t>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uk-UA" dirty="0" smtClean="0"/>
              <a:t>     </a:t>
            </a:r>
          </a:p>
          <a:p>
            <a:r>
              <a:rPr lang="uk-UA" dirty="0" smtClean="0"/>
              <a:t>Випадки:інфаркт</a:t>
            </a:r>
            <a:r>
              <a:rPr lang="en-US" dirty="0" smtClean="0"/>
              <a:t> </a:t>
            </a:r>
            <a:r>
              <a:rPr lang="en-US" dirty="0" smtClean="0"/>
              <a:t>, </a:t>
            </a:r>
            <a:r>
              <a:rPr lang="uk-UA" dirty="0" smtClean="0"/>
              <a:t>стенокардія</a:t>
            </a:r>
            <a:endParaRPr lang="ru-RU" dirty="0"/>
          </a:p>
        </p:txBody>
      </p:sp>
    </p:spTree>
  </p:cSld>
  <p:clrMapOvr>
    <a:masterClrMapping/>
  </p:clrMapOvr>
  <p:transition>
    <p:split dir="in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Серцево-судинна система</a:t>
            </a:r>
            <a:endParaRPr lang="ru-RU" dirty="0"/>
          </a:p>
        </p:txBody>
      </p:sp>
      <p:pic>
        <p:nvPicPr>
          <p:cNvPr id="10" name="Содержимое 9" descr="000008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729361" y="1600200"/>
            <a:ext cx="2976753" cy="4525963"/>
          </a:xfrm>
        </p:spPr>
      </p:pic>
      <p:sp>
        <p:nvSpPr>
          <p:cNvPr id="9" name="Содержимое 8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smtClean="0"/>
              <a:t>Вени </a:t>
            </a:r>
            <a:r>
              <a:rPr lang="ru-RU" dirty="0" err="1" smtClean="0"/>
              <a:t>м'язового</a:t>
            </a:r>
            <a:r>
              <a:rPr lang="ru-RU" dirty="0" smtClean="0"/>
              <a:t> типу </a:t>
            </a:r>
            <a:r>
              <a:rPr lang="ru-RU" dirty="0" err="1" smtClean="0"/>
              <a:t>поділяють</a:t>
            </a:r>
            <a:r>
              <a:rPr lang="ru-RU" dirty="0" smtClean="0"/>
              <a:t> на </a:t>
            </a:r>
            <a:r>
              <a:rPr lang="ru-RU" dirty="0" err="1" smtClean="0"/>
              <a:t>вени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слабким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м'язових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та </a:t>
            </a:r>
            <a:r>
              <a:rPr lang="ru-RU" dirty="0" err="1" smtClean="0"/>
              <a:t>вени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сильним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м'язових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. Характерною </a:t>
            </a:r>
            <a:r>
              <a:rPr lang="ru-RU" dirty="0" err="1" smtClean="0"/>
              <a:t>особливістю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вен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клапанів</a:t>
            </a:r>
            <a:r>
              <a:rPr lang="ru-RU" dirty="0" smtClean="0"/>
              <a:t>. </a:t>
            </a:r>
            <a:r>
              <a:rPr lang="ru-RU" dirty="0" err="1" smtClean="0"/>
              <a:t>Клапани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кишенеподібні</a:t>
            </a:r>
            <a:r>
              <a:rPr lang="ru-RU" dirty="0" smtClean="0"/>
              <a:t> складки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, </a:t>
            </a:r>
            <a:r>
              <a:rPr lang="ru-RU" dirty="0" err="1" smtClean="0"/>
              <a:t>відкриті</a:t>
            </a:r>
            <a:r>
              <a:rPr lang="ru-RU" dirty="0" smtClean="0"/>
              <a:t> у </a:t>
            </a:r>
            <a:r>
              <a:rPr lang="ru-RU" dirty="0" err="1" smtClean="0"/>
              <a:t>бік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. Вони </a:t>
            </a:r>
            <a:r>
              <a:rPr lang="ru-RU" dirty="0" err="1" smtClean="0"/>
              <a:t>перешкоджають</a:t>
            </a:r>
            <a:r>
              <a:rPr lang="ru-RU" dirty="0" smtClean="0"/>
              <a:t> </a:t>
            </a:r>
            <a:r>
              <a:rPr lang="ru-RU" dirty="0" err="1" smtClean="0"/>
              <a:t>зворотному</a:t>
            </a:r>
            <a:r>
              <a:rPr lang="ru-RU" dirty="0" smtClean="0"/>
              <a:t> току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нормальну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зменшуючи</a:t>
            </a:r>
            <a:r>
              <a:rPr lang="ru-RU" dirty="0" smtClean="0"/>
              <a:t> </a:t>
            </a:r>
            <a:r>
              <a:rPr lang="ru-RU" dirty="0" err="1" smtClean="0"/>
              <a:t>коливальні</a:t>
            </a:r>
            <a:r>
              <a:rPr lang="ru-RU" dirty="0" smtClean="0"/>
              <a:t> </a:t>
            </a:r>
            <a:r>
              <a:rPr lang="ru-RU" dirty="0" err="1" smtClean="0"/>
              <a:t>рухи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 Основою клапана </a:t>
            </a:r>
            <a:r>
              <a:rPr lang="ru-RU" dirty="0" err="1" smtClean="0"/>
              <a:t>є</a:t>
            </a:r>
            <a:r>
              <a:rPr lang="ru-RU" dirty="0" smtClean="0"/>
              <a:t> волокниста </a:t>
            </a:r>
            <a:r>
              <a:rPr lang="ru-RU" dirty="0" err="1" smtClean="0"/>
              <a:t>сполучна</a:t>
            </a:r>
            <a:r>
              <a:rPr lang="ru-RU" dirty="0" smtClean="0"/>
              <a:t> тканина, </a:t>
            </a:r>
            <a:r>
              <a:rPr lang="ru-RU" dirty="0" err="1" smtClean="0"/>
              <a:t>еластична</a:t>
            </a:r>
            <a:r>
              <a:rPr lang="ru-RU" dirty="0" smtClean="0"/>
              <a:t> на </a:t>
            </a:r>
            <a:r>
              <a:rPr lang="ru-RU" dirty="0" err="1" smtClean="0"/>
              <a:t>люменальному</a:t>
            </a:r>
            <a:r>
              <a:rPr lang="ru-RU" dirty="0" smtClean="0"/>
              <a:t> </a:t>
            </a:r>
            <a:r>
              <a:rPr lang="ru-RU" dirty="0" err="1" smtClean="0"/>
              <a:t>боці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колагенова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</a:t>
            </a:r>
            <a:r>
              <a:rPr lang="ru-RU" dirty="0" err="1" smtClean="0"/>
              <a:t>стінки</a:t>
            </a:r>
            <a:r>
              <a:rPr lang="ru-RU" dirty="0" smtClean="0"/>
              <a:t>. </a:t>
            </a:r>
            <a:r>
              <a:rPr lang="ru-RU" dirty="0" err="1" smtClean="0"/>
              <a:t>Ендотеліальні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вкривають</a:t>
            </a:r>
            <a:r>
              <a:rPr lang="ru-RU" dirty="0" smtClean="0"/>
              <a:t> </a:t>
            </a:r>
            <a:r>
              <a:rPr lang="ru-RU" dirty="0" err="1" smtClean="0"/>
              <a:t>клапани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боку потоку </a:t>
            </a:r>
            <a:r>
              <a:rPr lang="ru-RU" dirty="0" err="1" smtClean="0"/>
              <a:t>крові</a:t>
            </a:r>
            <a:r>
              <a:rPr lang="ru-RU" dirty="0" smtClean="0"/>
              <a:t>, </a:t>
            </a:r>
            <a:r>
              <a:rPr lang="ru-RU" dirty="0" err="1" smtClean="0"/>
              <a:t>витягнуті</a:t>
            </a:r>
            <a:r>
              <a:rPr lang="ru-RU" dirty="0" smtClean="0"/>
              <a:t> </a:t>
            </a:r>
            <a:r>
              <a:rPr lang="ru-RU" dirty="0" err="1" smtClean="0"/>
              <a:t>поздовжньо</a:t>
            </a:r>
            <a:r>
              <a:rPr lang="ru-RU" dirty="0" smtClean="0"/>
              <a:t>, а на </a:t>
            </a:r>
            <a:r>
              <a:rPr lang="ru-RU" dirty="0" err="1" smtClean="0"/>
              <a:t>протилежному</a:t>
            </a:r>
            <a:r>
              <a:rPr lang="ru-RU" dirty="0" smtClean="0"/>
              <a:t> </a:t>
            </a:r>
            <a:r>
              <a:rPr lang="ru-RU" dirty="0" err="1" smtClean="0"/>
              <a:t>боці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поперек </a:t>
            </a:r>
            <a:r>
              <a:rPr lang="ru-RU" dirty="0" err="1" smtClean="0"/>
              <a:t>довжини</a:t>
            </a:r>
            <a:r>
              <a:rPr lang="ru-RU" dirty="0" smtClean="0"/>
              <a:t> клапана.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Серцево-судинна система</a:t>
            </a:r>
            <a:endParaRPr lang="ru-RU" dirty="0"/>
          </a:p>
        </p:txBody>
      </p:sp>
      <p:pic>
        <p:nvPicPr>
          <p:cNvPr id="5" name="Содержимое 4" descr="Схема-розташування-лімфатичних-вузлів-шиї-та-середостіння-по-Д.-А.-Жданову..jp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619169" y="1600200"/>
            <a:ext cx="3197136" cy="4525963"/>
          </a:xfrm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(</a:t>
            </a:r>
            <a:r>
              <a:rPr lang="en-US" dirty="0" err="1" smtClean="0"/>
              <a:t>vasae</a:t>
            </a:r>
            <a:r>
              <a:rPr lang="en-US" dirty="0" smtClean="0"/>
              <a:t> </a:t>
            </a:r>
            <a:r>
              <a:rPr lang="en-US" dirty="0" err="1" smtClean="0"/>
              <a:t>lymphaticae</a:t>
            </a:r>
            <a:r>
              <a:rPr lang="en-US" dirty="0" smtClean="0"/>
              <a:t>)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лімфатичної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до </a:t>
            </a:r>
            <a:r>
              <a:rPr lang="ru-RU" dirty="0" err="1" smtClean="0"/>
              <a:t>якої</a:t>
            </a:r>
            <a:r>
              <a:rPr lang="ru-RU" dirty="0" smtClean="0"/>
              <a:t> належать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вузли</a:t>
            </a:r>
            <a:r>
              <a:rPr lang="ru-RU" dirty="0" smtClean="0"/>
              <a:t>.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кровоносними</a:t>
            </a:r>
            <a:r>
              <a:rPr lang="ru-RU" dirty="0" smtClean="0"/>
              <a:t>, особливо у </a:t>
            </a:r>
            <a:r>
              <a:rPr lang="ru-RU" dirty="0" err="1" smtClean="0"/>
              <a:t>ділянці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</a:t>
            </a:r>
            <a:r>
              <a:rPr lang="ru-RU" dirty="0" err="1" smtClean="0"/>
              <a:t>мІкроциркуляторного</a:t>
            </a:r>
            <a:r>
              <a:rPr lang="ru-RU" dirty="0" smtClean="0"/>
              <a:t> русла. </a:t>
            </a:r>
            <a:r>
              <a:rPr lang="ru-RU" dirty="0" err="1" smtClean="0"/>
              <a:t>Саме</a:t>
            </a:r>
            <a:r>
              <a:rPr lang="ru-RU" dirty="0" smtClean="0"/>
              <a:t> тут </a:t>
            </a:r>
            <a:r>
              <a:rPr lang="ru-RU" dirty="0" err="1" smtClean="0"/>
              <a:t>утворюється</a:t>
            </a:r>
            <a:r>
              <a:rPr lang="ru-RU" dirty="0" smtClean="0"/>
              <a:t> </a:t>
            </a:r>
            <a:r>
              <a:rPr lang="ru-RU" dirty="0" err="1" smtClean="0"/>
              <a:t>тканинна</a:t>
            </a:r>
            <a:r>
              <a:rPr lang="ru-RU" dirty="0" smtClean="0"/>
              <a:t> </a:t>
            </a:r>
            <a:r>
              <a:rPr lang="ru-RU" dirty="0" err="1" smtClean="0"/>
              <a:t>рідина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тут</a:t>
            </a:r>
            <a:r>
              <a:rPr lang="ru-RU" dirty="0" smtClean="0"/>
              <a:t> вона </a:t>
            </a:r>
            <a:r>
              <a:rPr lang="ru-RU" dirty="0" err="1" smtClean="0"/>
              <a:t>проникає</a:t>
            </a:r>
            <a:r>
              <a:rPr lang="ru-RU" dirty="0" smtClean="0"/>
              <a:t> у </a:t>
            </a:r>
            <a:r>
              <a:rPr lang="ru-RU" dirty="0" err="1" smtClean="0"/>
              <a:t>лімфатичне</a:t>
            </a:r>
            <a:r>
              <a:rPr lang="ru-RU" dirty="0" smtClean="0"/>
              <a:t> русло.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поділяють</a:t>
            </a:r>
            <a:r>
              <a:rPr lang="ru-RU" dirty="0" smtClean="0"/>
              <a:t> на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капіляри</a:t>
            </a:r>
            <a:r>
              <a:rPr lang="ru-RU" dirty="0" smtClean="0"/>
              <a:t>, </a:t>
            </a:r>
            <a:r>
              <a:rPr lang="ru-RU" dirty="0" err="1" smtClean="0"/>
              <a:t>інтра</a:t>
            </a:r>
            <a:r>
              <a:rPr lang="ru-RU" dirty="0" smtClean="0"/>
              <a:t>- та </a:t>
            </a:r>
            <a:r>
              <a:rPr lang="ru-RU" dirty="0" err="1" smtClean="0"/>
              <a:t>екстраорганні</a:t>
            </a:r>
            <a:r>
              <a:rPr lang="ru-RU" dirty="0" smtClean="0"/>
              <a:t> </a:t>
            </a:r>
            <a:r>
              <a:rPr lang="ru-RU" dirty="0" err="1" smtClean="0"/>
              <a:t>лімфатичн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відводять</a:t>
            </a:r>
            <a:r>
              <a:rPr lang="ru-RU" dirty="0" smtClean="0"/>
              <a:t> </a:t>
            </a:r>
            <a:r>
              <a:rPr lang="ru-RU" dirty="0" err="1" smtClean="0"/>
              <a:t>лімфу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стовбури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, до </a:t>
            </a:r>
            <a:r>
              <a:rPr lang="ru-RU" dirty="0" err="1" smtClean="0"/>
              <a:t>яких</a:t>
            </a:r>
            <a:r>
              <a:rPr lang="ru-RU" dirty="0" smtClean="0"/>
              <a:t> належать </a:t>
            </a:r>
            <a:r>
              <a:rPr lang="ru-RU" dirty="0" err="1" smtClean="0"/>
              <a:t>грудна</a:t>
            </a:r>
            <a:r>
              <a:rPr lang="ru-RU" dirty="0" smtClean="0"/>
              <a:t> протока та права </a:t>
            </a:r>
            <a:r>
              <a:rPr lang="ru-RU" dirty="0" err="1" smtClean="0"/>
              <a:t>лімфатична</a:t>
            </a:r>
            <a:r>
              <a:rPr lang="ru-RU" dirty="0" smtClean="0"/>
              <a:t> протока. </a:t>
            </a:r>
            <a:r>
              <a:rPr lang="ru-RU" dirty="0" err="1" smtClean="0"/>
              <a:t>Останні</a:t>
            </a:r>
            <a:r>
              <a:rPr lang="ru-RU" dirty="0" smtClean="0"/>
              <a:t> </a:t>
            </a:r>
            <a:r>
              <a:rPr lang="ru-RU" dirty="0" err="1" smtClean="0"/>
              <a:t>впадають</a:t>
            </a:r>
            <a:r>
              <a:rPr lang="ru-RU" dirty="0" smtClean="0"/>
              <a:t> у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шийні</a:t>
            </a:r>
            <a:r>
              <a:rPr lang="ru-RU" dirty="0" smtClean="0"/>
              <a:t> </a:t>
            </a:r>
            <a:r>
              <a:rPr lang="ru-RU" dirty="0" err="1" smtClean="0"/>
              <a:t>вени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Серцво</a:t>
            </a:r>
            <a:r>
              <a:rPr lang="uk-UA" dirty="0" err="1" smtClean="0"/>
              <a:t>-</a:t>
            </a:r>
            <a:r>
              <a:rPr lang="uk-UA" dirty="0" err="1" smtClean="0"/>
              <a:t>судинна</a:t>
            </a:r>
            <a:r>
              <a:rPr lang="uk-UA" dirty="0" smtClean="0"/>
              <a:t>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капіляри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початковий</a:t>
            </a:r>
            <a:r>
              <a:rPr lang="ru-RU" dirty="0" smtClean="0"/>
              <a:t> </a:t>
            </a:r>
            <a:r>
              <a:rPr lang="ru-RU" dirty="0" err="1" smtClean="0"/>
              <a:t>відділ</a:t>
            </a:r>
            <a:r>
              <a:rPr lang="ru-RU" dirty="0" smtClean="0"/>
              <a:t> </a:t>
            </a:r>
            <a:r>
              <a:rPr lang="ru-RU" dirty="0" err="1" smtClean="0"/>
              <a:t>лімфатичної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До них </a:t>
            </a:r>
            <a:r>
              <a:rPr lang="ru-RU" dirty="0" err="1" smtClean="0"/>
              <a:t>із</a:t>
            </a:r>
            <a:r>
              <a:rPr lang="ru-RU" dirty="0" smtClean="0"/>
              <a:t> тканин </a:t>
            </a:r>
            <a:r>
              <a:rPr lang="ru-RU" dirty="0" err="1" smtClean="0"/>
              <a:t>надходить</a:t>
            </a:r>
            <a:r>
              <a:rPr lang="ru-RU" dirty="0" smtClean="0"/>
              <a:t> </a:t>
            </a:r>
            <a:r>
              <a:rPr lang="ru-RU" dirty="0" err="1" smtClean="0"/>
              <a:t>тканинна</a:t>
            </a:r>
            <a:r>
              <a:rPr lang="ru-RU" dirty="0" smtClean="0"/>
              <a:t> </a:t>
            </a:r>
            <a:r>
              <a:rPr lang="ru-RU" dirty="0" err="1" smtClean="0"/>
              <a:t>рідина</a:t>
            </a:r>
            <a:r>
              <a:rPr lang="ru-RU" dirty="0" smtClean="0"/>
              <a:t> разом </a:t>
            </a:r>
            <a:r>
              <a:rPr lang="ru-RU" dirty="0" err="1" smtClean="0"/>
              <a:t>із</a:t>
            </a:r>
            <a:r>
              <a:rPr lang="ru-RU" dirty="0" smtClean="0"/>
              <a:t> продуктами </a:t>
            </a:r>
            <a:r>
              <a:rPr lang="ru-RU" dirty="0" err="1" smtClean="0"/>
              <a:t>обміну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, а в </a:t>
            </a:r>
            <a:r>
              <a:rPr lang="ru-RU" dirty="0" err="1" smtClean="0"/>
              <a:t>патологічних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— </a:t>
            </a:r>
            <a:r>
              <a:rPr lang="ru-RU" dirty="0" err="1" smtClean="0"/>
              <a:t>сторонні</a:t>
            </a:r>
            <a:r>
              <a:rPr lang="ru-RU" dirty="0" smtClean="0"/>
              <a:t> </a:t>
            </a:r>
            <a:r>
              <a:rPr lang="ru-RU" dirty="0" err="1" smtClean="0"/>
              <a:t>частинки</a:t>
            </a:r>
            <a:r>
              <a:rPr lang="ru-RU" dirty="0" smtClean="0"/>
              <a:t>, </a:t>
            </a:r>
            <a:r>
              <a:rPr lang="ru-RU" dirty="0" err="1" smtClean="0"/>
              <a:t>мікроорганізми</a:t>
            </a:r>
            <a:r>
              <a:rPr lang="ru-RU" dirty="0" smtClean="0"/>
              <a:t>,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злоякісних</a:t>
            </a:r>
            <a:r>
              <a:rPr lang="ru-RU" dirty="0" smtClean="0"/>
              <a:t> </a:t>
            </a:r>
            <a:r>
              <a:rPr lang="ru-RU" dirty="0" err="1" smtClean="0"/>
              <a:t>пухлин</a:t>
            </a:r>
            <a:r>
              <a:rPr lang="ru-RU" dirty="0" smtClean="0"/>
              <a:t>.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капіляри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систему </a:t>
            </a:r>
            <a:r>
              <a:rPr lang="ru-RU" dirty="0" err="1" smtClean="0"/>
              <a:t>сліпо</a:t>
            </a:r>
            <a:r>
              <a:rPr lang="ru-RU" dirty="0" smtClean="0"/>
              <a:t> </a:t>
            </a:r>
            <a:r>
              <a:rPr lang="ru-RU" dirty="0" err="1" smtClean="0"/>
              <a:t>викінчених</a:t>
            </a:r>
            <a:r>
              <a:rPr lang="ru-RU" dirty="0" smtClean="0"/>
              <a:t> </a:t>
            </a:r>
            <a:r>
              <a:rPr lang="ru-RU" dirty="0" err="1" smtClean="0"/>
              <a:t>сплющених</a:t>
            </a:r>
            <a:r>
              <a:rPr lang="ru-RU" dirty="0" smtClean="0"/>
              <a:t> </a:t>
            </a:r>
            <a:r>
              <a:rPr lang="ru-RU" dirty="0" err="1" smtClean="0"/>
              <a:t>ендотеліальних</a:t>
            </a:r>
            <a:r>
              <a:rPr lang="ru-RU" dirty="0" smtClean="0"/>
              <a:t> трубок,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анастомозують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пронизують</a:t>
            </a:r>
            <a:r>
              <a:rPr lang="ru-RU" dirty="0" smtClean="0"/>
              <a:t> </a:t>
            </a:r>
            <a:r>
              <a:rPr lang="ru-RU" dirty="0" err="1" smtClean="0"/>
              <a:t>органи</a:t>
            </a:r>
            <a:r>
              <a:rPr lang="ru-RU" dirty="0" smtClean="0"/>
              <a:t>, де вони </a:t>
            </a:r>
            <a:r>
              <a:rPr lang="ru-RU" dirty="0" err="1" smtClean="0"/>
              <a:t>супроводжують</a:t>
            </a:r>
            <a:r>
              <a:rPr lang="ru-RU" dirty="0" smtClean="0"/>
              <a:t> гемо </a:t>
            </a:r>
            <a:r>
              <a:rPr lang="ru-RU" dirty="0" err="1" smtClean="0"/>
              <a:t>капіляри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" name="Содержимое 4" descr="hepar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360013" y="1600200"/>
            <a:ext cx="3157649" cy="4525963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Серцево-судинна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829196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err="1" smtClean="0"/>
              <a:t>Лімфатичні</a:t>
            </a:r>
            <a:r>
              <a:rPr lang="ru-RU" b="1" dirty="0" smtClean="0"/>
              <a:t> </a:t>
            </a:r>
            <a:r>
              <a:rPr lang="ru-RU" b="1" dirty="0" err="1" smtClean="0"/>
              <a:t>капіляри</a:t>
            </a:r>
            <a:r>
              <a:rPr lang="ru-RU" dirty="0" smtClean="0"/>
              <a:t> 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початковою</a:t>
            </a:r>
            <a:r>
              <a:rPr lang="ru-RU" dirty="0" smtClean="0"/>
              <a:t> ланкою </a:t>
            </a:r>
            <a:r>
              <a:rPr lang="ru-RU" dirty="0" err="1" smtClean="0"/>
              <a:t>лімфатичної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. Вони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мережу в </a:t>
            </a:r>
            <a:r>
              <a:rPr lang="ru-RU" dirty="0" err="1" smtClean="0"/>
              <a:t>усіх</a:t>
            </a:r>
            <a:r>
              <a:rPr lang="ru-RU" dirty="0" smtClean="0"/>
              <a:t> органах </a:t>
            </a:r>
            <a:r>
              <a:rPr lang="ru-RU" dirty="0" err="1" smtClean="0"/>
              <a:t>і</a:t>
            </a:r>
            <a:r>
              <a:rPr lang="ru-RU" dirty="0" smtClean="0"/>
              <a:t> тканинах, </a:t>
            </a:r>
            <a:r>
              <a:rPr lang="ru-RU" dirty="0" err="1" smtClean="0"/>
              <a:t>окрім</a:t>
            </a:r>
            <a:r>
              <a:rPr lang="ru-RU" dirty="0" smtClean="0"/>
              <a:t> головного </a:t>
            </a:r>
            <a:r>
              <a:rPr lang="ru-RU" dirty="0" err="1" smtClean="0"/>
              <a:t>і</a:t>
            </a:r>
            <a:r>
              <a:rPr lang="ru-RU" dirty="0" smtClean="0"/>
              <a:t> спинного </a:t>
            </a:r>
            <a:r>
              <a:rPr lang="ru-RU" dirty="0" err="1" smtClean="0"/>
              <a:t>мозку</a:t>
            </a:r>
            <a:r>
              <a:rPr lang="ru-RU" dirty="0" smtClean="0"/>
              <a:t>, </a:t>
            </a:r>
            <a:r>
              <a:rPr lang="ru-RU" dirty="0" err="1" smtClean="0"/>
              <a:t>мозкових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, </a:t>
            </a:r>
            <a:r>
              <a:rPr lang="ru-RU" dirty="0" err="1" smtClean="0"/>
              <a:t>хрящів</a:t>
            </a:r>
            <a:r>
              <a:rPr lang="ru-RU" dirty="0" smtClean="0"/>
              <a:t>, </a:t>
            </a:r>
            <a:r>
              <a:rPr lang="ru-RU" dirty="0" err="1" smtClean="0"/>
              <a:t>плаценти</a:t>
            </a:r>
            <a:r>
              <a:rPr lang="ru-RU" dirty="0" smtClean="0"/>
              <a:t>, </a:t>
            </a:r>
            <a:r>
              <a:rPr lang="ru-RU" dirty="0" err="1" smtClean="0"/>
              <a:t>епітеліального</a:t>
            </a:r>
            <a:r>
              <a:rPr lang="ru-RU" dirty="0" smtClean="0"/>
              <a:t> шару </a:t>
            </a:r>
            <a:r>
              <a:rPr lang="ru-RU" dirty="0" err="1" smtClean="0"/>
              <a:t>слизових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, очного </a:t>
            </a:r>
            <a:r>
              <a:rPr lang="ru-RU" dirty="0" err="1" smtClean="0"/>
              <a:t>яблука</a:t>
            </a:r>
            <a:r>
              <a:rPr lang="ru-RU" dirty="0" smtClean="0"/>
              <a:t>,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вуха</a:t>
            </a:r>
            <a:r>
              <a:rPr lang="ru-RU" dirty="0" smtClean="0"/>
              <a:t>, </a:t>
            </a:r>
            <a:r>
              <a:rPr lang="ru-RU" dirty="0" err="1" smtClean="0"/>
              <a:t>кісткового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паренхіми</a:t>
            </a:r>
            <a:r>
              <a:rPr lang="ru-RU" dirty="0" smtClean="0"/>
              <a:t> </a:t>
            </a:r>
            <a:r>
              <a:rPr lang="ru-RU" dirty="0" err="1" smtClean="0"/>
              <a:t>селезінки</a:t>
            </a:r>
            <a:r>
              <a:rPr lang="ru-RU" dirty="0" smtClean="0"/>
              <a:t>. </a:t>
            </a:r>
            <a:r>
              <a:rPr lang="ru-RU" dirty="0" err="1" smtClean="0"/>
              <a:t>Діаметр</a:t>
            </a:r>
            <a:r>
              <a:rPr lang="ru-RU" dirty="0" smtClean="0"/>
              <a:t> </a:t>
            </a:r>
            <a:r>
              <a:rPr lang="ru-RU" dirty="0" err="1" smtClean="0"/>
              <a:t>лімфатичних</a:t>
            </a:r>
            <a:r>
              <a:rPr lang="ru-RU" dirty="0" smtClean="0"/>
              <a:t> </a:t>
            </a:r>
            <a:r>
              <a:rPr lang="ru-RU" dirty="0" err="1" smtClean="0"/>
              <a:t>капілярів</a:t>
            </a:r>
            <a:r>
              <a:rPr lang="ru-RU" dirty="0" smtClean="0"/>
              <a:t> </a:t>
            </a:r>
            <a:r>
              <a:rPr lang="ru-RU" dirty="0" err="1" smtClean="0"/>
              <a:t>варіює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10 до 200 мкм. </a:t>
            </a:r>
            <a:r>
              <a:rPr lang="ru-RU" dirty="0" err="1" smtClean="0"/>
              <a:t>З'єднуючись</a:t>
            </a:r>
            <a:r>
              <a:rPr lang="ru-RU" dirty="0" smtClean="0"/>
              <a:t> один </a:t>
            </a:r>
            <a:r>
              <a:rPr lang="ru-RU" dirty="0" err="1" smtClean="0"/>
              <a:t>з</a:t>
            </a:r>
            <a:r>
              <a:rPr lang="ru-RU" dirty="0" smtClean="0"/>
              <a:t> одним,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капіляри</a:t>
            </a:r>
            <a:r>
              <a:rPr lang="ru-RU" dirty="0" smtClean="0"/>
              <a:t> </a:t>
            </a:r>
            <a:r>
              <a:rPr lang="ru-RU" dirty="0" err="1" smtClean="0"/>
              <a:t>формують</a:t>
            </a:r>
            <a:r>
              <a:rPr lang="ru-RU" dirty="0" smtClean="0"/>
              <a:t> </a:t>
            </a:r>
            <a:r>
              <a:rPr lang="ru-RU" dirty="0" err="1" smtClean="0"/>
              <a:t>замкнуті</a:t>
            </a:r>
            <a:r>
              <a:rPr lang="ru-RU" dirty="0" smtClean="0"/>
              <a:t> </a:t>
            </a:r>
            <a:r>
              <a:rPr lang="ru-RU" dirty="0" err="1" smtClean="0"/>
              <a:t>одношарові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у </a:t>
            </a:r>
            <a:r>
              <a:rPr lang="ru-RU" dirty="0" err="1" smtClean="0"/>
              <a:t>фасціях</a:t>
            </a:r>
            <a:r>
              <a:rPr lang="ru-RU" dirty="0" smtClean="0"/>
              <a:t>, </a:t>
            </a:r>
            <a:r>
              <a:rPr lang="ru-RU" dirty="0" err="1" smtClean="0"/>
              <a:t>очеревині</a:t>
            </a:r>
            <a:r>
              <a:rPr lang="ru-RU" dirty="0" smtClean="0"/>
              <a:t>, </a:t>
            </a:r>
            <a:r>
              <a:rPr lang="ru-RU" dirty="0" err="1" smtClean="0"/>
              <a:t>плеврі</a:t>
            </a:r>
            <a:r>
              <a:rPr lang="ru-RU" dirty="0" smtClean="0"/>
              <a:t>, </a:t>
            </a:r>
            <a:r>
              <a:rPr lang="ru-RU" dirty="0" err="1" smtClean="0"/>
              <a:t>оболонках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. У </a:t>
            </a:r>
            <a:r>
              <a:rPr lang="ru-RU" dirty="0" err="1" smtClean="0"/>
              <a:t>об'ємних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паренхіматозних</a:t>
            </a:r>
            <a:r>
              <a:rPr lang="ru-RU" dirty="0" smtClean="0"/>
              <a:t> органах (</a:t>
            </a:r>
            <a:r>
              <a:rPr lang="ru-RU" dirty="0" err="1" smtClean="0"/>
              <a:t>легенях</a:t>
            </a:r>
            <a:r>
              <a:rPr lang="ru-RU" dirty="0" smtClean="0"/>
              <a:t>, </a:t>
            </a:r>
            <a:r>
              <a:rPr lang="ru-RU" dirty="0" err="1" smtClean="0"/>
              <a:t>нирках</a:t>
            </a:r>
            <a:r>
              <a:rPr lang="ru-RU" dirty="0" smtClean="0"/>
              <a:t>, великих </a:t>
            </a:r>
            <a:r>
              <a:rPr lang="ru-RU" dirty="0" err="1" smtClean="0"/>
              <a:t>залозах</a:t>
            </a:r>
            <a:r>
              <a:rPr lang="ru-RU" dirty="0" smtClean="0"/>
              <a:t>, </a:t>
            </a:r>
            <a:r>
              <a:rPr lang="ru-RU" dirty="0" err="1" smtClean="0"/>
              <a:t>м'язах</a:t>
            </a:r>
            <a:r>
              <a:rPr lang="ru-RU" dirty="0" smtClean="0"/>
              <a:t>) </a:t>
            </a:r>
            <a:r>
              <a:rPr lang="ru-RU" dirty="0" err="1" smtClean="0"/>
              <a:t>внутрішньоорганна</a:t>
            </a:r>
            <a:r>
              <a:rPr lang="ru-RU" dirty="0" smtClean="0"/>
              <a:t> </a:t>
            </a:r>
            <a:r>
              <a:rPr lang="ru-RU" dirty="0" err="1" smtClean="0"/>
              <a:t>лімфатична</a:t>
            </a:r>
            <a:r>
              <a:rPr lang="ru-RU" dirty="0" smtClean="0"/>
              <a:t> мережа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об'ємну</a:t>
            </a:r>
            <a:r>
              <a:rPr lang="ru-RU" dirty="0" smtClean="0"/>
              <a:t> (</a:t>
            </a:r>
            <a:r>
              <a:rPr lang="ru-RU" dirty="0" err="1" smtClean="0"/>
              <a:t>тривимірну</a:t>
            </a:r>
            <a:r>
              <a:rPr lang="ru-RU" dirty="0" smtClean="0"/>
              <a:t>) </a:t>
            </a:r>
            <a:r>
              <a:rPr lang="ru-RU" dirty="0" err="1" smtClean="0"/>
              <a:t>будову</a:t>
            </a:r>
            <a:r>
              <a:rPr lang="ru-RU" dirty="0" smtClean="0"/>
              <a:t>. У </a:t>
            </a:r>
            <a:r>
              <a:rPr lang="ru-RU" dirty="0" err="1" smtClean="0"/>
              <a:t>слизовій</a:t>
            </a:r>
            <a:r>
              <a:rPr lang="ru-RU" dirty="0" smtClean="0"/>
              <a:t> </a:t>
            </a:r>
            <a:r>
              <a:rPr lang="ru-RU" dirty="0" err="1" smtClean="0"/>
              <a:t>оболонці</a:t>
            </a:r>
            <a:r>
              <a:rPr lang="ru-RU" dirty="0" smtClean="0"/>
              <a:t> </a:t>
            </a:r>
            <a:r>
              <a:rPr lang="ru-RU" dirty="0" err="1" smtClean="0"/>
              <a:t>тонкої</a:t>
            </a:r>
            <a:r>
              <a:rPr lang="ru-RU" dirty="0" smtClean="0"/>
              <a:t> кишки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мережі</a:t>
            </a:r>
            <a:r>
              <a:rPr lang="ru-RU" dirty="0" smtClean="0"/>
              <a:t> у </a:t>
            </a:r>
            <a:r>
              <a:rPr lang="ru-RU" dirty="0" err="1" smtClean="0"/>
              <a:t>ворсинці</a:t>
            </a:r>
            <a:r>
              <a:rPr lang="ru-RU" dirty="0" smtClean="0"/>
              <a:t> </a:t>
            </a:r>
            <a:r>
              <a:rPr lang="ru-RU" dirty="0" err="1" smtClean="0"/>
              <a:t>відходять</a:t>
            </a:r>
            <a:r>
              <a:rPr lang="ru-RU" dirty="0" smtClean="0"/>
              <a:t> </a:t>
            </a:r>
            <a:r>
              <a:rPr lang="ru-RU" dirty="0" err="1" smtClean="0"/>
              <a:t>широкі</a:t>
            </a:r>
            <a:r>
              <a:rPr lang="ru-RU" dirty="0" smtClean="0"/>
              <a:t>, </a:t>
            </a:r>
            <a:r>
              <a:rPr lang="ru-RU" dirty="0" err="1" smtClean="0"/>
              <a:t>довгі</a:t>
            </a:r>
            <a:r>
              <a:rPr lang="ru-RU" dirty="0" smtClean="0"/>
              <a:t>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капіляри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синуси</a:t>
            </a:r>
            <a:r>
              <a:rPr lang="ru-RU" dirty="0" smtClean="0"/>
              <a:t>. </a:t>
            </a:r>
            <a:r>
              <a:rPr lang="ru-RU" dirty="0" err="1" smtClean="0"/>
              <a:t>Стінки</a:t>
            </a:r>
            <a:r>
              <a:rPr lang="ru-RU" dirty="0" smtClean="0"/>
              <a:t> </a:t>
            </a:r>
            <a:r>
              <a:rPr lang="ru-RU" dirty="0" err="1" smtClean="0"/>
              <a:t>лімфатичних</a:t>
            </a:r>
            <a:r>
              <a:rPr lang="ru-RU" dirty="0" smtClean="0"/>
              <a:t> </a:t>
            </a:r>
            <a:r>
              <a:rPr lang="ru-RU" dirty="0" err="1" smtClean="0"/>
              <a:t>капілярів</a:t>
            </a:r>
            <a:r>
              <a:rPr lang="ru-RU" dirty="0" smtClean="0"/>
              <a:t> </a:t>
            </a:r>
            <a:r>
              <a:rPr lang="ru-RU" dirty="0" err="1" smtClean="0"/>
              <a:t>утворені</a:t>
            </a:r>
            <a:r>
              <a:rPr lang="ru-RU" dirty="0" smtClean="0"/>
              <a:t> одним шаром </a:t>
            </a:r>
            <a:r>
              <a:rPr lang="ru-RU" dirty="0" err="1" smtClean="0"/>
              <a:t>ендотеліальних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</a:t>
            </a:r>
            <a:r>
              <a:rPr lang="ru-RU" dirty="0" err="1" smtClean="0"/>
              <a:t>базальна</a:t>
            </a:r>
            <a:r>
              <a:rPr lang="ru-RU" dirty="0" smtClean="0"/>
              <a:t> мембрана </a:t>
            </a:r>
            <a:r>
              <a:rPr lang="ru-RU" dirty="0" err="1" smtClean="0"/>
              <a:t>відсутня</a:t>
            </a:r>
            <a:r>
              <a:rPr lang="ru-RU" dirty="0" smtClean="0"/>
              <a:t>.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колагенових</a:t>
            </a:r>
            <a:r>
              <a:rPr lang="ru-RU" dirty="0" smtClean="0"/>
              <a:t> волокон </a:t>
            </a:r>
            <a:r>
              <a:rPr lang="ru-RU" dirty="0" err="1" smtClean="0"/>
              <a:t>лімфатичні</a:t>
            </a:r>
            <a:r>
              <a:rPr lang="ru-RU" dirty="0" smtClean="0"/>
              <a:t> </a:t>
            </a:r>
            <a:r>
              <a:rPr lang="ru-RU" dirty="0" err="1" smtClean="0"/>
              <a:t>капіляри</a:t>
            </a:r>
            <a:r>
              <a:rPr lang="ru-RU" dirty="0" smtClean="0"/>
              <a:t> </a:t>
            </a:r>
            <a:r>
              <a:rPr lang="ru-RU" dirty="0" err="1" smtClean="0"/>
              <a:t>фіксовані</a:t>
            </a:r>
            <a:r>
              <a:rPr lang="ru-RU" dirty="0" smtClean="0"/>
              <a:t> пучками </a:t>
            </a:r>
            <a:r>
              <a:rPr lang="ru-RU" dirty="0" err="1" smtClean="0"/>
              <a:t>щонайтонших</a:t>
            </a:r>
            <a:r>
              <a:rPr lang="ru-RU" dirty="0" smtClean="0"/>
              <a:t> </a:t>
            </a:r>
            <a:r>
              <a:rPr lang="ru-RU" dirty="0" err="1" smtClean="0"/>
              <a:t>з'єднувальнотканинних</a:t>
            </a:r>
            <a:r>
              <a:rPr lang="ru-RU" dirty="0" smtClean="0"/>
              <a:t> волокон.  </a:t>
            </a:r>
            <a:endParaRPr lang="ru-RU" dirty="0"/>
          </a:p>
        </p:txBody>
      </p:sp>
      <p:pic>
        <p:nvPicPr>
          <p:cNvPr id="35" name="Содержимое 34" descr="image048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4178300" y="2866250"/>
            <a:ext cx="3521075" cy="1993862"/>
          </a:xfrm>
        </p:spPr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Захворювання серцево-судинної системи!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457200" y="1609416"/>
            <a:ext cx="7239000" cy="5034294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err="1" smtClean="0"/>
              <a:t>Ішемічна</a:t>
            </a:r>
            <a:r>
              <a:rPr lang="ru-RU" b="1" dirty="0" smtClean="0"/>
              <a:t> хвороба </a:t>
            </a:r>
            <a:r>
              <a:rPr lang="ru-RU" b="1" dirty="0" err="1" smtClean="0"/>
              <a:t>серця</a:t>
            </a:r>
            <a:r>
              <a:rPr lang="ru-RU" dirty="0" smtClean="0"/>
              <a:t> (ІХС)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декілька</a:t>
            </a:r>
            <a:r>
              <a:rPr lang="ru-RU" dirty="0" smtClean="0"/>
              <a:t> </a:t>
            </a:r>
            <a:r>
              <a:rPr lang="ru-RU" dirty="0" err="1" smtClean="0"/>
              <a:t>клінічних</a:t>
            </a:r>
            <a:r>
              <a:rPr lang="ru-RU" dirty="0" smtClean="0"/>
              <a:t> форм: </a:t>
            </a:r>
            <a:r>
              <a:rPr lang="ru-RU" dirty="0" err="1" smtClean="0"/>
              <a:t>серед</a:t>
            </a:r>
            <a:r>
              <a:rPr lang="ru-RU" dirty="0" smtClean="0"/>
              <a:t> них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стенокардію</a:t>
            </a:r>
            <a:r>
              <a:rPr lang="ru-RU" dirty="0" smtClean="0"/>
              <a:t>, </a:t>
            </a:r>
            <a:r>
              <a:rPr lang="ru-RU" dirty="0" err="1" smtClean="0">
                <a:hlinkClick r:id="rId2" tooltip="Інфаркт міокарда"/>
              </a:rPr>
              <a:t>інфаркт</a:t>
            </a:r>
            <a:r>
              <a:rPr lang="ru-RU" dirty="0" smtClean="0">
                <a:hlinkClick r:id="rId2" tooltip="Інфаркт міокарда"/>
              </a:rPr>
              <a:t> </a:t>
            </a:r>
            <a:r>
              <a:rPr lang="ru-RU" dirty="0" err="1" smtClean="0">
                <a:hlinkClick r:id="rId2" tooltip="Інфаркт міокарда"/>
              </a:rPr>
              <a:t>міокарда</a:t>
            </a:r>
            <a:r>
              <a:rPr lang="ru-RU" dirty="0" smtClean="0"/>
              <a:t>, </a:t>
            </a:r>
            <a:r>
              <a:rPr lang="ru-RU" dirty="0" err="1" smtClean="0"/>
              <a:t>постінфарктний</a:t>
            </a:r>
            <a:r>
              <a:rPr lang="ru-RU" dirty="0" smtClean="0"/>
              <a:t> </a:t>
            </a:r>
            <a:r>
              <a:rPr lang="ru-RU" dirty="0" err="1" smtClean="0"/>
              <a:t>кардіосклероз</a:t>
            </a:r>
            <a:r>
              <a:rPr lang="ru-RU" dirty="0" smtClean="0"/>
              <a:t>,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серцевого</a:t>
            </a:r>
            <a:r>
              <a:rPr lang="ru-RU" dirty="0" smtClean="0"/>
              <a:t> ритму.</a:t>
            </a:r>
          </a:p>
          <a:p>
            <a:r>
              <a:rPr lang="ru-RU" dirty="0" err="1" smtClean="0"/>
              <a:t>Майже</a:t>
            </a:r>
            <a:r>
              <a:rPr lang="ru-RU" dirty="0" smtClean="0"/>
              <a:t> </a:t>
            </a:r>
            <a:r>
              <a:rPr lang="ru-RU" dirty="0" err="1" smtClean="0"/>
              <a:t>всі</a:t>
            </a:r>
            <a:r>
              <a:rPr lang="ru-RU" dirty="0" smtClean="0"/>
              <a:t> прояви ІХС, у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поширена</a:t>
            </a:r>
            <a:r>
              <a:rPr lang="ru-RU" dirty="0" smtClean="0"/>
              <a:t> </a:t>
            </a:r>
            <a:r>
              <a:rPr lang="ru-RU" b="1" dirty="0" err="1" smtClean="0"/>
              <a:t>стенокардія</a:t>
            </a:r>
            <a:r>
              <a:rPr lang="ru-RU" b="1" dirty="0" smtClean="0"/>
              <a:t>,</a:t>
            </a:r>
            <a:r>
              <a:rPr lang="ru-RU" dirty="0" smtClean="0"/>
              <a:t> </a:t>
            </a:r>
            <a:r>
              <a:rPr lang="ru-RU" dirty="0" err="1" smtClean="0"/>
              <a:t>обумовлені</a:t>
            </a:r>
            <a:r>
              <a:rPr lang="ru-RU" dirty="0" smtClean="0"/>
              <a:t> </a:t>
            </a:r>
            <a:r>
              <a:rPr lang="ru-RU" dirty="0" err="1" smtClean="0"/>
              <a:t>освітою</a:t>
            </a:r>
            <a:r>
              <a:rPr lang="ru-RU" dirty="0" smtClean="0"/>
              <a:t> в </a:t>
            </a:r>
            <a:r>
              <a:rPr lang="ru-RU" dirty="0" err="1" smtClean="0"/>
              <a:t>міокарді</a:t>
            </a:r>
            <a:r>
              <a:rPr lang="ru-RU" dirty="0" smtClean="0"/>
              <a:t> (</a:t>
            </a:r>
            <a:r>
              <a:rPr lang="ru-RU" dirty="0" err="1" smtClean="0"/>
              <a:t>серцевому</a:t>
            </a:r>
            <a:r>
              <a:rPr lang="ru-RU" dirty="0" smtClean="0"/>
              <a:t> </a:t>
            </a:r>
            <a:r>
              <a:rPr lang="ru-RU" dirty="0" err="1" smtClean="0"/>
              <a:t>м'язі</a:t>
            </a:r>
            <a:r>
              <a:rPr lang="ru-RU" dirty="0" smtClean="0"/>
              <a:t>) </a:t>
            </a:r>
            <a:r>
              <a:rPr lang="ru-RU" dirty="0" err="1" smtClean="0"/>
              <a:t>вогнища</a:t>
            </a:r>
            <a:r>
              <a:rPr lang="ru-RU" dirty="0" smtClean="0"/>
              <a:t> </a:t>
            </a:r>
            <a:r>
              <a:rPr lang="ru-RU" dirty="0" err="1" smtClean="0"/>
              <a:t>ішемії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, </a:t>
            </a:r>
            <a:r>
              <a:rPr lang="ru-RU" dirty="0" err="1" smtClean="0"/>
              <a:t>недостатньо</a:t>
            </a:r>
            <a:r>
              <a:rPr lang="ru-RU" dirty="0" smtClean="0"/>
              <a:t> </a:t>
            </a:r>
            <a:r>
              <a:rPr lang="ru-RU" dirty="0" err="1" smtClean="0"/>
              <a:t>забезпечується</a:t>
            </a:r>
            <a:r>
              <a:rPr lang="ru-RU" dirty="0" smtClean="0"/>
              <a:t> </a:t>
            </a:r>
            <a:r>
              <a:rPr lang="ru-RU" dirty="0" err="1" smtClean="0"/>
              <a:t>кров'ю</a:t>
            </a:r>
            <a:r>
              <a:rPr lang="ru-RU" dirty="0" smtClean="0"/>
              <a:t>. </a:t>
            </a:r>
            <a:r>
              <a:rPr lang="ru-RU" dirty="0" err="1" smtClean="0"/>
              <a:t>Кровопостачання</a:t>
            </a:r>
            <a:r>
              <a:rPr lang="ru-RU" dirty="0" smtClean="0"/>
              <a:t> </a:t>
            </a:r>
            <a:r>
              <a:rPr lang="ru-RU" dirty="0" err="1" smtClean="0"/>
              <a:t>тієї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іншої</a:t>
            </a:r>
            <a:r>
              <a:rPr lang="ru-RU" dirty="0" smtClean="0"/>
              <a:t>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r>
              <a:rPr lang="ru-RU" dirty="0" err="1" smtClean="0"/>
              <a:t>міокарда</a:t>
            </a:r>
            <a:r>
              <a:rPr lang="ru-RU" dirty="0" smtClean="0"/>
              <a:t> </a:t>
            </a:r>
            <a:r>
              <a:rPr lang="ru-RU" dirty="0" err="1" smtClean="0"/>
              <a:t>порушується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ураження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атеросклерозом. 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атеросклеротичної</a:t>
            </a:r>
            <a:r>
              <a:rPr lang="ru-RU" dirty="0" smtClean="0"/>
              <a:t> бляшки в </a:t>
            </a:r>
            <a:r>
              <a:rPr lang="ru-RU" dirty="0" err="1" smtClean="0"/>
              <a:t>посудині</a:t>
            </a:r>
            <a:r>
              <a:rPr lang="ru-RU" dirty="0" smtClean="0"/>
              <a:t> - </a:t>
            </a:r>
            <a:r>
              <a:rPr lang="ru-RU" dirty="0" err="1" smtClean="0">
                <a:hlinkClick r:id="rId3" tooltip="Процес"/>
              </a:rPr>
              <a:t>процес</a:t>
            </a:r>
            <a:r>
              <a:rPr lang="ru-RU" dirty="0" smtClean="0"/>
              <a:t> </a:t>
            </a:r>
            <a:r>
              <a:rPr lang="ru-RU" dirty="0" err="1" smtClean="0"/>
              <a:t>тривалий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часом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. 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з'являється</a:t>
            </a:r>
            <a:r>
              <a:rPr lang="ru-RU" dirty="0" smtClean="0"/>
              <a:t> </a:t>
            </a:r>
            <a:r>
              <a:rPr lang="ru-RU" dirty="0" err="1" smtClean="0"/>
              <a:t>ледь</a:t>
            </a:r>
            <a:r>
              <a:rPr lang="ru-RU" dirty="0" smtClean="0"/>
              <a:t> </a:t>
            </a:r>
            <a:r>
              <a:rPr lang="ru-RU" dirty="0" err="1" smtClean="0"/>
              <a:t>помітне</a:t>
            </a:r>
            <a:r>
              <a:rPr lang="ru-RU" dirty="0" smtClean="0"/>
              <a:t> пристеночное </a:t>
            </a:r>
            <a:r>
              <a:rPr lang="ru-RU" dirty="0" err="1" smtClean="0"/>
              <a:t>скупчення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Ліпіді"/>
              </a:rPr>
              <a:t>ліпідів</a:t>
            </a:r>
            <a:r>
              <a:rPr lang="ru-RU" dirty="0" smtClean="0"/>
              <a:t>, в тому </a:t>
            </a:r>
            <a:r>
              <a:rPr lang="ru-RU" dirty="0" err="1" smtClean="0"/>
              <a:t>числі</a:t>
            </a:r>
            <a:r>
              <a:rPr lang="ru-RU" dirty="0" smtClean="0"/>
              <a:t> </a:t>
            </a:r>
            <a:r>
              <a:rPr lang="ru-RU" dirty="0" smtClean="0">
                <a:hlinkClick r:id="rId5" tooltip="Холестерин"/>
              </a:rPr>
              <a:t>холестерину</a:t>
            </a:r>
            <a:r>
              <a:rPr lang="ru-RU" dirty="0" smtClean="0"/>
              <a:t>. 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воно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, </a:t>
            </a:r>
            <a:r>
              <a:rPr lang="ru-RU" dirty="0" err="1" smtClean="0"/>
              <a:t>просвіт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звужується</a:t>
            </a:r>
            <a:r>
              <a:rPr lang="ru-RU" dirty="0" smtClean="0"/>
              <a:t> аж до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повної</a:t>
            </a:r>
            <a:r>
              <a:rPr lang="ru-RU" dirty="0" smtClean="0"/>
              <a:t> закупорки.</a:t>
            </a:r>
          </a:p>
          <a:p>
            <a:r>
              <a:rPr lang="ru-RU" dirty="0" err="1" smtClean="0"/>
              <a:t>Найчастіше</a:t>
            </a:r>
            <a:r>
              <a:rPr lang="ru-RU" dirty="0" smtClean="0"/>
              <a:t> </a:t>
            </a:r>
            <a:r>
              <a:rPr lang="ru-RU" dirty="0" err="1" smtClean="0"/>
              <a:t>страждають</a:t>
            </a:r>
            <a:r>
              <a:rPr lang="ru-RU" dirty="0" smtClean="0"/>
              <a:t> ІХС </a:t>
            </a:r>
            <a:r>
              <a:rPr lang="ru-RU" dirty="0" smtClean="0">
                <a:hlinkClick r:id="rId6" tooltip="Люди"/>
              </a:rPr>
              <a:t>люди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</a:t>
            </a:r>
            <a:r>
              <a:rPr lang="ru-RU" dirty="0" err="1" smtClean="0"/>
              <a:t>високий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холестерину в </a:t>
            </a:r>
            <a:r>
              <a:rPr lang="ru-RU" dirty="0" err="1" smtClean="0"/>
              <a:t>крові</a:t>
            </a:r>
            <a:r>
              <a:rPr lang="ru-RU" dirty="0" smtClean="0"/>
              <a:t>. 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</a:t>
            </a:r>
            <a:r>
              <a:rPr lang="ru-RU" dirty="0" err="1" smtClean="0"/>
              <a:t>надмірне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висококалорійної</a:t>
            </a:r>
            <a:r>
              <a:rPr lang="ru-RU" dirty="0" smtClean="0"/>
              <a:t> </a:t>
            </a:r>
            <a:r>
              <a:rPr lang="ru-RU" dirty="0" err="1" smtClean="0"/>
              <a:t>їжі</a:t>
            </a:r>
            <a:r>
              <a:rPr lang="ru-RU" dirty="0" smtClean="0"/>
              <a:t>, </a:t>
            </a:r>
            <a:r>
              <a:rPr lang="ru-RU" dirty="0" err="1" smtClean="0"/>
              <a:t>головним</a:t>
            </a:r>
            <a:r>
              <a:rPr lang="ru-RU" dirty="0" smtClean="0"/>
              <a:t> чином </a:t>
            </a:r>
            <a:r>
              <a:rPr lang="ru-RU" dirty="0" err="1" smtClean="0"/>
              <a:t>насичених</a:t>
            </a:r>
            <a:r>
              <a:rPr lang="ru-RU" dirty="0" smtClean="0"/>
              <a:t> </a:t>
            </a:r>
            <a:r>
              <a:rPr lang="ru-RU" dirty="0" err="1" smtClean="0"/>
              <a:t>жирів</a:t>
            </a:r>
            <a:r>
              <a:rPr lang="ru-RU" dirty="0" smtClean="0"/>
              <a:t> </a:t>
            </a:r>
            <a:r>
              <a:rPr lang="ru-RU" dirty="0" err="1" smtClean="0"/>
              <a:t>тваринного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. Фактором </a:t>
            </a:r>
            <a:r>
              <a:rPr lang="ru-RU" dirty="0" err="1" smtClean="0"/>
              <a:t>ризику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 </a:t>
            </a:r>
            <a:r>
              <a:rPr lang="ru-RU" dirty="0" err="1" smtClean="0">
                <a:hlinkClick r:id="rId7" tooltip="Ожиріння"/>
              </a:rPr>
              <a:t>ожиріння</a:t>
            </a:r>
            <a:r>
              <a:rPr lang="ru-RU" dirty="0" smtClean="0"/>
              <a:t>. </a:t>
            </a:r>
            <a:r>
              <a:rPr lang="ru-RU" dirty="0" err="1" smtClean="0"/>
              <a:t>Довжина</a:t>
            </a:r>
            <a:r>
              <a:rPr lang="ru-RU" dirty="0" smtClean="0"/>
              <a:t> посудин у </a:t>
            </a:r>
            <a:r>
              <a:rPr lang="ru-RU" dirty="0" err="1" smtClean="0"/>
              <a:t>огрядного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серцю</a:t>
            </a:r>
            <a:r>
              <a:rPr lang="ru-RU" dirty="0" smtClean="0"/>
              <a:t> доводиться </a:t>
            </a:r>
            <a:r>
              <a:rPr lang="ru-RU" dirty="0" err="1" smtClean="0"/>
              <a:t>проштовхувати</a:t>
            </a:r>
            <a:r>
              <a:rPr lang="ru-RU" dirty="0" smtClean="0"/>
              <a:t> </a:t>
            </a:r>
            <a:r>
              <a:rPr lang="ru-RU" dirty="0" smtClean="0">
                <a:hlinkClick r:id="rId8" tooltip="Кров"/>
              </a:rPr>
              <a:t>кров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подвоєною</a:t>
            </a:r>
            <a:r>
              <a:rPr lang="ru-RU" dirty="0" smtClean="0"/>
              <a:t> силою. 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стенокардію</a:t>
            </a:r>
            <a:r>
              <a:rPr lang="ru-RU" dirty="0" smtClean="0"/>
              <a:t> </a:t>
            </a:r>
            <a:r>
              <a:rPr lang="ru-RU" dirty="0" err="1" smtClean="0"/>
              <a:t>напруження</a:t>
            </a:r>
            <a:r>
              <a:rPr lang="ru-RU" dirty="0" smtClean="0"/>
              <a:t>, коли </a:t>
            </a:r>
            <a:r>
              <a:rPr lang="ru-RU" dirty="0" err="1" smtClean="0"/>
              <a:t>болі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при </a:t>
            </a:r>
            <a:r>
              <a:rPr lang="ru-RU" dirty="0" err="1" smtClean="0"/>
              <a:t>фізичному</a:t>
            </a:r>
            <a:r>
              <a:rPr lang="ru-RU" dirty="0" smtClean="0"/>
              <a:t> </a:t>
            </a:r>
            <a:r>
              <a:rPr lang="ru-RU" dirty="0" err="1" smtClean="0"/>
              <a:t>навантаженні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ходьби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припиняються</a:t>
            </a:r>
            <a:r>
              <a:rPr lang="ru-RU" dirty="0" smtClean="0"/>
              <a:t>, коли </a:t>
            </a:r>
            <a:r>
              <a:rPr lang="ru-RU" dirty="0" err="1" smtClean="0"/>
              <a:t>хворий</a:t>
            </a:r>
            <a:r>
              <a:rPr lang="ru-RU" dirty="0" smtClean="0"/>
              <a:t> </a:t>
            </a:r>
            <a:r>
              <a:rPr lang="ru-RU" dirty="0" err="1" smtClean="0"/>
              <a:t>зупиняється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стенокардію</a:t>
            </a:r>
            <a:r>
              <a:rPr lang="ru-RU" dirty="0" smtClean="0"/>
              <a:t> </a:t>
            </a:r>
            <a:r>
              <a:rPr lang="ru-RU" dirty="0" err="1" smtClean="0"/>
              <a:t>спокою</a:t>
            </a:r>
            <a:r>
              <a:rPr lang="ru-RU" dirty="0" smtClean="0"/>
              <a:t>, </a:t>
            </a:r>
            <a:r>
              <a:rPr lang="ru-RU" dirty="0" err="1" smtClean="0"/>
              <a:t>коли</a:t>
            </a:r>
            <a:r>
              <a:rPr lang="ru-RU" dirty="0" smtClean="0"/>
              <a:t> </a:t>
            </a:r>
            <a:r>
              <a:rPr lang="ru-RU" dirty="0" err="1" smtClean="0"/>
              <a:t>напад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найчастіше</a:t>
            </a:r>
            <a:r>
              <a:rPr lang="ru-RU" dirty="0" smtClean="0"/>
              <a:t> </a:t>
            </a:r>
            <a:r>
              <a:rPr lang="ru-RU" dirty="0" err="1" smtClean="0">
                <a:hlinkClick r:id="rId9" tooltip="Вночі"/>
              </a:rPr>
              <a:t>вночі</a:t>
            </a:r>
            <a:r>
              <a:rPr lang="ru-RU" dirty="0" smtClean="0"/>
              <a:t> 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спокою</a:t>
            </a:r>
            <a:r>
              <a:rPr lang="ru-RU" dirty="0" smtClean="0"/>
              <a:t>. До спазму </a:t>
            </a:r>
            <a:r>
              <a:rPr lang="ru-RU" dirty="0" err="1" smtClean="0"/>
              <a:t>вінцевих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</a:t>
            </a:r>
            <a:r>
              <a:rPr lang="ru-RU" dirty="0" err="1" smtClean="0"/>
              <a:t>привертають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 </a:t>
            </a:r>
            <a:r>
              <a:rPr lang="ru-RU" dirty="0" err="1" smtClean="0"/>
              <a:t>ризику</a:t>
            </a:r>
            <a:r>
              <a:rPr lang="ru-RU" dirty="0" smtClean="0"/>
              <a:t>, як </a:t>
            </a:r>
            <a:r>
              <a:rPr lang="ru-RU" dirty="0" err="1" smtClean="0">
                <a:hlinkClick r:id="rId10" tooltip="Куріння"/>
              </a:rPr>
              <a:t>куріння</a:t>
            </a:r>
            <a:r>
              <a:rPr lang="ru-RU" dirty="0" err="1" smtClean="0"/>
              <a:t>,</a:t>
            </a:r>
            <a:r>
              <a:rPr lang="ru-RU" dirty="0" err="1" smtClean="0">
                <a:hlinkClick r:id="rId11" tooltip="Алкоголь"/>
              </a:rPr>
              <a:t>алкоголь</a:t>
            </a:r>
            <a:r>
              <a:rPr lang="ru-RU" dirty="0" smtClean="0"/>
              <a:t>, </a:t>
            </a:r>
            <a:r>
              <a:rPr lang="ru-RU" dirty="0" err="1" smtClean="0"/>
              <a:t>емоційний</a:t>
            </a:r>
            <a:r>
              <a:rPr lang="ru-RU" dirty="0" smtClean="0"/>
              <a:t> </a:t>
            </a:r>
            <a:r>
              <a:rPr lang="ru-RU" dirty="0" err="1" smtClean="0"/>
              <a:t>стрес</a:t>
            </a:r>
            <a:r>
              <a:rPr lang="ru-RU" dirty="0" smtClean="0"/>
              <a:t>. Але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нікотин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smtClean="0">
                <a:hlinkClick r:id="rId11" tooltip="Алкоголь"/>
              </a:rPr>
              <a:t>алкоголь</a:t>
            </a:r>
            <a:r>
              <a:rPr lang="ru-RU" dirty="0" smtClean="0"/>
              <a:t> </a:t>
            </a:r>
            <a:r>
              <a:rPr lang="ru-RU" dirty="0" err="1" smtClean="0"/>
              <a:t>діють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на </a:t>
            </a:r>
            <a:r>
              <a:rPr lang="ru-RU" dirty="0" err="1" smtClean="0"/>
              <a:t>судини</a:t>
            </a:r>
            <a:r>
              <a:rPr lang="ru-RU" dirty="0" smtClean="0"/>
              <a:t>, то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стресу</a:t>
            </a:r>
            <a:r>
              <a:rPr lang="ru-RU" dirty="0" smtClean="0"/>
              <a:t> причиною спазму </a:t>
            </a:r>
            <a:r>
              <a:rPr lang="ru-RU" dirty="0" err="1" smtClean="0"/>
              <a:t>коронарних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катехоламіни</a:t>
            </a:r>
            <a:r>
              <a:rPr lang="ru-RU" dirty="0" smtClean="0"/>
              <a:t>, </a:t>
            </a:r>
            <a:r>
              <a:rPr lang="ru-RU" dirty="0" err="1" smtClean="0"/>
              <a:t>норадреналін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адреналін</a:t>
            </a:r>
            <a:r>
              <a:rPr lang="ru-RU" dirty="0" smtClean="0"/>
              <a:t>. 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різкого</a:t>
            </a:r>
            <a:r>
              <a:rPr lang="ru-RU" dirty="0" smtClean="0"/>
              <a:t> </a:t>
            </a:r>
            <a:r>
              <a:rPr lang="ru-RU" dirty="0" err="1" smtClean="0"/>
              <a:t>викиду</a:t>
            </a:r>
            <a:r>
              <a:rPr lang="ru-RU" dirty="0" smtClean="0"/>
              <a:t> </a:t>
            </a:r>
            <a:r>
              <a:rPr lang="ru-RU" dirty="0" err="1" smtClean="0"/>
              <a:t>наднирковими</a:t>
            </a:r>
            <a:r>
              <a:rPr lang="ru-RU" dirty="0" smtClean="0"/>
              <a:t> в кров </a:t>
            </a:r>
            <a:r>
              <a:rPr lang="ru-RU" dirty="0" err="1" smtClean="0"/>
              <a:t>катехоламінів</a:t>
            </a:r>
            <a:r>
              <a:rPr lang="ru-RU" dirty="0" smtClean="0"/>
              <a:t> </a:t>
            </a:r>
            <a:r>
              <a:rPr lang="ru-RU" dirty="0" err="1" smtClean="0"/>
              <a:t>підвищується</a:t>
            </a:r>
            <a:r>
              <a:rPr lang="ru-RU" dirty="0" smtClean="0"/>
              <a:t> </a:t>
            </a:r>
            <a:r>
              <a:rPr lang="ru-RU" dirty="0" err="1" smtClean="0"/>
              <a:t>згортання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,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</a:t>
            </a:r>
            <a:r>
              <a:rPr lang="ru-RU" dirty="0" err="1" smtClean="0"/>
              <a:t>посилюється</a:t>
            </a:r>
            <a:r>
              <a:rPr lang="ru-RU" dirty="0" smtClean="0"/>
              <a:t> спазм </a:t>
            </a:r>
            <a:r>
              <a:rPr lang="ru-RU" dirty="0" err="1" smtClean="0"/>
              <a:t>вінцевих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Схема </a:t>
            </a:r>
            <a:r>
              <a:rPr lang="ru-RU" dirty="0" err="1" smtClean="0"/>
              <a:t>механізму</a:t>
            </a:r>
            <a:r>
              <a:rPr lang="ru-RU" dirty="0" smtClean="0"/>
              <a:t> </a:t>
            </a:r>
            <a:r>
              <a:rPr lang="ru-RU" dirty="0" err="1" smtClean="0"/>
              <a:t>утворення</a:t>
            </a:r>
            <a:r>
              <a:rPr lang="ru-RU" dirty="0" smtClean="0"/>
              <a:t> </a:t>
            </a:r>
            <a:r>
              <a:rPr lang="ru-RU" dirty="0" err="1" smtClean="0"/>
              <a:t>ділянок</a:t>
            </a:r>
            <a:r>
              <a:rPr lang="ru-RU" dirty="0" smtClean="0"/>
              <a:t> </a:t>
            </a:r>
            <a:r>
              <a:rPr lang="ru-RU" dirty="0" err="1" smtClean="0"/>
              <a:t>ішемії</a:t>
            </a:r>
            <a:r>
              <a:rPr lang="ru-RU" dirty="0" smtClean="0"/>
              <a:t> </a:t>
            </a:r>
            <a:r>
              <a:rPr lang="ru-RU" dirty="0" err="1" smtClean="0"/>
              <a:t>міокарда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формування</a:t>
            </a:r>
            <a:r>
              <a:rPr lang="ru-RU" dirty="0" smtClean="0"/>
              <a:t> </a:t>
            </a:r>
            <a:r>
              <a:rPr lang="ru-RU" dirty="0" err="1" smtClean="0"/>
              <a:t>атеросклеротичної</a:t>
            </a:r>
            <a:r>
              <a:rPr lang="ru-RU" dirty="0" smtClean="0"/>
              <a:t> бляшки в коронарному </a:t>
            </a:r>
            <a:r>
              <a:rPr lang="ru-RU" dirty="0" err="1" smtClean="0"/>
              <a:t>посудині</a:t>
            </a:r>
            <a:r>
              <a:rPr lang="ru-RU" dirty="0" smtClean="0"/>
              <a:t> (</a:t>
            </a:r>
            <a:r>
              <a:rPr lang="ru-RU" dirty="0" err="1" smtClean="0"/>
              <a:t>праворуч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спазму </a:t>
            </a:r>
            <a:r>
              <a:rPr lang="ru-RU" dirty="0" err="1" smtClean="0"/>
              <a:t>коронарної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(</a:t>
            </a:r>
            <a:r>
              <a:rPr lang="ru-RU" dirty="0" err="1" smtClean="0"/>
              <a:t>ліворуч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Захворювання серцево-судинної системи!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 smtClean="0"/>
              <a:t>Інфаркт</a:t>
            </a:r>
            <a:r>
              <a:rPr lang="ru-RU" b="1" dirty="0" smtClean="0"/>
              <a:t> </a:t>
            </a:r>
            <a:r>
              <a:rPr lang="ru-RU" b="1" dirty="0" err="1" smtClean="0"/>
              <a:t>міокарда</a:t>
            </a:r>
            <a:r>
              <a:rPr lang="ru-RU" dirty="0" smtClean="0"/>
              <a:t> - </a:t>
            </a:r>
            <a:r>
              <a:rPr lang="ru-RU" dirty="0" err="1" smtClean="0"/>
              <a:t>гостре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обумовлене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одного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кількох</a:t>
            </a:r>
            <a:r>
              <a:rPr lang="ru-RU" dirty="0" smtClean="0"/>
              <a:t> </a:t>
            </a:r>
            <a:r>
              <a:rPr lang="ru-RU" dirty="0" err="1" smtClean="0"/>
              <a:t>вогнищ</a:t>
            </a:r>
            <a:r>
              <a:rPr lang="ru-RU" dirty="0" smtClean="0"/>
              <a:t> </a:t>
            </a:r>
            <a:r>
              <a:rPr lang="ru-RU" dirty="0" err="1" smtClean="0"/>
              <a:t>омертвіння</a:t>
            </a:r>
            <a:r>
              <a:rPr lang="ru-RU" dirty="0" smtClean="0"/>
              <a:t> в </a:t>
            </a:r>
            <a:r>
              <a:rPr lang="ru-RU" dirty="0" err="1" smtClean="0"/>
              <a:t>серцевому</a:t>
            </a:r>
            <a:r>
              <a:rPr lang="ru-RU" dirty="0" smtClean="0"/>
              <a:t> </a:t>
            </a:r>
            <a:r>
              <a:rPr lang="ru-RU" dirty="0" err="1" smtClean="0"/>
              <a:t>м'язі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</a:t>
            </a:r>
            <a:r>
              <a:rPr lang="ru-RU" dirty="0" err="1" smtClean="0"/>
              <a:t>порушенням</a:t>
            </a:r>
            <a:r>
              <a:rPr lang="ru-RU" dirty="0" smtClean="0"/>
              <a:t> </a:t>
            </a:r>
            <a:r>
              <a:rPr lang="ru-RU" dirty="0" err="1" smtClean="0"/>
              <a:t>серцевої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. 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Харчування"/>
              </a:rPr>
              <a:t>харчування</a:t>
            </a:r>
            <a:r>
              <a:rPr lang="ru-RU" dirty="0" smtClean="0"/>
              <a:t> </a:t>
            </a:r>
            <a:r>
              <a:rPr lang="ru-RU" dirty="0" err="1" smtClean="0"/>
              <a:t>м'язова</a:t>
            </a:r>
            <a:r>
              <a:rPr lang="ru-RU" dirty="0" smtClean="0"/>
              <a:t> тканина на </a:t>
            </a:r>
            <a:r>
              <a:rPr lang="ru-RU" dirty="0" err="1" smtClean="0"/>
              <a:t>місці</a:t>
            </a:r>
            <a:r>
              <a:rPr lang="ru-RU" dirty="0" smtClean="0"/>
              <a:t> </a:t>
            </a:r>
            <a:r>
              <a:rPr lang="ru-RU" dirty="0" err="1" smtClean="0"/>
              <a:t>інфаркту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</a:t>
            </a:r>
            <a:r>
              <a:rPr lang="ru-RU" dirty="0" err="1" smtClean="0"/>
              <a:t>перероджується</a:t>
            </a:r>
            <a:r>
              <a:rPr lang="ru-RU" dirty="0" smtClean="0"/>
              <a:t>, </a:t>
            </a:r>
            <a:r>
              <a:rPr lang="ru-RU" dirty="0" err="1" smtClean="0"/>
              <a:t>некротизується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заміщається</a:t>
            </a:r>
            <a:r>
              <a:rPr lang="ru-RU" dirty="0" smtClean="0"/>
              <a:t> </a:t>
            </a:r>
            <a:r>
              <a:rPr lang="ru-RU" dirty="0" err="1" smtClean="0"/>
              <a:t>сполучною</a:t>
            </a:r>
            <a:r>
              <a:rPr lang="ru-RU" dirty="0" smtClean="0"/>
              <a:t> </a:t>
            </a:r>
            <a:r>
              <a:rPr lang="ru-RU" dirty="0" smtClean="0">
                <a:hlinkClick r:id="rId3" tooltip="Тканини"/>
              </a:rPr>
              <a:t>тканиною</a:t>
            </a:r>
            <a:r>
              <a:rPr lang="ru-RU" dirty="0" smtClean="0"/>
              <a:t>, яка </a:t>
            </a:r>
            <a:r>
              <a:rPr lang="ru-RU" dirty="0" err="1" smtClean="0"/>
              <a:t>згодом</a:t>
            </a:r>
            <a:r>
              <a:rPr lang="ru-RU" dirty="0" smtClean="0"/>
              <a:t> </a:t>
            </a:r>
            <a:r>
              <a:rPr lang="ru-RU" dirty="0" err="1" smtClean="0"/>
              <a:t>перетворюється</a:t>
            </a:r>
            <a:r>
              <a:rPr lang="ru-RU" dirty="0" smtClean="0"/>
              <a:t> на </a:t>
            </a:r>
            <a:r>
              <a:rPr lang="ru-RU" dirty="0" err="1" smtClean="0"/>
              <a:t>рубець</a:t>
            </a:r>
            <a:r>
              <a:rPr lang="ru-RU" dirty="0" smtClean="0"/>
              <a:t>. </a:t>
            </a:r>
            <a:r>
              <a:rPr lang="ru-RU" dirty="0" err="1" smtClean="0"/>
              <a:t>Безпосередньою</a:t>
            </a:r>
            <a:r>
              <a:rPr lang="ru-RU" dirty="0" smtClean="0"/>
              <a:t> причиною,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Інфаркт міокарда"/>
              </a:rPr>
              <a:t>інфаркт</a:t>
            </a:r>
            <a:r>
              <a:rPr lang="ru-RU" dirty="0" smtClean="0">
                <a:hlinkClick r:id="rId4" tooltip="Інфаркт міокарда"/>
              </a:rPr>
              <a:t> </a:t>
            </a:r>
            <a:r>
              <a:rPr lang="ru-RU" dirty="0" err="1" smtClean="0">
                <a:hlinkClick r:id="rId4" tooltip="Інфаркт міокарда"/>
              </a:rPr>
              <a:t>міокарда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сильне</a:t>
            </a:r>
            <a:r>
              <a:rPr lang="ru-RU" dirty="0" smtClean="0"/>
              <a:t> </a:t>
            </a:r>
            <a:r>
              <a:rPr lang="ru-RU" dirty="0" err="1" smtClean="0"/>
              <a:t>нервове</a:t>
            </a:r>
            <a:r>
              <a:rPr lang="ru-RU" dirty="0" smtClean="0"/>
              <a:t> </a:t>
            </a:r>
            <a:r>
              <a:rPr lang="ru-RU" dirty="0" err="1" smtClean="0"/>
              <a:t>збудження</a:t>
            </a:r>
            <a:r>
              <a:rPr lang="ru-RU" dirty="0" smtClean="0"/>
              <a:t>, </a:t>
            </a:r>
            <a:r>
              <a:rPr lang="ru-RU" dirty="0" err="1" smtClean="0"/>
              <a:t>фізичне</a:t>
            </a:r>
            <a:r>
              <a:rPr lang="ru-RU" dirty="0" smtClean="0"/>
              <a:t> </a:t>
            </a:r>
            <a:r>
              <a:rPr lang="ru-RU" dirty="0" err="1" smtClean="0"/>
              <a:t>напруження</a:t>
            </a:r>
            <a:r>
              <a:rPr lang="ru-RU" dirty="0" smtClean="0"/>
              <a:t>, </a:t>
            </a:r>
            <a:r>
              <a:rPr lang="ru-RU" dirty="0" err="1" smtClean="0">
                <a:hlinkClick r:id="rId5" tooltip="Отруєння"/>
              </a:rPr>
              <a:t>отруєння</a:t>
            </a:r>
            <a:r>
              <a:rPr lang="ru-RU" dirty="0" smtClean="0"/>
              <a:t> </a:t>
            </a:r>
            <a:r>
              <a:rPr lang="ru-RU" dirty="0" err="1" smtClean="0"/>
              <a:t>нікотином</a:t>
            </a:r>
            <a:r>
              <a:rPr lang="ru-RU" dirty="0" smtClean="0"/>
              <a:t>, </a:t>
            </a:r>
            <a:r>
              <a:rPr lang="ru-RU" dirty="0" err="1" smtClean="0"/>
              <a:t>багата</a:t>
            </a:r>
            <a:r>
              <a:rPr lang="ru-RU" dirty="0" smtClean="0"/>
              <a:t> </a:t>
            </a:r>
            <a:r>
              <a:rPr lang="ru-RU" dirty="0" err="1" smtClean="0"/>
              <a:t>їжа</a:t>
            </a:r>
            <a:r>
              <a:rPr lang="ru-RU" dirty="0" smtClean="0"/>
              <a:t> перед сном, </a:t>
            </a:r>
            <a:r>
              <a:rPr lang="ru-RU" dirty="0" err="1" smtClean="0"/>
              <a:t>зловживання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Алкоголь"/>
              </a:rPr>
              <a:t>алкогольними</a:t>
            </a:r>
            <a:r>
              <a:rPr lang="ru-RU" dirty="0" smtClean="0"/>
              <a:t> напоями.</a:t>
            </a:r>
          </a:p>
          <a:p>
            <a:r>
              <a:rPr lang="ru-RU" dirty="0" err="1" smtClean="0"/>
              <a:t>Головним</a:t>
            </a:r>
            <a:r>
              <a:rPr lang="ru-RU" dirty="0" smtClean="0"/>
              <a:t> симптомом </a:t>
            </a:r>
            <a:r>
              <a:rPr lang="ru-RU" dirty="0" err="1" smtClean="0"/>
              <a:t>інфаркту</a:t>
            </a:r>
            <a:r>
              <a:rPr lang="ru-RU" dirty="0" smtClean="0"/>
              <a:t> </a:t>
            </a:r>
            <a:r>
              <a:rPr lang="ru-RU" dirty="0" err="1" smtClean="0"/>
              <a:t>міокарда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гостро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різкий</a:t>
            </a:r>
            <a:r>
              <a:rPr lang="ru-RU" dirty="0" smtClean="0"/>
              <a:t> </a:t>
            </a:r>
            <a:r>
              <a:rPr lang="ru-RU" dirty="0" err="1" smtClean="0">
                <a:hlinkClick r:id="rId7" tooltip="Біль"/>
              </a:rPr>
              <a:t>біль</a:t>
            </a:r>
            <a:r>
              <a:rPr lang="ru-RU" dirty="0" smtClean="0"/>
              <a:t> 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. У </a:t>
            </a:r>
            <a:r>
              <a:rPr lang="ru-RU" dirty="0" err="1" smtClean="0"/>
              <a:t>важких</a:t>
            </a:r>
            <a:r>
              <a:rPr lang="ru-RU" dirty="0" smtClean="0"/>
              <a:t>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болі</a:t>
            </a:r>
            <a:r>
              <a:rPr lang="ru-RU" dirty="0" smtClean="0"/>
              <a:t> в </a:t>
            </a:r>
            <a:r>
              <a:rPr lang="ru-RU" dirty="0" err="1" smtClean="0"/>
              <a:t>серці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триматися</a:t>
            </a:r>
            <a:r>
              <a:rPr lang="ru-RU" dirty="0" smtClean="0"/>
              <a:t> 2-3 </a:t>
            </a:r>
            <a:r>
              <a:rPr lang="ru-RU" dirty="0" err="1" smtClean="0"/>
              <a:t>діб</a:t>
            </a:r>
            <a:r>
              <a:rPr lang="ru-RU" dirty="0" smtClean="0"/>
              <a:t>. До </a:t>
            </a:r>
            <a:r>
              <a:rPr lang="ru-RU" dirty="0" err="1" smtClean="0"/>
              <a:t>больовим</a:t>
            </a:r>
            <a:r>
              <a:rPr lang="ru-RU" dirty="0" smtClean="0"/>
              <a:t> </a:t>
            </a:r>
            <a:r>
              <a:rPr lang="ru-RU" dirty="0" err="1" smtClean="0">
                <a:hlinkClick r:id="rId8" tooltip="Відчуття"/>
              </a:rPr>
              <a:t>відчуттям</a:t>
            </a:r>
            <a:r>
              <a:rPr lang="ru-RU" dirty="0" smtClean="0"/>
              <a:t> у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дні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приєднується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температури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до 39 </a:t>
            </a:r>
            <a:r>
              <a:rPr lang="ru-RU" dirty="0" err="1" smtClean="0"/>
              <a:t>градусів.Лікування</a:t>
            </a:r>
            <a:r>
              <a:rPr lang="ru-RU" dirty="0" smtClean="0"/>
              <a:t> </a:t>
            </a:r>
            <a:r>
              <a:rPr lang="ru-RU" dirty="0" err="1" smtClean="0"/>
              <a:t>починають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створення</a:t>
            </a:r>
            <a:r>
              <a:rPr lang="ru-RU" dirty="0" smtClean="0"/>
              <a:t> хворому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психічного</a:t>
            </a:r>
            <a:r>
              <a:rPr lang="ru-RU" dirty="0" smtClean="0"/>
              <a:t> </a:t>
            </a:r>
            <a:r>
              <a:rPr lang="ru-RU" dirty="0" err="1" smtClean="0"/>
              <a:t>спокою</a:t>
            </a:r>
            <a:r>
              <a:rPr lang="ru-RU" dirty="0" smtClean="0"/>
              <a:t>, </a:t>
            </a:r>
            <a:r>
              <a:rPr lang="ru-RU" dirty="0" err="1" smtClean="0"/>
              <a:t>кращим</a:t>
            </a:r>
            <a:r>
              <a:rPr lang="ru-RU" dirty="0" smtClean="0"/>
              <a:t> буде </a:t>
            </a:r>
            <a:r>
              <a:rPr lang="ru-RU" dirty="0" err="1" smtClean="0"/>
              <a:t>лікування</a:t>
            </a:r>
            <a:r>
              <a:rPr lang="ru-RU" dirty="0" smtClean="0"/>
              <a:t> в </a:t>
            </a:r>
            <a:r>
              <a:rPr lang="ru-RU" dirty="0" err="1" smtClean="0"/>
              <a:t>умовах</a:t>
            </a:r>
            <a:r>
              <a:rPr lang="ru-RU" dirty="0" smtClean="0"/>
              <a:t> </a:t>
            </a:r>
            <a:r>
              <a:rPr lang="ru-RU" dirty="0" err="1" smtClean="0"/>
              <a:t>стаціонару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357166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Захворювання серцево-судинної системи!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err="1" smtClean="0"/>
              <a:t>Аритмії-порушення</a:t>
            </a:r>
            <a:r>
              <a:rPr lang="ru-RU" dirty="0" smtClean="0"/>
              <a:t> </a:t>
            </a:r>
            <a:r>
              <a:rPr lang="ru-RU" dirty="0" err="1" smtClean="0"/>
              <a:t>серцевого</a:t>
            </a:r>
            <a:r>
              <a:rPr lang="ru-RU" dirty="0" smtClean="0"/>
              <a:t> ритму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темпу </a:t>
            </a:r>
            <a:r>
              <a:rPr lang="ru-RU" dirty="0" err="1" smtClean="0"/>
              <a:t>серцевих</a:t>
            </a:r>
            <a:r>
              <a:rPr lang="ru-RU" dirty="0" smtClean="0"/>
              <a:t> </a:t>
            </a:r>
            <a:r>
              <a:rPr lang="ru-RU" dirty="0" err="1" smtClean="0"/>
              <a:t>скорочень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Функціоналізм"/>
              </a:rPr>
              <a:t>функціональних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органічних</a:t>
            </a:r>
            <a:r>
              <a:rPr lang="ru-RU" dirty="0" smtClean="0"/>
              <a:t> </a:t>
            </a:r>
            <a:r>
              <a:rPr lang="ru-RU" dirty="0" err="1" smtClean="0"/>
              <a:t>уражень</a:t>
            </a:r>
            <a:r>
              <a:rPr lang="ru-RU" dirty="0" smtClean="0"/>
              <a:t> </a:t>
            </a:r>
            <a:r>
              <a:rPr lang="ru-RU" dirty="0" err="1" smtClean="0"/>
              <a:t>провідникової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серцевого</a:t>
            </a:r>
            <a:r>
              <a:rPr lang="ru-RU" dirty="0" smtClean="0"/>
              <a:t> </a:t>
            </a:r>
            <a:r>
              <a:rPr lang="ru-RU" dirty="0" err="1" smtClean="0"/>
              <a:t>м'яза</a:t>
            </a:r>
            <a:r>
              <a:rPr lang="ru-RU" dirty="0" smtClean="0"/>
              <a:t>. </a:t>
            </a:r>
            <a:r>
              <a:rPr lang="ru-RU" dirty="0" err="1" smtClean="0"/>
              <a:t>Аритмії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виражатися</a:t>
            </a:r>
            <a:r>
              <a:rPr lang="ru-RU" dirty="0" smtClean="0"/>
              <a:t> не </a:t>
            </a:r>
            <a:r>
              <a:rPr lang="ru-RU" dirty="0" err="1" smtClean="0"/>
              <a:t>тільки</a:t>
            </a:r>
            <a:r>
              <a:rPr lang="ru-RU" dirty="0" smtClean="0"/>
              <a:t> в </a:t>
            </a:r>
            <a:r>
              <a:rPr lang="ru-RU" dirty="0" err="1" smtClean="0"/>
              <a:t>зміні</a:t>
            </a:r>
            <a:r>
              <a:rPr lang="ru-RU" dirty="0" smtClean="0"/>
              <a:t> ритму,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порушенні</a:t>
            </a:r>
            <a:r>
              <a:rPr lang="ru-RU" dirty="0" smtClean="0"/>
              <a:t> темпу </a:t>
            </a:r>
            <a:r>
              <a:rPr lang="ru-RU" dirty="0" err="1" smtClean="0"/>
              <a:t>серцевих</a:t>
            </a:r>
            <a:r>
              <a:rPr lang="ru-RU" dirty="0" smtClean="0"/>
              <a:t> </a:t>
            </a:r>
            <a:r>
              <a:rPr lang="ru-RU" dirty="0" err="1" smtClean="0"/>
              <a:t>скорочень</a:t>
            </a:r>
            <a:r>
              <a:rPr lang="ru-RU" dirty="0" smtClean="0"/>
              <a:t>.</a:t>
            </a:r>
          </a:p>
          <a:p>
            <a:r>
              <a:rPr lang="ru-RU" i="1" u="sng" dirty="0" err="1" smtClean="0"/>
              <a:t>Порушення</a:t>
            </a:r>
            <a:r>
              <a:rPr lang="ru-RU" i="1" u="sng" dirty="0" smtClean="0"/>
              <a:t> ритму </a:t>
            </a:r>
            <a:r>
              <a:rPr lang="ru-RU" i="1" u="sng" dirty="0" err="1" smtClean="0"/>
              <a:t>серцевої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діяльності</a:t>
            </a:r>
            <a:r>
              <a:rPr lang="ru-RU" dirty="0" smtClean="0"/>
              <a:t> - </a:t>
            </a:r>
            <a:r>
              <a:rPr lang="ru-RU" dirty="0" smtClean="0">
                <a:hlinkClick r:id="rId3" tooltip="Блокада"/>
              </a:rPr>
              <a:t>блокада</a:t>
            </a:r>
            <a:r>
              <a:rPr lang="ru-RU" dirty="0" smtClean="0"/>
              <a:t> </a:t>
            </a:r>
            <a:r>
              <a:rPr lang="ru-RU" dirty="0" err="1" smtClean="0"/>
              <a:t>серця</a:t>
            </a:r>
            <a:r>
              <a:rPr lang="ru-RU" dirty="0" smtClean="0"/>
              <a:t>. Вона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частковою</a:t>
            </a:r>
            <a:r>
              <a:rPr lang="ru-RU" dirty="0" smtClean="0"/>
              <a:t> та </a:t>
            </a:r>
            <a:r>
              <a:rPr lang="ru-RU" dirty="0" err="1" smtClean="0"/>
              <a:t>повною</a:t>
            </a:r>
            <a:r>
              <a:rPr lang="ru-RU" dirty="0" smtClean="0"/>
              <a:t>. 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уповільненої</a:t>
            </a:r>
            <a:r>
              <a:rPr lang="ru-RU" dirty="0" smtClean="0"/>
              <a:t> </a:t>
            </a:r>
            <a:r>
              <a:rPr lang="ru-RU" dirty="0" err="1" smtClean="0"/>
              <a:t>проходження</a:t>
            </a:r>
            <a:r>
              <a:rPr lang="ru-RU" dirty="0" smtClean="0"/>
              <a:t> </a:t>
            </a:r>
            <a:r>
              <a:rPr lang="ru-RU" dirty="0" err="1" smtClean="0"/>
              <a:t>імпульсу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неповна</a:t>
            </a:r>
            <a:r>
              <a:rPr lang="ru-RU" dirty="0" smtClean="0"/>
              <a:t> блокада, коли </a:t>
            </a:r>
            <a:r>
              <a:rPr lang="ru-RU" dirty="0" err="1" smtClean="0"/>
              <a:t>проходження</a:t>
            </a:r>
            <a:r>
              <a:rPr lang="ru-RU" dirty="0" smtClean="0"/>
              <a:t> </a:t>
            </a:r>
            <a:r>
              <a:rPr lang="ru-RU" dirty="0" err="1" smtClean="0"/>
              <a:t>імпульсу</a:t>
            </a:r>
            <a:r>
              <a:rPr lang="ru-RU" dirty="0" smtClean="0"/>
              <a:t> </a:t>
            </a:r>
            <a:r>
              <a:rPr lang="ru-RU" dirty="0" err="1" smtClean="0"/>
              <a:t>переривається</a:t>
            </a:r>
            <a:r>
              <a:rPr lang="ru-RU" dirty="0" smtClean="0"/>
              <a:t> </a:t>
            </a:r>
            <a:r>
              <a:rPr lang="ru-RU" dirty="0" err="1" smtClean="0"/>
              <a:t>повністю</a:t>
            </a:r>
            <a:r>
              <a:rPr lang="ru-RU" dirty="0" smtClean="0"/>
              <a:t> - </a:t>
            </a:r>
            <a:r>
              <a:rPr lang="ru-RU" dirty="0" err="1" smtClean="0"/>
              <a:t>повна</a:t>
            </a:r>
            <a:r>
              <a:rPr lang="ru-RU" dirty="0" smtClean="0"/>
              <a:t> блокада.</a:t>
            </a:r>
          </a:p>
          <a:p>
            <a:r>
              <a:rPr lang="ru-RU" dirty="0" err="1" smtClean="0"/>
              <a:t>Неповна</a:t>
            </a:r>
            <a:r>
              <a:rPr lang="ru-RU" dirty="0" smtClean="0"/>
              <a:t> блокада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електрокардіографічно</a:t>
            </a:r>
            <a:r>
              <a:rPr lang="ru-RU" dirty="0" smtClean="0"/>
              <a:t>. </a:t>
            </a:r>
            <a:r>
              <a:rPr lang="ru-RU" dirty="0" err="1" smtClean="0"/>
              <a:t>Повну</a:t>
            </a:r>
            <a:r>
              <a:rPr lang="ru-RU" dirty="0" smtClean="0"/>
              <a:t> блокаду </a:t>
            </a:r>
            <a:r>
              <a:rPr lang="ru-RU" dirty="0" err="1" smtClean="0"/>
              <a:t>можна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Встанови"/>
              </a:rPr>
              <a:t>встановити</a:t>
            </a:r>
            <a:r>
              <a:rPr lang="ru-RU" dirty="0" smtClean="0"/>
              <a:t> </a:t>
            </a:r>
            <a:r>
              <a:rPr lang="ru-RU" dirty="0" err="1" smtClean="0"/>
              <a:t>клінічно</a:t>
            </a:r>
            <a:r>
              <a:rPr lang="ru-RU" dirty="0" smtClean="0"/>
              <a:t>. 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основний</a:t>
            </a:r>
            <a:r>
              <a:rPr lang="ru-RU" dirty="0" smtClean="0"/>
              <a:t> симптом -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рідкісний</a:t>
            </a:r>
            <a:r>
              <a:rPr lang="ru-RU" dirty="0" smtClean="0"/>
              <a:t> пульс, 30-40 </a:t>
            </a:r>
            <a:r>
              <a:rPr lang="ru-RU" dirty="0" err="1" smtClean="0"/>
              <a:t>ударів</a:t>
            </a:r>
            <a:r>
              <a:rPr lang="ru-RU" dirty="0" smtClean="0"/>
              <a:t> на </a:t>
            </a:r>
            <a:r>
              <a:rPr lang="ru-RU" dirty="0" err="1" smtClean="0"/>
              <a:t>хвилину</a:t>
            </a:r>
            <a:r>
              <a:rPr lang="ru-RU" dirty="0" smtClean="0"/>
              <a:t>. </a:t>
            </a:r>
            <a:r>
              <a:rPr lang="ru-RU" dirty="0" err="1" smtClean="0"/>
              <a:t>Хворі</a:t>
            </a:r>
            <a:r>
              <a:rPr lang="ru-RU" dirty="0" smtClean="0"/>
              <a:t> </a:t>
            </a:r>
            <a:r>
              <a:rPr lang="ru-RU" dirty="0" err="1" smtClean="0"/>
              <a:t>відчувають</a:t>
            </a:r>
            <a:r>
              <a:rPr lang="ru-RU" dirty="0" smtClean="0"/>
              <a:t> при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запаморочення</a:t>
            </a:r>
            <a:r>
              <a:rPr lang="ru-RU" dirty="0" smtClean="0"/>
              <a:t>.</a:t>
            </a:r>
          </a:p>
          <a:p>
            <a:r>
              <a:rPr lang="ru-RU" i="1" u="sng" dirty="0" err="1" smtClean="0"/>
              <a:t>Аритмія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дихальна</a:t>
            </a:r>
            <a:r>
              <a:rPr lang="ru-RU" dirty="0" smtClean="0"/>
              <a:t> (</a:t>
            </a:r>
            <a:r>
              <a:rPr lang="ru-RU" dirty="0" err="1" smtClean="0"/>
              <a:t>синусова</a:t>
            </a:r>
            <a:r>
              <a:rPr lang="ru-RU" dirty="0" smtClean="0"/>
              <a:t>). </a:t>
            </a:r>
            <a:r>
              <a:rPr lang="ru-RU" dirty="0" err="1" smtClean="0"/>
              <a:t>Аритмія</a:t>
            </a:r>
            <a:r>
              <a:rPr lang="ru-RU" dirty="0" smtClean="0"/>
              <a:t>, </a:t>
            </a:r>
            <a:r>
              <a:rPr lang="ru-RU" dirty="0" err="1" smtClean="0"/>
              <a:t>пов'язана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актом </a:t>
            </a:r>
            <a:r>
              <a:rPr lang="ru-RU" dirty="0" err="1" smtClean="0">
                <a:hlinkClick r:id="rId5" tooltip="Дихання"/>
              </a:rPr>
              <a:t>дихання</a:t>
            </a:r>
            <a:r>
              <a:rPr lang="ru-RU" dirty="0" smtClean="0"/>
              <a:t> (</a:t>
            </a:r>
            <a:r>
              <a:rPr lang="ru-RU" dirty="0" err="1" smtClean="0"/>
              <a:t>почастішання</a:t>
            </a:r>
            <a:r>
              <a:rPr lang="ru-RU" dirty="0" smtClean="0"/>
              <a:t> ритму </a:t>
            </a:r>
            <a:r>
              <a:rPr lang="ru-RU" dirty="0" err="1" smtClean="0"/>
              <a:t>серцевих</a:t>
            </a:r>
            <a:r>
              <a:rPr lang="ru-RU" dirty="0" smtClean="0"/>
              <a:t> </a:t>
            </a:r>
            <a:r>
              <a:rPr lang="ru-RU" dirty="0" err="1" smtClean="0"/>
              <a:t>скорочень</a:t>
            </a:r>
            <a:r>
              <a:rPr lang="ru-RU" dirty="0" smtClean="0"/>
              <a:t> при </a:t>
            </a:r>
            <a:r>
              <a:rPr lang="ru-RU" dirty="0" err="1" smtClean="0"/>
              <a:t>вдиху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уповільнення</a:t>
            </a:r>
            <a:r>
              <a:rPr lang="ru-RU" dirty="0" smtClean="0"/>
              <a:t> </a:t>
            </a:r>
            <a:r>
              <a:rPr lang="ru-RU" dirty="0" err="1" smtClean="0"/>
              <a:t>при</a:t>
            </a:r>
            <a:r>
              <a:rPr lang="ru-RU" dirty="0" smtClean="0"/>
              <a:t> </a:t>
            </a:r>
            <a:r>
              <a:rPr lang="ru-RU" dirty="0" err="1" smtClean="0"/>
              <a:t>видиху</a:t>
            </a:r>
            <a:r>
              <a:rPr lang="ru-RU" dirty="0" smtClean="0"/>
              <a:t>), </a:t>
            </a:r>
            <a:r>
              <a:rPr lang="ru-RU" dirty="0" err="1" smtClean="0"/>
              <a:t>зустрічається</a:t>
            </a:r>
            <a:r>
              <a:rPr lang="ru-RU" dirty="0" smtClean="0"/>
              <a:t> в </a:t>
            </a:r>
            <a:r>
              <a:rPr lang="ru-RU" dirty="0" err="1" smtClean="0"/>
              <a:t>дитячому</a:t>
            </a:r>
            <a:r>
              <a:rPr lang="ru-RU" dirty="0" smtClean="0"/>
              <a:t> та </a:t>
            </a:r>
            <a:r>
              <a:rPr lang="ru-RU" dirty="0" err="1" smtClean="0"/>
              <a:t>юнацькому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розцінюється</a:t>
            </a:r>
            <a:r>
              <a:rPr lang="ru-RU" dirty="0" smtClean="0"/>
              <a:t> як </a:t>
            </a:r>
            <a:r>
              <a:rPr lang="ru-RU" dirty="0" err="1" smtClean="0">
                <a:hlinkClick r:id="rId6" tooltip="Фізіологія"/>
              </a:rPr>
              <a:t>фізіологічне</a:t>
            </a:r>
            <a:r>
              <a:rPr lang="ru-RU" dirty="0" smtClean="0"/>
              <a:t> </a:t>
            </a:r>
            <a:r>
              <a:rPr lang="ru-RU" dirty="0" err="1" smtClean="0"/>
              <a:t>явище</a:t>
            </a:r>
            <a:r>
              <a:rPr lang="ru-RU" dirty="0" smtClean="0"/>
              <a:t>.</a:t>
            </a:r>
          </a:p>
          <a:p>
            <a:r>
              <a:rPr lang="ru-RU" i="1" u="sng" dirty="0" err="1" smtClean="0"/>
              <a:t>Аритмія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миготлива</a:t>
            </a:r>
            <a:r>
              <a:rPr lang="ru-RU" i="1" u="sng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Безладна</a:t>
            </a:r>
            <a:r>
              <a:rPr lang="ru-RU" dirty="0" smtClean="0"/>
              <a:t>, абсолютна </a:t>
            </a:r>
            <a:r>
              <a:rPr lang="ru-RU" dirty="0" err="1" smtClean="0"/>
              <a:t>аритмія</a:t>
            </a:r>
            <a:r>
              <a:rPr lang="ru-RU" dirty="0" smtClean="0"/>
              <a:t>, в </a:t>
            </a:r>
            <a:r>
              <a:rPr lang="ru-RU" dirty="0" err="1" smtClean="0"/>
              <a:t>якій</a:t>
            </a:r>
            <a:r>
              <a:rPr lang="ru-RU" dirty="0" smtClean="0"/>
              <a:t> </a:t>
            </a:r>
            <a:r>
              <a:rPr lang="ru-RU" dirty="0" err="1" smtClean="0"/>
              <a:t>немає</a:t>
            </a:r>
            <a:r>
              <a:rPr lang="ru-RU" dirty="0" smtClean="0"/>
              <a:t> </a:t>
            </a:r>
            <a:r>
              <a:rPr lang="ru-RU" dirty="0" err="1" smtClean="0"/>
              <a:t>жодної</a:t>
            </a:r>
            <a:r>
              <a:rPr lang="ru-RU" dirty="0" smtClean="0"/>
              <a:t> </a:t>
            </a:r>
            <a:r>
              <a:rPr lang="ru-RU" dirty="0" err="1" smtClean="0"/>
              <a:t>закономірності</a:t>
            </a:r>
            <a:r>
              <a:rPr lang="ru-RU" dirty="0" smtClean="0"/>
              <a:t>. 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 err="1" smtClean="0"/>
              <a:t>тріпотіння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мерехтіння</a:t>
            </a:r>
            <a:r>
              <a:rPr lang="ru-RU" dirty="0" smtClean="0"/>
              <a:t> </a:t>
            </a:r>
            <a:r>
              <a:rPr lang="ru-RU" dirty="0" err="1" smtClean="0"/>
              <a:t>передсердь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 </a:t>
            </a:r>
            <a:r>
              <a:rPr lang="ru-RU" dirty="0" err="1" smtClean="0"/>
              <a:t>надзвичайно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число </a:t>
            </a:r>
            <a:r>
              <a:rPr lang="ru-RU" dirty="0" err="1" smtClean="0"/>
              <a:t>скорочень</a:t>
            </a:r>
            <a:r>
              <a:rPr lang="ru-RU" dirty="0" smtClean="0"/>
              <a:t> на </a:t>
            </a:r>
            <a:r>
              <a:rPr lang="ru-RU" dirty="0" err="1" smtClean="0"/>
              <a:t>хвилину</a:t>
            </a:r>
            <a:r>
              <a:rPr lang="ru-RU" dirty="0" smtClean="0"/>
              <a:t>, </a:t>
            </a:r>
            <a:r>
              <a:rPr lang="ru-RU" dirty="0" smtClean="0">
                <a:hlinkClick r:id="rId7" tooltip="Ритм"/>
              </a:rPr>
              <a:t>ритм</a:t>
            </a:r>
            <a:r>
              <a:rPr lang="ru-RU" dirty="0" smtClean="0"/>
              <a:t> </a:t>
            </a:r>
            <a:r>
              <a:rPr lang="ru-RU" dirty="0" err="1" smtClean="0"/>
              <a:t>скорочень</a:t>
            </a:r>
            <a:r>
              <a:rPr lang="ru-RU" dirty="0" smtClean="0"/>
              <a:t> </a:t>
            </a:r>
            <a:r>
              <a:rPr lang="ru-RU" dirty="0" err="1" smtClean="0"/>
              <a:t>шлуночків</a:t>
            </a:r>
            <a:r>
              <a:rPr lang="ru-RU" dirty="0" smtClean="0"/>
              <a:t> </a:t>
            </a:r>
            <a:r>
              <a:rPr lang="ru-RU" dirty="0" err="1" smtClean="0"/>
              <a:t>неправильний</a:t>
            </a:r>
            <a:r>
              <a:rPr lang="ru-RU" dirty="0" smtClean="0"/>
              <a:t>. </a:t>
            </a:r>
            <a:r>
              <a:rPr lang="ru-RU" dirty="0" err="1" smtClean="0"/>
              <a:t>Найбільш</a:t>
            </a:r>
            <a:r>
              <a:rPr lang="ru-RU" dirty="0" smtClean="0"/>
              <a:t> частою причиною </a:t>
            </a:r>
            <a:r>
              <a:rPr lang="ru-RU" dirty="0" err="1" smtClean="0"/>
              <a:t>мерехтіння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ревматичний</a:t>
            </a:r>
            <a:r>
              <a:rPr lang="ru-RU" dirty="0" smtClean="0"/>
              <a:t> порок </a:t>
            </a:r>
            <a:r>
              <a:rPr lang="ru-RU" dirty="0" err="1" smtClean="0"/>
              <a:t>серця</a:t>
            </a:r>
            <a:r>
              <a:rPr lang="ru-RU" dirty="0" smtClean="0"/>
              <a:t>. </a:t>
            </a:r>
            <a:r>
              <a:rPr lang="ru-RU" dirty="0" err="1" smtClean="0"/>
              <a:t>Хворі</a:t>
            </a:r>
            <a:r>
              <a:rPr lang="ru-RU" dirty="0" smtClean="0"/>
              <a:t> </a:t>
            </a:r>
            <a:r>
              <a:rPr lang="ru-RU" dirty="0" err="1" smtClean="0"/>
              <a:t>скаржаться</a:t>
            </a:r>
            <a:r>
              <a:rPr lang="ru-RU" dirty="0" smtClean="0"/>
              <a:t> на </a:t>
            </a:r>
            <a:r>
              <a:rPr lang="ru-RU" dirty="0" err="1" smtClean="0"/>
              <a:t>серцебиття</a:t>
            </a:r>
            <a:r>
              <a:rPr lang="ru-RU" dirty="0" smtClean="0"/>
              <a:t>, </a:t>
            </a:r>
            <a:r>
              <a:rPr lang="ru-RU" dirty="0" err="1" smtClean="0"/>
              <a:t>неприємні</a:t>
            </a:r>
            <a:r>
              <a:rPr lang="ru-RU" dirty="0" smtClean="0"/>
              <a:t> </a:t>
            </a:r>
            <a:r>
              <a:rPr lang="ru-RU" dirty="0" err="1" smtClean="0">
                <a:hlinkClick r:id="rId8" tooltip="Відчуття"/>
              </a:rPr>
              <a:t>відчуття</a:t>
            </a:r>
            <a:r>
              <a:rPr lang="ru-RU" dirty="0" smtClean="0"/>
              <a:t> в </a:t>
            </a:r>
            <a:r>
              <a:rPr lang="ru-RU" dirty="0" err="1" smtClean="0"/>
              <a:t>серці</a:t>
            </a:r>
            <a:r>
              <a:rPr lang="ru-RU" dirty="0" smtClean="0"/>
              <a:t>, </a:t>
            </a:r>
            <a:r>
              <a:rPr lang="ru-RU" dirty="0" err="1" smtClean="0"/>
              <a:t>задишку</a:t>
            </a:r>
            <a:r>
              <a:rPr lang="ru-RU" dirty="0" smtClean="0"/>
              <a:t>, </a:t>
            </a:r>
            <a:r>
              <a:rPr lang="ru-RU" dirty="0" err="1" smtClean="0"/>
              <a:t>запаморочення</a:t>
            </a:r>
            <a:r>
              <a:rPr lang="ru-RU" dirty="0" smtClean="0"/>
              <a:t>.</a:t>
            </a:r>
          </a:p>
          <a:p>
            <a:r>
              <a:rPr lang="ru-RU" i="1" u="sng" dirty="0" err="1" smtClean="0"/>
              <a:t>Аритмія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екстрасистолічна</a:t>
            </a:r>
            <a:r>
              <a:rPr lang="ru-RU" i="1" u="sng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Порушення</a:t>
            </a:r>
            <a:r>
              <a:rPr lang="ru-RU" dirty="0" smtClean="0"/>
              <a:t> ритму, яке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позачергових</a:t>
            </a:r>
            <a:r>
              <a:rPr lang="ru-RU" dirty="0" smtClean="0"/>
              <a:t> (</a:t>
            </a:r>
            <a:r>
              <a:rPr lang="ru-RU" dirty="0" err="1" smtClean="0"/>
              <a:t>передчасним</a:t>
            </a:r>
            <a:r>
              <a:rPr lang="ru-RU" dirty="0" smtClean="0"/>
              <a:t>) </a:t>
            </a:r>
            <a:r>
              <a:rPr lang="ru-RU" dirty="0" err="1" smtClean="0"/>
              <a:t>скороченням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наступною</a:t>
            </a:r>
            <a:r>
              <a:rPr lang="ru-RU" dirty="0" smtClean="0"/>
              <a:t> компенсаторною паузою.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Захворювання серцево-судинної системи!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smtClean="0"/>
              <a:t>Атеросклероз</a:t>
            </a:r>
            <a:r>
              <a:rPr lang="ru-RU" dirty="0" smtClean="0"/>
              <a:t> - </a:t>
            </a:r>
            <a:r>
              <a:rPr lang="ru-RU" dirty="0" err="1" smtClean="0"/>
              <a:t>хронічна</a:t>
            </a:r>
            <a:r>
              <a:rPr lang="ru-RU" dirty="0" smtClean="0"/>
              <a:t> хвороба </a:t>
            </a:r>
            <a:r>
              <a:rPr lang="ru-RU" dirty="0" err="1" smtClean="0"/>
              <a:t>артерій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призводить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 до </a:t>
            </a:r>
            <a:r>
              <a:rPr lang="ru-RU" dirty="0" err="1" smtClean="0"/>
              <a:t>звуження</a:t>
            </a:r>
            <a:r>
              <a:rPr lang="ru-RU" dirty="0" smtClean="0"/>
              <a:t> </a:t>
            </a:r>
            <a:r>
              <a:rPr lang="ru-RU" dirty="0" err="1" smtClean="0"/>
              <a:t>просвіту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. 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означає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кровотік</a:t>
            </a:r>
            <a:r>
              <a:rPr lang="ru-RU" dirty="0" smtClean="0"/>
              <a:t> по </a:t>
            </a:r>
            <a:r>
              <a:rPr lang="ru-RU" dirty="0" err="1" smtClean="0"/>
              <a:t>артерії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постачає</a:t>
            </a:r>
            <a:r>
              <a:rPr lang="ru-RU" dirty="0" smtClean="0"/>
              <a:t> киснем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живильними</a:t>
            </a:r>
            <a:r>
              <a:rPr lang="ru-RU" dirty="0" smtClean="0"/>
              <a:t> </a:t>
            </a:r>
            <a:r>
              <a:rPr lang="ru-RU" dirty="0" err="1" smtClean="0"/>
              <a:t>речовинами</a:t>
            </a:r>
            <a:r>
              <a:rPr lang="ru-RU" dirty="0" smtClean="0"/>
              <a:t> </a:t>
            </a:r>
            <a:r>
              <a:rPr lang="ru-RU" dirty="0" err="1" smtClean="0"/>
              <a:t>інтенсивно</a:t>
            </a:r>
            <a:r>
              <a:rPr lang="ru-RU" dirty="0" smtClean="0"/>
              <a:t> </a:t>
            </a:r>
            <a:r>
              <a:rPr lang="ru-RU" dirty="0" err="1" smtClean="0"/>
              <a:t>працюючий</a:t>
            </a:r>
            <a:r>
              <a:rPr lang="ru-RU" dirty="0" smtClean="0"/>
              <a:t> </a:t>
            </a:r>
            <a:r>
              <a:rPr lang="ru-RU" dirty="0" smtClean="0">
                <a:hlinkClick r:id="rId2" tooltip="Орган"/>
              </a:rPr>
              <a:t>орган</a:t>
            </a:r>
            <a:r>
              <a:rPr lang="ru-RU" dirty="0" smtClean="0"/>
              <a:t>, в </a:t>
            </a:r>
            <a:r>
              <a:rPr lang="ru-RU" dirty="0" err="1" smtClean="0"/>
              <a:t>результаті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Атеросклероз"/>
              </a:rPr>
              <a:t>атеросклерозу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недостатнім</a:t>
            </a:r>
            <a:r>
              <a:rPr lang="ru-RU" dirty="0" smtClean="0"/>
              <a:t>. 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функціональні</a:t>
            </a:r>
            <a:r>
              <a:rPr lang="ru-RU" dirty="0" smtClean="0"/>
              <a:t> </a:t>
            </a:r>
            <a:r>
              <a:rPr lang="ru-RU" dirty="0" err="1" smtClean="0"/>
              <a:t>можливості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органу </a:t>
            </a:r>
            <a:r>
              <a:rPr lang="ru-RU" dirty="0" err="1" smtClean="0"/>
              <a:t>знижуються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.</a:t>
            </a:r>
          </a:p>
          <a:p>
            <a:r>
              <a:rPr lang="ru-RU" dirty="0" smtClean="0"/>
              <a:t>Основною причиною </a:t>
            </a:r>
            <a:r>
              <a:rPr lang="ru-RU" dirty="0" err="1" smtClean="0"/>
              <a:t>розвитку</a:t>
            </a:r>
            <a:r>
              <a:rPr lang="ru-RU" dirty="0" smtClean="0"/>
              <a:t> атеросклерозу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Порушення ліпідного обміну"/>
              </a:rPr>
              <a:t>порушення</a:t>
            </a:r>
            <a:r>
              <a:rPr lang="ru-RU" dirty="0" smtClean="0">
                <a:hlinkClick r:id="rId4" tooltip="Порушення ліпідного обміну"/>
              </a:rPr>
              <a:t> </a:t>
            </a:r>
            <a:r>
              <a:rPr lang="ru-RU" dirty="0" err="1" smtClean="0">
                <a:hlinkClick r:id="rId4" tooltip="Порушення ліпідного обміну"/>
              </a:rPr>
              <a:t>ліпідного</a:t>
            </a:r>
            <a:r>
              <a:rPr lang="ru-RU" dirty="0" smtClean="0">
                <a:hlinkClick r:id="rId4" tooltip="Порушення ліпідного обміну"/>
              </a:rPr>
              <a:t> </a:t>
            </a:r>
            <a:r>
              <a:rPr lang="ru-RU" dirty="0" err="1" smtClean="0">
                <a:hlinkClick r:id="rId4" tooltip="Порушення ліпідного обміну"/>
              </a:rPr>
              <a:t>обміну</a:t>
            </a:r>
            <a:r>
              <a:rPr lang="ru-RU" dirty="0" smtClean="0"/>
              <a:t>. 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підвищення</a:t>
            </a:r>
            <a:r>
              <a:rPr lang="ru-RU" dirty="0" smtClean="0"/>
              <a:t> </a:t>
            </a:r>
            <a:r>
              <a:rPr lang="ru-RU" dirty="0" err="1" smtClean="0"/>
              <a:t>артеріального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схильність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до </a:t>
            </a:r>
            <a:r>
              <a:rPr lang="ru-RU" dirty="0" err="1" smtClean="0"/>
              <a:t>частих</a:t>
            </a:r>
            <a:r>
              <a:rPr lang="ru-RU" dirty="0" smtClean="0"/>
              <a:t> </a:t>
            </a:r>
            <a:r>
              <a:rPr lang="ru-RU" dirty="0" err="1" smtClean="0"/>
              <a:t>спазмів</a:t>
            </a:r>
            <a:r>
              <a:rPr lang="ru-RU" dirty="0" smtClean="0"/>
              <a:t>. Для </a:t>
            </a:r>
            <a:r>
              <a:rPr lang="ru-RU" dirty="0" err="1" smtClean="0"/>
              <a:t>профілактики</a:t>
            </a:r>
            <a:r>
              <a:rPr lang="ru-RU" dirty="0" smtClean="0"/>
              <a:t> атеросклерозу 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правильний</a:t>
            </a:r>
            <a:r>
              <a:rPr lang="ru-RU" dirty="0" smtClean="0"/>
              <a:t> режим </a:t>
            </a:r>
            <a:r>
              <a:rPr lang="ru-RU" dirty="0" err="1" smtClean="0">
                <a:hlinkClick r:id="rId5" tooltip="Життя"/>
              </a:rPr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праці</a:t>
            </a:r>
            <a:r>
              <a:rPr lang="ru-RU" dirty="0" smtClean="0"/>
              <a:t>, </a:t>
            </a:r>
            <a:r>
              <a:rPr lang="ru-RU" dirty="0" err="1" smtClean="0"/>
              <a:t>харчування</a:t>
            </a:r>
            <a:r>
              <a:rPr lang="ru-RU" dirty="0" smtClean="0"/>
              <a:t>, </a:t>
            </a:r>
            <a:r>
              <a:rPr lang="ru-RU" dirty="0" err="1" smtClean="0"/>
              <a:t>регулярні</a:t>
            </a:r>
            <a:r>
              <a:rPr lang="ru-RU" dirty="0" smtClean="0"/>
              <a:t> </a:t>
            </a:r>
            <a:r>
              <a:rPr lang="ru-RU" dirty="0" err="1" smtClean="0"/>
              <a:t>заняття</a:t>
            </a:r>
            <a:r>
              <a:rPr lang="ru-RU" dirty="0" smtClean="0"/>
              <a:t> </a:t>
            </a:r>
            <a:r>
              <a:rPr lang="ru-RU" dirty="0" err="1" smtClean="0"/>
              <a:t>фізкультурою</a:t>
            </a:r>
            <a:r>
              <a:rPr lang="ru-RU" dirty="0" smtClean="0"/>
              <a:t>. Особливо </a:t>
            </a:r>
            <a:r>
              <a:rPr lang="ru-RU" dirty="0" err="1" smtClean="0"/>
              <a:t>важливим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дотримання</a:t>
            </a:r>
            <a:r>
              <a:rPr lang="ru-RU" dirty="0" smtClean="0"/>
              <a:t> </a:t>
            </a:r>
            <a:r>
              <a:rPr lang="ru-RU" dirty="0" err="1" smtClean="0"/>
              <a:t>певного</a:t>
            </a:r>
            <a:r>
              <a:rPr lang="ru-RU" dirty="0" smtClean="0"/>
              <a:t> </a:t>
            </a:r>
            <a:r>
              <a:rPr lang="ru-RU" dirty="0" smtClean="0">
                <a:hlinkClick r:id="rId6" tooltip="Характер"/>
              </a:rPr>
              <a:t>характеру</a:t>
            </a:r>
            <a:r>
              <a:rPr lang="ru-RU" dirty="0" smtClean="0"/>
              <a:t> </a:t>
            </a:r>
            <a:r>
              <a:rPr lang="ru-RU" dirty="0" err="1" smtClean="0"/>
              <a:t>харчування</a:t>
            </a:r>
            <a:r>
              <a:rPr lang="ru-RU" dirty="0" smtClean="0"/>
              <a:t> людьми </a:t>
            </a:r>
            <a:r>
              <a:rPr lang="ru-RU" dirty="0" err="1" smtClean="0"/>
              <a:t>після</a:t>
            </a:r>
            <a:r>
              <a:rPr lang="ru-RU" dirty="0" smtClean="0"/>
              <a:t> 40 </a:t>
            </a:r>
            <a:r>
              <a:rPr lang="ru-RU" dirty="0" err="1" smtClean="0"/>
              <a:t>років</a:t>
            </a:r>
            <a:r>
              <a:rPr lang="ru-RU" dirty="0" smtClean="0"/>
              <a:t>,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схильністю</a:t>
            </a:r>
            <a:r>
              <a:rPr lang="ru-RU" dirty="0" smtClean="0"/>
              <a:t> до </a:t>
            </a:r>
            <a:r>
              <a:rPr lang="ru-RU" dirty="0" err="1" smtClean="0"/>
              <a:t>ожиріння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Захворювання серцево-судинної системи!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b="1" dirty="0" err="1" smtClean="0"/>
              <a:t>Недостатність</a:t>
            </a:r>
            <a:r>
              <a:rPr lang="ru-RU" b="1" dirty="0" smtClean="0"/>
              <a:t> </a:t>
            </a:r>
            <a:r>
              <a:rPr lang="ru-RU" b="1" dirty="0" err="1" smtClean="0"/>
              <a:t>кровообігу</a:t>
            </a:r>
            <a:r>
              <a:rPr lang="ru-RU" b="1" dirty="0" smtClean="0"/>
              <a:t>.</a:t>
            </a:r>
            <a:r>
              <a:rPr lang="ru-RU" dirty="0" smtClean="0"/>
              <a:t> При </a:t>
            </a:r>
            <a:r>
              <a:rPr lang="ru-RU" dirty="0" err="1" smtClean="0"/>
              <a:t>недостатності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</a:t>
            </a:r>
            <a:r>
              <a:rPr lang="ru-RU" dirty="0" err="1" smtClean="0"/>
              <a:t>порушується</a:t>
            </a:r>
            <a:r>
              <a:rPr lang="ru-RU" dirty="0" smtClean="0"/>
              <a:t> доставка органам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smtClean="0">
                <a:hlinkClick r:id="rId3" tooltip="Тканини"/>
              </a:rPr>
              <a:t>тканинам</a:t>
            </a:r>
            <a:r>
              <a:rPr lang="ru-RU" dirty="0" smtClean="0"/>
              <a:t> </a:t>
            </a:r>
            <a:r>
              <a:rPr lang="ru-RU" dirty="0" err="1" smtClean="0"/>
              <a:t>речовин</a:t>
            </a:r>
            <a:r>
              <a:rPr lang="ru-RU" dirty="0" smtClean="0"/>
              <a:t>, </a:t>
            </a:r>
            <a:r>
              <a:rPr lang="ru-RU" dirty="0" err="1" smtClean="0"/>
              <a:t>необхідних</a:t>
            </a:r>
            <a:r>
              <a:rPr lang="ru-RU" dirty="0" smtClean="0"/>
              <a:t> для </a:t>
            </a:r>
            <a:r>
              <a:rPr lang="ru-RU" dirty="0" err="1" smtClean="0"/>
              <a:t>життєдіяльності</a:t>
            </a:r>
            <a:r>
              <a:rPr lang="ru-RU" dirty="0" smtClean="0"/>
              <a:t>. 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</a:t>
            </a:r>
            <a:r>
              <a:rPr lang="ru-RU" dirty="0" err="1" smtClean="0"/>
              <a:t>обумовлена</a:t>
            </a:r>
            <a:r>
              <a:rPr lang="ru-RU" dirty="0" smtClean="0"/>
              <a:t> ​​</a:t>
            </a:r>
            <a:r>
              <a:rPr lang="ru-RU" dirty="0" err="1" smtClean="0"/>
              <a:t>зменшенням</a:t>
            </a:r>
            <a:r>
              <a:rPr lang="ru-RU" dirty="0" smtClean="0"/>
              <a:t> </a:t>
            </a:r>
            <a:r>
              <a:rPr lang="ru-RU" dirty="0" err="1" smtClean="0"/>
              <a:t>скорочувальної</a:t>
            </a:r>
            <a:r>
              <a:rPr lang="ru-RU" dirty="0" smtClean="0"/>
              <a:t> </a:t>
            </a:r>
            <a:r>
              <a:rPr lang="ru-RU" dirty="0" err="1" smtClean="0"/>
              <a:t>сили</a:t>
            </a:r>
            <a:r>
              <a:rPr lang="ru-RU" dirty="0" smtClean="0"/>
              <a:t> </a:t>
            </a:r>
            <a:r>
              <a:rPr lang="ru-RU" dirty="0" err="1" smtClean="0"/>
              <a:t>міокарда</a:t>
            </a:r>
            <a:r>
              <a:rPr lang="ru-RU" dirty="0" smtClean="0"/>
              <a:t> та </a:t>
            </a:r>
            <a:r>
              <a:rPr lang="ru-RU" dirty="0" err="1" smtClean="0"/>
              <a:t>м'язової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 </a:t>
            </a:r>
            <a:r>
              <a:rPr lang="ru-RU" dirty="0" err="1" smtClean="0"/>
              <a:t>судин.Співвідношення</a:t>
            </a:r>
            <a:r>
              <a:rPr lang="ru-RU" dirty="0" smtClean="0"/>
              <a:t> </a:t>
            </a:r>
            <a:r>
              <a:rPr lang="ru-RU" dirty="0" err="1" smtClean="0"/>
              <a:t>серцевого</a:t>
            </a:r>
            <a:r>
              <a:rPr lang="ru-RU" dirty="0" smtClean="0"/>
              <a:t> </a:t>
            </a:r>
            <a:r>
              <a:rPr lang="ru-RU" dirty="0" err="1" smtClean="0"/>
              <a:t>та</a:t>
            </a:r>
            <a:r>
              <a:rPr lang="ru-RU" dirty="0" smtClean="0"/>
              <a:t> </a:t>
            </a:r>
            <a:r>
              <a:rPr lang="ru-RU" dirty="0" err="1" smtClean="0"/>
              <a:t>судинного</a:t>
            </a:r>
            <a:r>
              <a:rPr lang="ru-RU" dirty="0" smtClean="0"/>
              <a:t> </a:t>
            </a:r>
            <a:r>
              <a:rPr lang="ru-RU" dirty="0" err="1" smtClean="0"/>
              <a:t>компонентів</a:t>
            </a:r>
            <a:r>
              <a:rPr lang="ru-RU" dirty="0" smtClean="0"/>
              <a:t> при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захворюваннях</a:t>
            </a:r>
            <a:r>
              <a:rPr lang="ru-RU" dirty="0" smtClean="0"/>
              <a:t>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різним</a:t>
            </a:r>
            <a:r>
              <a:rPr lang="ru-RU" dirty="0" smtClean="0"/>
              <a:t>. 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виділити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серцеву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судинні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 </a:t>
            </a:r>
            <a:r>
              <a:rPr lang="ru-RU" dirty="0" err="1" smtClean="0"/>
              <a:t>недостатності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. </a:t>
            </a:r>
            <a:r>
              <a:rPr lang="ru-RU" b="1" dirty="0" err="1" smtClean="0"/>
              <a:t>Серцева</a:t>
            </a:r>
            <a:r>
              <a:rPr lang="ru-RU" b="1" dirty="0" smtClean="0"/>
              <a:t> </a:t>
            </a:r>
            <a:r>
              <a:rPr lang="ru-RU" b="1" dirty="0" err="1" smtClean="0"/>
              <a:t>недостатність</a:t>
            </a:r>
            <a:r>
              <a:rPr lang="ru-RU" dirty="0" smtClean="0"/>
              <a:t> 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гострою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хронічною</a:t>
            </a:r>
            <a:r>
              <a:rPr lang="ru-RU" dirty="0" smtClean="0"/>
              <a:t>.</a:t>
            </a:r>
          </a:p>
          <a:p>
            <a:r>
              <a:rPr lang="ru-RU" i="1" u="sng" dirty="0" err="1" smtClean="0"/>
              <a:t>Гостра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серцева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недостатність</a:t>
            </a:r>
            <a:r>
              <a:rPr lang="ru-RU" dirty="0" smtClean="0"/>
              <a:t> 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настати</a:t>
            </a:r>
            <a:r>
              <a:rPr lang="ru-RU" dirty="0" smtClean="0"/>
              <a:t> у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гостро</a:t>
            </a:r>
            <a:r>
              <a:rPr lang="ru-RU" dirty="0" smtClean="0"/>
              <a:t> </a:t>
            </a:r>
            <a:r>
              <a:rPr lang="ru-RU" dirty="0" err="1" smtClean="0"/>
              <a:t>розвиненими</a:t>
            </a:r>
            <a:r>
              <a:rPr lang="ru-RU" dirty="0" smtClean="0"/>
              <a:t> </a:t>
            </a:r>
            <a:r>
              <a:rPr lang="ru-RU" dirty="0" err="1" smtClean="0"/>
              <a:t>серцевими</a:t>
            </a:r>
            <a:r>
              <a:rPr lang="ru-RU" dirty="0" smtClean="0"/>
              <a:t> </a:t>
            </a:r>
            <a:r>
              <a:rPr lang="ru-RU" dirty="0" err="1" smtClean="0"/>
              <a:t>захворюваннями</a:t>
            </a:r>
            <a:r>
              <a:rPr lang="ru-RU" dirty="0" smtClean="0"/>
              <a:t>: при </a:t>
            </a:r>
            <a:r>
              <a:rPr lang="ru-RU" dirty="0" err="1" smtClean="0"/>
              <a:t>інфаркті</a:t>
            </a:r>
            <a:r>
              <a:rPr lang="ru-RU" dirty="0" smtClean="0"/>
              <a:t> </a:t>
            </a:r>
            <a:r>
              <a:rPr lang="ru-RU" dirty="0" err="1" smtClean="0"/>
              <a:t>міокарда</a:t>
            </a:r>
            <a:r>
              <a:rPr lang="ru-RU" dirty="0" smtClean="0"/>
              <a:t>, </a:t>
            </a:r>
            <a:r>
              <a:rPr lang="ru-RU" dirty="0" err="1" smtClean="0"/>
              <a:t>гострому</a:t>
            </a:r>
            <a:r>
              <a:rPr lang="ru-RU" dirty="0" smtClean="0"/>
              <a:t> </a:t>
            </a:r>
            <a:r>
              <a:rPr lang="ru-RU" dirty="0" err="1" smtClean="0">
                <a:hlinkClick r:id="rId4" tooltip="Міокардит"/>
              </a:rPr>
              <a:t>міокардиті</a:t>
            </a:r>
            <a:r>
              <a:rPr lang="ru-RU" dirty="0" smtClean="0"/>
              <a:t>, </a:t>
            </a:r>
            <a:r>
              <a:rPr lang="ru-RU" dirty="0" err="1" smtClean="0"/>
              <a:t>різкому</a:t>
            </a:r>
            <a:r>
              <a:rPr lang="ru-RU" dirty="0" smtClean="0"/>
              <a:t> </a:t>
            </a:r>
            <a:r>
              <a:rPr lang="ru-RU" dirty="0" err="1" smtClean="0"/>
              <a:t>фізичному</a:t>
            </a:r>
            <a:r>
              <a:rPr lang="ru-RU" dirty="0" smtClean="0"/>
              <a:t> </a:t>
            </a:r>
            <a:r>
              <a:rPr lang="ru-RU" dirty="0" err="1" smtClean="0"/>
              <a:t>перенапруженні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захворюваннях</a:t>
            </a:r>
            <a:r>
              <a:rPr lang="ru-RU" dirty="0" smtClean="0"/>
              <a:t>. Основною </a:t>
            </a:r>
            <a:r>
              <a:rPr lang="ru-RU" dirty="0" err="1" smtClean="0"/>
              <a:t>ознакою</a:t>
            </a:r>
            <a:r>
              <a:rPr lang="ru-RU" dirty="0" smtClean="0"/>
              <a:t> </a:t>
            </a:r>
            <a:r>
              <a:rPr lang="ru-RU" dirty="0" err="1" smtClean="0"/>
              <a:t>серцевої</a:t>
            </a:r>
            <a:r>
              <a:rPr lang="ru-RU" dirty="0" smtClean="0"/>
              <a:t> </a:t>
            </a:r>
            <a:r>
              <a:rPr lang="ru-RU" dirty="0" err="1" smtClean="0"/>
              <a:t>недостатності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різка</a:t>
            </a:r>
            <a:r>
              <a:rPr lang="ru-RU" dirty="0" smtClean="0"/>
              <a:t> </a:t>
            </a:r>
            <a:r>
              <a:rPr lang="ru-RU" dirty="0" err="1" smtClean="0"/>
              <a:t>задишка</a:t>
            </a:r>
            <a:r>
              <a:rPr lang="ru-RU" dirty="0" smtClean="0"/>
              <a:t>. </a:t>
            </a:r>
            <a:r>
              <a:rPr lang="ru-RU" dirty="0" err="1" smtClean="0"/>
              <a:t>Потім</a:t>
            </a:r>
            <a:r>
              <a:rPr lang="ru-RU" dirty="0" smtClean="0"/>
              <a:t> в </a:t>
            </a:r>
            <a:r>
              <a:rPr lang="ru-RU" dirty="0" err="1" smtClean="0"/>
              <a:t>залежності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 </a:t>
            </a:r>
            <a:r>
              <a:rPr lang="ru-RU" dirty="0" smtClean="0">
                <a:hlinkClick r:id="rId5" tooltip="Того"/>
              </a:rPr>
              <a:t>того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слабшає</a:t>
            </a:r>
            <a:r>
              <a:rPr lang="ru-RU" dirty="0" smtClean="0"/>
              <a:t> </a:t>
            </a:r>
            <a:r>
              <a:rPr lang="ru-RU" dirty="0" err="1" smtClean="0"/>
              <a:t>шлуночок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астма та </a:t>
            </a:r>
            <a:r>
              <a:rPr lang="ru-RU" dirty="0" smtClean="0">
                <a:hlinkClick r:id="rId6" tooltip="Набряк легенів"/>
              </a:rPr>
              <a:t>набряк </a:t>
            </a:r>
            <a:r>
              <a:rPr lang="ru-RU" dirty="0" err="1" smtClean="0">
                <a:hlinkClick r:id="rId6" tooltip="Набряк легенів"/>
              </a:rPr>
              <a:t>легенів</a:t>
            </a:r>
            <a:r>
              <a:rPr lang="ru-RU" dirty="0" smtClean="0"/>
              <a:t> (</a:t>
            </a:r>
            <a:r>
              <a:rPr lang="ru-RU" dirty="0" err="1" smtClean="0"/>
              <a:t>лівий</a:t>
            </a:r>
            <a:r>
              <a:rPr lang="ru-RU" dirty="0" smtClean="0"/>
              <a:t> </a:t>
            </a:r>
            <a:r>
              <a:rPr lang="ru-RU" dirty="0" err="1" smtClean="0"/>
              <a:t>шлунок</a:t>
            </a:r>
            <a:r>
              <a:rPr lang="ru-RU" dirty="0" smtClean="0"/>
              <a:t>),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набухає</a:t>
            </a:r>
            <a:r>
              <a:rPr lang="ru-RU" dirty="0" smtClean="0"/>
              <a:t> </a:t>
            </a:r>
            <a:r>
              <a:rPr lang="ru-RU" dirty="0" err="1" smtClean="0"/>
              <a:t>печінка</a:t>
            </a:r>
            <a:r>
              <a:rPr lang="ru-RU" dirty="0" smtClean="0"/>
              <a:t>,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набряки</a:t>
            </a:r>
            <a:r>
              <a:rPr lang="ru-RU" dirty="0" smtClean="0"/>
              <a:t>, </a:t>
            </a:r>
            <a:r>
              <a:rPr lang="ru-RU" dirty="0" err="1" smtClean="0">
                <a:hlinkClick r:id="rId7" tooltip="Ціаноз"/>
              </a:rPr>
              <a:t>ціаноз</a:t>
            </a:r>
            <a:r>
              <a:rPr lang="ru-RU" dirty="0" smtClean="0"/>
              <a:t> (</a:t>
            </a:r>
            <a:r>
              <a:rPr lang="ru-RU" dirty="0" err="1" smtClean="0"/>
              <a:t>правий</a:t>
            </a:r>
            <a:r>
              <a:rPr lang="ru-RU" dirty="0" smtClean="0"/>
              <a:t> </a:t>
            </a:r>
            <a:r>
              <a:rPr lang="ru-RU" dirty="0" err="1" smtClean="0"/>
              <a:t>шлунок</a:t>
            </a:r>
            <a:r>
              <a:rPr lang="ru-RU" dirty="0" smtClean="0"/>
              <a:t>).</a:t>
            </a:r>
          </a:p>
          <a:p>
            <a:r>
              <a:rPr lang="ru-RU" i="1" u="sng" dirty="0" err="1" smtClean="0"/>
              <a:t>Хронічна</a:t>
            </a:r>
            <a:r>
              <a:rPr lang="ru-RU" i="1" u="sng" dirty="0" smtClean="0"/>
              <a:t> </a:t>
            </a:r>
            <a:r>
              <a:rPr lang="ru-RU" i="1" dirty="0" err="1" smtClean="0">
                <a:hlinkClick r:id="rId8" tooltip="СЕРЦЕВА НЕДОСТАТНІСТЬ"/>
              </a:rPr>
              <a:t>серцева</a:t>
            </a:r>
            <a:r>
              <a:rPr lang="ru-RU" i="1" dirty="0" smtClean="0">
                <a:hlinkClick r:id="rId8" tooltip="СЕРЦЕВА НЕДОСТАТНІСТЬ"/>
              </a:rPr>
              <a:t> </a:t>
            </a:r>
            <a:r>
              <a:rPr lang="ru-RU" i="1" dirty="0" err="1" smtClean="0">
                <a:hlinkClick r:id="rId8" tooltip="СЕРЦЕВА НЕДОСТАТНІСТЬ"/>
              </a:rPr>
              <a:t>недостатність</a:t>
            </a:r>
            <a:r>
              <a:rPr lang="ru-RU" i="1" u="sng" dirty="0" smtClean="0"/>
              <a:t>.</a:t>
            </a:r>
            <a:r>
              <a:rPr lang="ru-RU" dirty="0" smtClean="0"/>
              <a:t> </a:t>
            </a:r>
            <a:r>
              <a:rPr lang="ru-RU" dirty="0" err="1" smtClean="0"/>
              <a:t>Розвивається</a:t>
            </a:r>
            <a:r>
              <a:rPr lang="ru-RU" dirty="0" smtClean="0"/>
              <a:t> у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клапанними</a:t>
            </a:r>
            <a:r>
              <a:rPr lang="ru-RU" dirty="0" smtClean="0"/>
              <a:t> </a:t>
            </a:r>
            <a:r>
              <a:rPr lang="ru-RU" dirty="0" err="1" smtClean="0"/>
              <a:t>вадами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, при </a:t>
            </a:r>
            <a:r>
              <a:rPr lang="ru-RU" dirty="0" err="1" smtClean="0"/>
              <a:t>запальних</a:t>
            </a:r>
            <a:r>
              <a:rPr lang="ru-RU" dirty="0" smtClean="0"/>
              <a:t> </a:t>
            </a:r>
            <a:r>
              <a:rPr lang="ru-RU" dirty="0" err="1" smtClean="0">
                <a:hlinkClick r:id="rId9" tooltip="Процес"/>
              </a:rPr>
              <a:t>процесах</a:t>
            </a:r>
            <a:r>
              <a:rPr lang="ru-RU" dirty="0" smtClean="0"/>
              <a:t> у </a:t>
            </a:r>
            <a:r>
              <a:rPr lang="ru-RU" dirty="0" err="1" smtClean="0"/>
              <a:t>міокарді</a:t>
            </a:r>
            <a:r>
              <a:rPr lang="ru-RU" dirty="0" smtClean="0"/>
              <a:t>. У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відзначаються</a:t>
            </a:r>
            <a:r>
              <a:rPr lang="ru-RU" dirty="0" smtClean="0"/>
              <a:t> </a:t>
            </a:r>
            <a:r>
              <a:rPr lang="ru-RU" dirty="0" err="1" smtClean="0"/>
              <a:t>задишка</a:t>
            </a:r>
            <a:r>
              <a:rPr lang="ru-RU" dirty="0" smtClean="0"/>
              <a:t>, </a:t>
            </a:r>
            <a:r>
              <a:rPr lang="ru-RU" dirty="0" err="1" smtClean="0"/>
              <a:t>серцебиття</a:t>
            </a:r>
            <a:r>
              <a:rPr lang="ru-RU" dirty="0" smtClean="0"/>
              <a:t>, </a:t>
            </a:r>
            <a:r>
              <a:rPr lang="ru-RU" dirty="0" err="1" smtClean="0"/>
              <a:t>ціаноз</a:t>
            </a:r>
            <a:r>
              <a:rPr lang="ru-RU" dirty="0" smtClean="0"/>
              <a:t>, </a:t>
            </a:r>
            <a:r>
              <a:rPr lang="ru-RU" dirty="0" err="1" smtClean="0"/>
              <a:t>набряки</a:t>
            </a:r>
            <a:r>
              <a:rPr lang="ru-RU" dirty="0" smtClean="0"/>
              <a:t>. </a:t>
            </a:r>
            <a:r>
              <a:rPr lang="ru-RU" dirty="0" err="1" smtClean="0"/>
              <a:t>Клінічні</a:t>
            </a:r>
            <a:r>
              <a:rPr lang="ru-RU" dirty="0" smtClean="0"/>
              <a:t> прояви </a:t>
            </a:r>
            <a:r>
              <a:rPr lang="ru-RU" dirty="0" err="1" smtClean="0"/>
              <a:t>хронічної</a:t>
            </a:r>
            <a:r>
              <a:rPr lang="ru-RU" dirty="0" smtClean="0"/>
              <a:t> </a:t>
            </a:r>
            <a:r>
              <a:rPr lang="ru-RU" dirty="0" err="1" smtClean="0"/>
              <a:t>серцевої</a:t>
            </a:r>
            <a:r>
              <a:rPr lang="ru-RU" dirty="0" smtClean="0"/>
              <a:t> </a:t>
            </a:r>
            <a:r>
              <a:rPr lang="ru-RU" dirty="0" err="1" smtClean="0"/>
              <a:t>недостатності</a:t>
            </a:r>
            <a:r>
              <a:rPr lang="ru-RU" dirty="0" smtClean="0"/>
              <a:t> </a:t>
            </a:r>
            <a:r>
              <a:rPr lang="ru-RU" dirty="0" err="1" smtClean="0"/>
              <a:t>прийнято</a:t>
            </a:r>
            <a:r>
              <a:rPr lang="ru-RU" dirty="0" smtClean="0"/>
              <a:t> </a:t>
            </a:r>
            <a:r>
              <a:rPr lang="ru-RU" dirty="0" err="1" smtClean="0"/>
              <a:t>ділити</a:t>
            </a:r>
            <a:r>
              <a:rPr lang="ru-RU" dirty="0" smtClean="0"/>
              <a:t> на три </a:t>
            </a:r>
            <a:r>
              <a:rPr lang="ru-RU" dirty="0" err="1" smtClean="0"/>
              <a:t>стадії.Перша</a:t>
            </a:r>
            <a:r>
              <a:rPr lang="ru-RU" dirty="0" smtClean="0"/>
              <a:t> </a:t>
            </a:r>
            <a:r>
              <a:rPr lang="ru-RU" dirty="0" err="1" smtClean="0"/>
              <a:t>стадія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ознаками</a:t>
            </a:r>
            <a:r>
              <a:rPr lang="ru-RU" dirty="0" smtClean="0"/>
              <a:t> </a:t>
            </a:r>
            <a:r>
              <a:rPr lang="ru-RU" dirty="0" err="1" smtClean="0"/>
              <a:t>зниженою</a:t>
            </a:r>
            <a:r>
              <a:rPr lang="ru-RU" dirty="0" smtClean="0"/>
              <a:t> </a:t>
            </a:r>
            <a:r>
              <a:rPr lang="ru-RU" dirty="0" err="1" smtClean="0"/>
              <a:t>пристосовності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до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навантаження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виражається</a:t>
            </a:r>
            <a:r>
              <a:rPr lang="ru-RU" dirty="0" smtClean="0"/>
              <a:t> в </a:t>
            </a:r>
            <a:r>
              <a:rPr lang="ru-RU" dirty="0" err="1" smtClean="0"/>
              <a:t>появі</a:t>
            </a:r>
            <a:r>
              <a:rPr lang="ru-RU" dirty="0" smtClean="0"/>
              <a:t> </a:t>
            </a:r>
            <a:r>
              <a:rPr lang="ru-RU" dirty="0" err="1" smtClean="0"/>
              <a:t>задишки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серцебиття</a:t>
            </a:r>
            <a:r>
              <a:rPr lang="ru-RU" dirty="0" smtClean="0"/>
              <a:t> при </a:t>
            </a:r>
            <a:r>
              <a:rPr lang="ru-RU" dirty="0" err="1" smtClean="0"/>
              <a:t>швидкій</a:t>
            </a:r>
            <a:r>
              <a:rPr lang="ru-RU" dirty="0" smtClean="0"/>
              <a:t> </a:t>
            </a:r>
            <a:r>
              <a:rPr lang="ru-RU" dirty="0" err="1" smtClean="0"/>
              <a:t>ходьбі</a:t>
            </a:r>
            <a:r>
              <a:rPr lang="ru-RU" dirty="0" smtClean="0"/>
              <a:t>, </a:t>
            </a:r>
            <a:r>
              <a:rPr lang="ru-RU" dirty="0" err="1" smtClean="0"/>
              <a:t>підйомах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т.д. Друга </a:t>
            </a:r>
            <a:r>
              <a:rPr lang="ru-RU" dirty="0" err="1" smtClean="0"/>
              <a:t>стадія</a:t>
            </a:r>
            <a:r>
              <a:rPr lang="ru-RU" dirty="0" smtClean="0"/>
              <a:t> </a:t>
            </a:r>
            <a:r>
              <a:rPr lang="ru-RU" dirty="0" err="1" smtClean="0"/>
              <a:t>ділиться</a:t>
            </a:r>
            <a:r>
              <a:rPr lang="ru-RU" dirty="0" smtClean="0"/>
              <a:t> на два </a:t>
            </a:r>
            <a:r>
              <a:rPr lang="ru-RU" dirty="0" err="1" smtClean="0"/>
              <a:t>періоди</a:t>
            </a:r>
            <a:r>
              <a:rPr lang="ru-RU" dirty="0" smtClean="0"/>
              <a:t>. 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2А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появою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навантаження</a:t>
            </a:r>
            <a:r>
              <a:rPr lang="ru-RU" dirty="0" smtClean="0"/>
              <a:t> </a:t>
            </a:r>
            <a:r>
              <a:rPr lang="ru-RU" dirty="0" err="1" smtClean="0"/>
              <a:t>набряків</a:t>
            </a:r>
            <a:r>
              <a:rPr lang="ru-RU" dirty="0" smtClean="0"/>
              <a:t> на ногах, </a:t>
            </a:r>
            <a:r>
              <a:rPr lang="ru-RU" dirty="0" err="1" smtClean="0"/>
              <a:t>швидкою</a:t>
            </a:r>
            <a:r>
              <a:rPr lang="ru-RU" dirty="0" smtClean="0"/>
              <a:t> </a:t>
            </a:r>
            <a:r>
              <a:rPr lang="ru-RU" dirty="0" err="1" smtClean="0"/>
              <a:t>стомлюваністю</a:t>
            </a:r>
            <a:r>
              <a:rPr lang="ru-RU" dirty="0" smtClean="0"/>
              <a:t>, </a:t>
            </a:r>
            <a:r>
              <a:rPr lang="ru-RU" dirty="0" err="1" smtClean="0"/>
              <a:t>тривалими</a:t>
            </a:r>
            <a:r>
              <a:rPr lang="ru-RU" dirty="0" smtClean="0"/>
              <a:t> </a:t>
            </a:r>
            <a:r>
              <a:rPr lang="ru-RU" dirty="0" err="1" smtClean="0"/>
              <a:t>биттями</a:t>
            </a:r>
            <a:r>
              <a:rPr lang="ru-RU" dirty="0" smtClean="0"/>
              <a:t>. 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2Б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виражається</a:t>
            </a:r>
            <a:r>
              <a:rPr lang="ru-RU" dirty="0" smtClean="0"/>
              <a:t> </a:t>
            </a:r>
            <a:r>
              <a:rPr lang="ru-RU" dirty="0" err="1" smtClean="0"/>
              <a:t>постійної</a:t>
            </a:r>
            <a:r>
              <a:rPr lang="ru-RU" dirty="0" smtClean="0"/>
              <a:t> </a:t>
            </a:r>
            <a:r>
              <a:rPr lang="ru-RU" dirty="0" err="1" smtClean="0"/>
              <a:t>задишкою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у </a:t>
            </a:r>
            <a:r>
              <a:rPr lang="ru-RU" dirty="0" err="1" smtClean="0"/>
              <a:t>спокої</a:t>
            </a:r>
            <a:r>
              <a:rPr lang="ru-RU" dirty="0" smtClean="0"/>
              <a:t>, </a:t>
            </a:r>
            <a:r>
              <a:rPr lang="ru-RU" dirty="0" err="1" smtClean="0"/>
              <a:t>значним</a:t>
            </a:r>
            <a:r>
              <a:rPr lang="ru-RU" dirty="0" smtClean="0"/>
              <a:t> </a:t>
            </a:r>
            <a:r>
              <a:rPr lang="ru-RU" dirty="0" err="1" smtClean="0"/>
              <a:t>збільшенням</a:t>
            </a:r>
            <a:r>
              <a:rPr lang="ru-RU" dirty="0" smtClean="0"/>
              <a:t> </a:t>
            </a:r>
            <a:r>
              <a:rPr lang="ru-RU" dirty="0" err="1" smtClean="0"/>
              <a:t>печінки</a:t>
            </a:r>
            <a:r>
              <a:rPr lang="ru-RU" dirty="0" smtClean="0"/>
              <a:t>, </a:t>
            </a:r>
            <a:r>
              <a:rPr lang="ru-RU" dirty="0" err="1" smtClean="0"/>
              <a:t>застійними</a:t>
            </a:r>
            <a:r>
              <a:rPr lang="ru-RU" dirty="0" smtClean="0"/>
              <a:t> </a:t>
            </a:r>
            <a:r>
              <a:rPr lang="ru-RU" dirty="0" err="1" smtClean="0"/>
              <a:t>явищами</a:t>
            </a:r>
            <a:r>
              <a:rPr lang="ru-RU" dirty="0" smtClean="0"/>
              <a:t> в </a:t>
            </a:r>
            <a:r>
              <a:rPr lang="ru-RU" dirty="0" err="1" smtClean="0"/>
              <a:t>легенях</a:t>
            </a:r>
            <a:r>
              <a:rPr lang="ru-RU" dirty="0" smtClean="0"/>
              <a:t>, </a:t>
            </a:r>
            <a:r>
              <a:rPr lang="ru-RU" dirty="0" err="1" smtClean="0"/>
              <a:t>нирках</a:t>
            </a:r>
            <a:r>
              <a:rPr lang="ru-RU" dirty="0" smtClean="0"/>
              <a:t>, </a:t>
            </a:r>
            <a:r>
              <a:rPr lang="ru-RU" dirty="0" err="1" smtClean="0"/>
              <a:t>набряками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 </a:t>
            </a:r>
            <a:r>
              <a:rPr lang="ru-RU" dirty="0" err="1" smtClean="0"/>
              <a:t>Третя</a:t>
            </a:r>
            <a:r>
              <a:rPr lang="ru-RU" dirty="0" smtClean="0"/>
              <a:t> </a:t>
            </a:r>
            <a:r>
              <a:rPr lang="ru-RU" dirty="0" err="1" smtClean="0"/>
              <a:t>стадія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необоротними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в органах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хронічних</a:t>
            </a:r>
            <a:r>
              <a:rPr lang="ru-RU" dirty="0" smtClean="0"/>
              <a:t> </a:t>
            </a:r>
            <a:r>
              <a:rPr lang="ru-RU" dirty="0" err="1" smtClean="0"/>
              <a:t>застійних</a:t>
            </a:r>
            <a:r>
              <a:rPr lang="ru-RU" dirty="0" smtClean="0"/>
              <a:t> </a:t>
            </a:r>
            <a:r>
              <a:rPr lang="ru-RU" dirty="0" err="1" smtClean="0"/>
              <a:t>явищ</a:t>
            </a:r>
            <a:r>
              <a:rPr lang="ru-RU" dirty="0" smtClean="0"/>
              <a:t> у них.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Захворювання серцево-судинної системи!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На самому </a:t>
            </a:r>
            <a:r>
              <a:rPr lang="ru-RU" dirty="0" err="1" smtClean="0"/>
              <a:t>ранньому</a:t>
            </a:r>
            <a:r>
              <a:rPr lang="ru-RU" dirty="0" smtClean="0"/>
              <a:t> </a:t>
            </a:r>
            <a:r>
              <a:rPr lang="ru-RU" dirty="0" err="1" smtClean="0"/>
              <a:t>етапі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серцевої</a:t>
            </a:r>
            <a:r>
              <a:rPr lang="ru-RU" dirty="0" smtClean="0"/>
              <a:t> </a:t>
            </a:r>
            <a:r>
              <a:rPr lang="ru-RU" dirty="0" err="1" smtClean="0"/>
              <a:t>недостатності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обмежити</a:t>
            </a:r>
            <a:r>
              <a:rPr lang="ru-RU" dirty="0" smtClean="0"/>
              <a:t> </a:t>
            </a:r>
            <a:r>
              <a:rPr lang="ru-RU" dirty="0" err="1" smtClean="0"/>
              <a:t>сіль</a:t>
            </a:r>
            <a:r>
              <a:rPr lang="ru-RU" dirty="0" smtClean="0"/>
              <a:t> до 2,5 </a:t>
            </a:r>
            <a:r>
              <a:rPr lang="ru-RU" dirty="0" err="1" smtClean="0"/>
              <a:t>грамів</a:t>
            </a:r>
            <a:r>
              <a:rPr lang="ru-RU" dirty="0" smtClean="0"/>
              <a:t> в </a:t>
            </a:r>
            <a:r>
              <a:rPr lang="ru-RU" dirty="0" err="1" smtClean="0"/>
              <a:t>добу</a:t>
            </a:r>
            <a:r>
              <a:rPr lang="ru-RU" dirty="0" smtClean="0"/>
              <a:t>. </a:t>
            </a:r>
            <a:r>
              <a:rPr lang="ru-RU" dirty="0" err="1" smtClean="0"/>
              <a:t>Це</a:t>
            </a:r>
            <a:r>
              <a:rPr lang="ru-RU" dirty="0" smtClean="0"/>
              <a:t> дозволить хворому </a:t>
            </a:r>
            <a:r>
              <a:rPr lang="ru-RU" dirty="0" err="1" smtClean="0"/>
              <a:t>серцю</a:t>
            </a:r>
            <a:r>
              <a:rPr lang="ru-RU" dirty="0" smtClean="0"/>
              <a:t> </a:t>
            </a:r>
            <a:r>
              <a:rPr lang="ru-RU" dirty="0" err="1" smtClean="0"/>
              <a:t>перекачувати</a:t>
            </a:r>
            <a:r>
              <a:rPr lang="ru-RU" dirty="0" smtClean="0"/>
              <a:t> </a:t>
            </a:r>
            <a:r>
              <a:rPr lang="ru-RU" dirty="0" err="1" smtClean="0"/>
              <a:t>менший</a:t>
            </a:r>
            <a:r>
              <a:rPr lang="ru-RU" dirty="0" smtClean="0"/>
              <a:t> </a:t>
            </a:r>
            <a:r>
              <a:rPr lang="ru-RU" dirty="0" err="1" smtClean="0"/>
              <a:t>об'єм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, </a:t>
            </a:r>
            <a:r>
              <a:rPr lang="ru-RU" dirty="0" err="1" smtClean="0"/>
              <a:t>спадуть</a:t>
            </a:r>
            <a:r>
              <a:rPr lang="ru-RU" dirty="0" smtClean="0"/>
              <a:t> </a:t>
            </a:r>
            <a:r>
              <a:rPr lang="ru-RU" dirty="0" err="1" smtClean="0"/>
              <a:t>набряки</a:t>
            </a:r>
            <a:r>
              <a:rPr lang="ru-RU" dirty="0" smtClean="0"/>
              <a:t>, </a:t>
            </a:r>
            <a:r>
              <a:rPr lang="ru-RU" dirty="0" err="1" smtClean="0"/>
              <a:t>знизиться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у </a:t>
            </a:r>
            <a:r>
              <a:rPr lang="ru-RU" dirty="0" err="1" smtClean="0">
                <a:hlinkClick r:id="rId2" tooltip="Капіляри"/>
              </a:rPr>
              <a:t>капілярах</a:t>
            </a:r>
            <a:r>
              <a:rPr lang="ru-RU" dirty="0" smtClean="0"/>
              <a:t>, </a:t>
            </a:r>
            <a:r>
              <a:rPr lang="ru-RU" dirty="0" err="1" smtClean="0"/>
              <a:t>зменшиться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застійної</a:t>
            </a:r>
            <a:r>
              <a:rPr lang="ru-RU" dirty="0" smtClean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 в органах.</a:t>
            </a:r>
          </a:p>
          <a:p>
            <a:r>
              <a:rPr lang="ru-RU" dirty="0" err="1" smtClean="0"/>
              <a:t>Острососудістая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синдромами </a:t>
            </a:r>
            <a:r>
              <a:rPr lang="ru-RU" dirty="0" err="1" smtClean="0"/>
              <a:t>непритомності</a:t>
            </a:r>
            <a:r>
              <a:rPr lang="ru-RU" dirty="0" smtClean="0"/>
              <a:t>, </a:t>
            </a:r>
            <a:r>
              <a:rPr lang="ru-RU" dirty="0" err="1" smtClean="0"/>
              <a:t>короткочасної</a:t>
            </a:r>
            <a:r>
              <a:rPr lang="ru-RU" dirty="0" smtClean="0"/>
              <a:t> </a:t>
            </a:r>
            <a:r>
              <a:rPr lang="ru-RU" dirty="0" err="1" smtClean="0"/>
              <a:t>втрати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, </a:t>
            </a:r>
            <a:r>
              <a:rPr lang="ru-RU" dirty="0" err="1" smtClean="0"/>
              <a:t>колапсу</a:t>
            </a:r>
            <a:r>
              <a:rPr lang="ru-RU" dirty="0" smtClean="0"/>
              <a:t>,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регуляції</a:t>
            </a:r>
            <a:r>
              <a:rPr lang="ru-RU" dirty="0" smtClean="0"/>
              <a:t> </a:t>
            </a:r>
            <a:r>
              <a:rPr lang="ru-RU" dirty="0" err="1" smtClean="0"/>
              <a:t>судинного</a:t>
            </a:r>
            <a:r>
              <a:rPr lang="ru-RU" dirty="0" smtClean="0"/>
              <a:t> тонусу, шоку. При </a:t>
            </a:r>
            <a:r>
              <a:rPr lang="ru-RU" dirty="0" err="1" smtClean="0"/>
              <a:t>непритомності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підняти</a:t>
            </a:r>
            <a:r>
              <a:rPr lang="ru-RU" dirty="0" smtClean="0"/>
              <a:t> ноги хворого </a:t>
            </a:r>
            <a:r>
              <a:rPr lang="ru-RU" dirty="0" err="1" smtClean="0"/>
              <a:t>трохи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, </a:t>
            </a:r>
            <a:r>
              <a:rPr lang="ru-RU" dirty="0" err="1" smtClean="0"/>
              <a:t>сприяючи</a:t>
            </a:r>
            <a:r>
              <a:rPr lang="ru-RU" dirty="0" smtClean="0"/>
              <a:t> </a:t>
            </a:r>
            <a:r>
              <a:rPr lang="ru-RU" dirty="0" err="1" smtClean="0"/>
              <a:t>поліпшенню</a:t>
            </a:r>
            <a:r>
              <a:rPr lang="ru-RU" dirty="0" smtClean="0"/>
              <a:t> кровотоку в </a:t>
            </a:r>
            <a:r>
              <a:rPr lang="ru-RU" dirty="0" err="1" smtClean="0"/>
              <a:t>мозку</a:t>
            </a:r>
            <a:r>
              <a:rPr lang="ru-RU" dirty="0" smtClean="0"/>
              <a:t>. Хворого </a:t>
            </a:r>
            <a:r>
              <a:rPr lang="ru-RU" dirty="0" err="1" smtClean="0"/>
              <a:t>звільняють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тісного</a:t>
            </a:r>
            <a:r>
              <a:rPr lang="ru-RU" dirty="0" smtClean="0"/>
              <a:t> </a:t>
            </a:r>
            <a:r>
              <a:rPr lang="ru-RU" dirty="0" err="1" smtClean="0"/>
              <a:t>одягу</a:t>
            </a:r>
            <a:r>
              <a:rPr lang="ru-RU" dirty="0" smtClean="0"/>
              <a:t>,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обприскати</a:t>
            </a:r>
            <a:r>
              <a:rPr lang="ru-RU" dirty="0" smtClean="0"/>
              <a:t> холодною водою, </a:t>
            </a:r>
            <a:r>
              <a:rPr lang="ru-RU" dirty="0" err="1" smtClean="0"/>
              <a:t>дати</a:t>
            </a:r>
            <a:r>
              <a:rPr lang="ru-RU" dirty="0" smtClean="0"/>
              <a:t> </a:t>
            </a:r>
            <a:r>
              <a:rPr lang="ru-RU" dirty="0" err="1" smtClean="0"/>
              <a:t>вдихнути</a:t>
            </a:r>
            <a:r>
              <a:rPr lang="ru-RU" dirty="0" smtClean="0"/>
              <a:t> </a:t>
            </a:r>
            <a:r>
              <a:rPr lang="ru-RU" dirty="0" err="1" smtClean="0"/>
              <a:t>розчин</a:t>
            </a:r>
            <a:r>
              <a:rPr lang="ru-RU" dirty="0" smtClean="0"/>
              <a:t> </a:t>
            </a:r>
            <a:r>
              <a:rPr lang="ru-RU" dirty="0" err="1" smtClean="0"/>
              <a:t>аміаку</a:t>
            </a:r>
            <a:r>
              <a:rPr lang="ru-RU" dirty="0" smtClean="0"/>
              <a:t>. </a:t>
            </a:r>
            <a:r>
              <a:rPr lang="ru-RU" dirty="0" err="1" smtClean="0"/>
              <a:t>Хронічна</a:t>
            </a:r>
            <a:r>
              <a:rPr lang="ru-RU" dirty="0" smtClean="0"/>
              <a:t> </a:t>
            </a:r>
            <a:r>
              <a:rPr lang="ru-RU" dirty="0" err="1" smtClean="0"/>
              <a:t>судинна</a:t>
            </a:r>
            <a:r>
              <a:rPr lang="ru-RU" dirty="0" smtClean="0"/>
              <a:t> </a:t>
            </a:r>
            <a:r>
              <a:rPr lang="ru-RU" dirty="0" err="1" smtClean="0"/>
              <a:t>недостатність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гіпотонією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підняттям</a:t>
            </a:r>
            <a:r>
              <a:rPr lang="ru-RU" dirty="0" smtClean="0"/>
              <a:t> </a:t>
            </a:r>
            <a:r>
              <a:rPr lang="ru-RU" dirty="0" err="1" smtClean="0"/>
              <a:t>артеріального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Серцево-судинна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b="1" cap="all" dirty="0" smtClean="0"/>
              <a:t>СЕРЦЕВО-СУДИННА СИСТЕМА. ОРГАНИ КРОВОТВОРЕННЯ ТА ІМУННОГО ЗАХИСТУ. </a:t>
            </a:r>
            <a:r>
              <a:rPr lang="ru-RU" b="1" cap="all" dirty="0" smtClean="0"/>
              <a:t>ЕНДОКРИННА СИСТЕМА</a:t>
            </a:r>
          </a:p>
          <a:p>
            <a:r>
              <a:rPr lang="ru-RU" dirty="0" err="1" smtClean="0"/>
              <a:t>Судинна</a:t>
            </a:r>
            <a:r>
              <a:rPr lang="ru-RU" dirty="0" smtClean="0"/>
              <a:t> система — </a:t>
            </a:r>
            <a:r>
              <a:rPr lang="ru-RU" dirty="0" err="1" smtClean="0"/>
              <a:t>це</a:t>
            </a:r>
            <a:r>
              <a:rPr lang="ru-RU" dirty="0" smtClean="0"/>
              <a:t> комплекс </a:t>
            </a:r>
            <a:r>
              <a:rPr lang="ru-RU" dirty="0" err="1" smtClean="0"/>
              <a:t>розгалужених</a:t>
            </a:r>
            <a:r>
              <a:rPr lang="ru-RU" dirty="0" smtClean="0"/>
              <a:t> трубок </a:t>
            </a:r>
            <a:r>
              <a:rPr lang="ru-RU" dirty="0" err="1" smtClean="0"/>
              <a:t>різного</a:t>
            </a:r>
            <a:r>
              <a:rPr lang="ru-RU" dirty="0" smtClean="0"/>
              <a:t> </a:t>
            </a:r>
            <a:r>
              <a:rPr lang="ru-RU" dirty="0" err="1" smtClean="0"/>
              <a:t>діаметру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забезпечують</a:t>
            </a:r>
            <a:r>
              <a:rPr lang="ru-RU" dirty="0" smtClean="0"/>
              <a:t> транспорт </a:t>
            </a:r>
            <a:r>
              <a:rPr lang="ru-RU" dirty="0" err="1" smtClean="0"/>
              <a:t>крові</a:t>
            </a:r>
            <a:r>
              <a:rPr lang="ru-RU" dirty="0" smtClean="0"/>
              <a:t> до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регуляцію</a:t>
            </a:r>
            <a:r>
              <a:rPr lang="ru-RU" dirty="0" smtClean="0"/>
              <a:t> </a:t>
            </a:r>
            <a:r>
              <a:rPr lang="ru-RU" dirty="0" err="1" smtClean="0"/>
              <a:t>кровопостачання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обмін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</a:t>
            </a:r>
            <a:r>
              <a:rPr lang="ru-RU" dirty="0" err="1" smtClean="0"/>
              <a:t>кров’ю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оточуючими</a:t>
            </a:r>
            <a:r>
              <a:rPr lang="ru-RU" dirty="0" smtClean="0"/>
              <a:t> тканинами,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проведення</a:t>
            </a:r>
            <a:r>
              <a:rPr lang="ru-RU" dirty="0" smtClean="0"/>
              <a:t> </a:t>
            </a:r>
            <a:r>
              <a:rPr lang="ru-RU" dirty="0" err="1" smtClean="0"/>
              <a:t>лімфи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тканин у </a:t>
            </a:r>
            <a:r>
              <a:rPr lang="ru-RU" dirty="0" err="1" smtClean="0"/>
              <a:t>венозне</a:t>
            </a:r>
            <a:r>
              <a:rPr lang="ru-RU" dirty="0" smtClean="0"/>
              <a:t> русло. </a:t>
            </a:r>
            <a:r>
              <a:rPr lang="ru-RU" dirty="0" err="1" smtClean="0"/>
              <a:t>Тісно</a:t>
            </a:r>
            <a:r>
              <a:rPr lang="ru-RU" dirty="0" smtClean="0"/>
              <a:t> </a:t>
            </a:r>
            <a:r>
              <a:rPr lang="ru-RU" dirty="0" err="1" smtClean="0"/>
              <a:t>пов'язане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судинною</a:t>
            </a:r>
            <a:r>
              <a:rPr lang="ru-RU" dirty="0" smtClean="0"/>
              <a:t> системою </a:t>
            </a:r>
            <a:r>
              <a:rPr lang="ru-RU" dirty="0" err="1" smtClean="0"/>
              <a:t>серце</a:t>
            </a:r>
            <a:r>
              <a:rPr lang="ru-RU" dirty="0" smtClean="0"/>
              <a:t>, яке </a:t>
            </a:r>
            <a:r>
              <a:rPr lang="ru-RU" dirty="0" err="1" smtClean="0"/>
              <a:t>є</a:t>
            </a:r>
            <a:r>
              <a:rPr lang="ru-RU" dirty="0" smtClean="0"/>
              <a:t> насосом, </a:t>
            </a:r>
            <a:r>
              <a:rPr lang="ru-RU" dirty="0" err="1" smtClean="0"/>
              <a:t>що</a:t>
            </a:r>
            <a:r>
              <a:rPr lang="ru-RU" dirty="0" smtClean="0"/>
              <a:t> приводить кров у </a:t>
            </a:r>
            <a:r>
              <a:rPr lang="ru-RU" dirty="0" err="1" smtClean="0"/>
              <a:t>рух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Мікроциркуляторне</a:t>
            </a:r>
            <a:r>
              <a:rPr lang="ru-RU" dirty="0" smtClean="0"/>
              <a:t> русло — система </a:t>
            </a:r>
            <a:r>
              <a:rPr lang="ru-RU" dirty="0" err="1" smtClean="0"/>
              <a:t>дрібних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, до </a:t>
            </a:r>
            <a:r>
              <a:rPr lang="ru-RU" dirty="0" err="1" smtClean="0"/>
              <a:t>яких</a:t>
            </a:r>
            <a:r>
              <a:rPr lang="ru-RU" dirty="0" smtClean="0"/>
              <a:t> належать </a:t>
            </a:r>
            <a:r>
              <a:rPr lang="ru-RU" dirty="0" err="1" smtClean="0"/>
              <a:t>артеріоли</a:t>
            </a:r>
            <a:r>
              <a:rPr lang="ru-RU" dirty="0" smtClean="0"/>
              <a:t>, </a:t>
            </a:r>
            <a:r>
              <a:rPr lang="ru-RU" dirty="0" err="1" smtClean="0"/>
              <a:t>гемокапіляри</a:t>
            </a:r>
            <a:r>
              <a:rPr lang="ru-RU" dirty="0" smtClean="0"/>
              <a:t>, </a:t>
            </a:r>
            <a:r>
              <a:rPr lang="ru-RU" dirty="0" err="1" smtClean="0"/>
              <a:t>венули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артеріоло-венулярні</a:t>
            </a:r>
            <a:r>
              <a:rPr lang="ru-RU" dirty="0" smtClean="0"/>
              <a:t> </a:t>
            </a:r>
            <a:r>
              <a:rPr lang="ru-RU" dirty="0" err="1" smtClean="0"/>
              <a:t>анастомози</a:t>
            </a:r>
            <a:r>
              <a:rPr lang="ru-RU" dirty="0" smtClean="0"/>
              <a:t>. Цей </a:t>
            </a:r>
            <a:r>
              <a:rPr lang="ru-RU" dirty="0" err="1" smtClean="0"/>
              <a:t>функціональний</a:t>
            </a:r>
            <a:r>
              <a:rPr lang="ru-RU" dirty="0" smtClean="0"/>
              <a:t> комплекс </a:t>
            </a:r>
            <a:r>
              <a:rPr lang="ru-RU" dirty="0" err="1" smtClean="0"/>
              <a:t>кровоносних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, </a:t>
            </a:r>
            <a:r>
              <a:rPr lang="ru-RU" dirty="0" err="1" smtClean="0"/>
              <a:t>оточений</a:t>
            </a:r>
            <a:r>
              <a:rPr lang="ru-RU" dirty="0" smtClean="0"/>
              <a:t> </a:t>
            </a:r>
            <a:r>
              <a:rPr lang="ru-RU" dirty="0" err="1" smtClean="0"/>
              <a:t>лімфатичними</a:t>
            </a:r>
            <a:r>
              <a:rPr lang="ru-RU" dirty="0" smtClean="0"/>
              <a:t> </a:t>
            </a:r>
            <a:r>
              <a:rPr lang="ru-RU" dirty="0" err="1" smtClean="0"/>
              <a:t>капілярами</a:t>
            </a:r>
            <a:r>
              <a:rPr lang="ru-RU" dirty="0" smtClean="0"/>
              <a:t> та </a:t>
            </a:r>
            <a:r>
              <a:rPr lang="ru-RU" dirty="0" err="1" smtClean="0"/>
              <a:t>судинами</a:t>
            </a:r>
            <a:r>
              <a:rPr lang="ru-RU" dirty="0" smtClean="0"/>
              <a:t> разом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навколишньою</a:t>
            </a:r>
            <a:r>
              <a:rPr lang="ru-RU" dirty="0" smtClean="0"/>
              <a:t> </a:t>
            </a:r>
            <a:r>
              <a:rPr lang="ru-RU" dirty="0" err="1" smtClean="0"/>
              <a:t>сполучною</a:t>
            </a:r>
            <a:r>
              <a:rPr lang="ru-RU" dirty="0" smtClean="0"/>
              <a:t> тканиною </a:t>
            </a:r>
            <a:r>
              <a:rPr lang="ru-RU" dirty="0" err="1" smtClean="0"/>
              <a:t>виконує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важливі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як </a:t>
            </a:r>
            <a:r>
              <a:rPr lang="ru-RU" dirty="0" err="1" smtClean="0"/>
              <a:t>регуляція</a:t>
            </a:r>
            <a:r>
              <a:rPr lang="ru-RU" dirty="0" smtClean="0"/>
              <a:t> </a:t>
            </a:r>
            <a:r>
              <a:rPr lang="ru-RU" dirty="0" err="1" smtClean="0"/>
              <a:t>кровопостачання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</a:t>
            </a:r>
            <a:r>
              <a:rPr lang="ru-RU" dirty="0" err="1" smtClean="0"/>
              <a:t>транскапілярний</a:t>
            </a:r>
            <a:r>
              <a:rPr lang="ru-RU" dirty="0" smtClean="0"/>
              <a:t> </a:t>
            </a:r>
            <a:r>
              <a:rPr lang="ru-RU" dirty="0" err="1" smtClean="0"/>
              <a:t>обмін</a:t>
            </a:r>
            <a:r>
              <a:rPr lang="ru-RU" dirty="0" smtClean="0"/>
              <a:t>, дренаж, </a:t>
            </a:r>
            <a:r>
              <a:rPr lang="ru-RU" dirty="0" err="1" smtClean="0"/>
              <a:t>депонування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 У кожному </a:t>
            </a:r>
            <a:r>
              <a:rPr lang="ru-RU" dirty="0" err="1" smtClean="0"/>
              <a:t>органі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до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функції</a:t>
            </a:r>
            <a:r>
              <a:rPr lang="ru-RU" dirty="0" smtClean="0"/>
              <a:t>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специфічні</a:t>
            </a:r>
            <a:r>
              <a:rPr lang="ru-RU" dirty="0" smtClean="0"/>
              <a:t> </a:t>
            </a:r>
            <a:r>
              <a:rPr lang="ru-RU" dirty="0" err="1" smtClean="0"/>
              <a:t>особливості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розташування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</a:t>
            </a:r>
            <a:r>
              <a:rPr lang="ru-RU" dirty="0" err="1" smtClean="0"/>
              <a:t>мікроциркуляторного</a:t>
            </a:r>
            <a:r>
              <a:rPr lang="ru-RU" dirty="0" smtClean="0"/>
              <a:t> русла. </a:t>
            </a:r>
            <a:r>
              <a:rPr lang="ru-RU" dirty="0" err="1" smtClean="0"/>
              <a:t>Судини</a:t>
            </a:r>
            <a:r>
              <a:rPr lang="ru-RU" dirty="0" smtClean="0"/>
              <a:t> </a:t>
            </a:r>
            <a:r>
              <a:rPr lang="ru-RU" dirty="0" err="1" smtClean="0"/>
              <a:t>мікроциркуляторного</a:t>
            </a:r>
            <a:r>
              <a:rPr lang="ru-RU" dirty="0" smtClean="0"/>
              <a:t> русла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пластичні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реагують</a:t>
            </a:r>
            <a:r>
              <a:rPr lang="ru-RU" dirty="0" smtClean="0"/>
              <a:t> на </a:t>
            </a:r>
            <a:r>
              <a:rPr lang="ru-RU" dirty="0" err="1" smtClean="0"/>
              <a:t>зміни</a:t>
            </a:r>
            <a:r>
              <a:rPr lang="ru-RU" dirty="0" smtClean="0"/>
              <a:t> кровотоку. Вони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депонувати</a:t>
            </a:r>
            <a:r>
              <a:rPr lang="ru-RU" dirty="0" smtClean="0"/>
              <a:t> </a:t>
            </a:r>
            <a:r>
              <a:rPr lang="ru-RU" dirty="0" err="1" smtClean="0"/>
              <a:t>формені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бути </a:t>
            </a:r>
            <a:r>
              <a:rPr lang="ru-RU" dirty="0" err="1" smtClean="0"/>
              <a:t>спазмованими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пропускати</a:t>
            </a:r>
            <a:r>
              <a:rPr lang="ru-RU" dirty="0" smtClean="0"/>
              <a:t> </a:t>
            </a:r>
            <a:r>
              <a:rPr lang="ru-RU" dirty="0" err="1" smtClean="0"/>
              <a:t>лише</a:t>
            </a:r>
            <a:r>
              <a:rPr lang="ru-RU" dirty="0" smtClean="0"/>
              <a:t> плазму, </a:t>
            </a:r>
            <a:r>
              <a:rPr lang="ru-RU" dirty="0" err="1" smtClean="0"/>
              <a:t>змінювати</a:t>
            </a:r>
            <a:r>
              <a:rPr lang="ru-RU" dirty="0" smtClean="0"/>
              <a:t> </a:t>
            </a:r>
            <a:r>
              <a:rPr lang="ru-RU" dirty="0" err="1" smtClean="0"/>
              <a:t>проникливість</a:t>
            </a:r>
            <a:r>
              <a:rPr lang="ru-RU" dirty="0" smtClean="0"/>
              <a:t> для </a:t>
            </a:r>
            <a:r>
              <a:rPr lang="ru-RU" dirty="0" err="1" smtClean="0"/>
              <a:t>тканинної</a:t>
            </a:r>
            <a:r>
              <a:rPr lang="ru-RU" dirty="0" smtClean="0"/>
              <a:t> </a:t>
            </a:r>
            <a:r>
              <a:rPr lang="ru-RU" dirty="0" err="1" smtClean="0"/>
              <a:t>рідини</a:t>
            </a:r>
            <a:r>
              <a:rPr lang="ru-RU" dirty="0" smtClean="0"/>
              <a:t> </a:t>
            </a:r>
            <a:r>
              <a:rPr lang="ru-RU" dirty="0" err="1" smtClean="0"/>
              <a:t>тощо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comb dir="vert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Захворювання серцево-судинної системи!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b="1" dirty="0" smtClean="0"/>
              <a:t>Пороки </a:t>
            </a:r>
            <a:r>
              <a:rPr lang="ru-RU" b="1" dirty="0" err="1" smtClean="0"/>
              <a:t>серця</a:t>
            </a:r>
            <a:r>
              <a:rPr lang="ru-RU" dirty="0" smtClean="0"/>
              <a:t> - </a:t>
            </a:r>
            <a:r>
              <a:rPr lang="ru-RU" dirty="0" err="1" smtClean="0">
                <a:hlinkClick r:id="rId2" tooltip="Патологія"/>
              </a:rPr>
              <a:t>патологічні</a:t>
            </a:r>
            <a:r>
              <a:rPr lang="ru-RU" dirty="0" smtClean="0"/>
              <a:t> </a:t>
            </a:r>
            <a:r>
              <a:rPr lang="ru-RU" dirty="0" err="1" smtClean="0"/>
              <a:t>зміни</a:t>
            </a:r>
            <a:r>
              <a:rPr lang="ru-RU" dirty="0" smtClean="0"/>
              <a:t> в </a:t>
            </a:r>
            <a:r>
              <a:rPr lang="ru-RU" dirty="0" err="1" smtClean="0"/>
              <a:t>будові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відходять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них </a:t>
            </a:r>
            <a:r>
              <a:rPr lang="ru-RU" dirty="0" err="1" smtClean="0"/>
              <a:t>судин</a:t>
            </a:r>
            <a:r>
              <a:rPr lang="ru-RU" dirty="0" smtClean="0"/>
              <a:t>, </a:t>
            </a:r>
            <a:r>
              <a:rPr lang="ru-RU" dirty="0" err="1" smtClean="0"/>
              <a:t>порушують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. 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вроджені</a:t>
            </a:r>
            <a:r>
              <a:rPr lang="ru-RU" dirty="0" err="1" smtClean="0">
                <a:hlinkClick r:id="rId3" tooltip="Пороки серця"/>
              </a:rPr>
              <a:t>пороки</a:t>
            </a:r>
            <a:r>
              <a:rPr lang="ru-RU" dirty="0" smtClean="0">
                <a:hlinkClick r:id="rId3" tooltip="Пороки серця"/>
              </a:rPr>
              <a:t> </a:t>
            </a:r>
            <a:r>
              <a:rPr lang="ru-RU" dirty="0" err="1" smtClean="0">
                <a:hlinkClick r:id="rId3" tooltip="Пороки серця"/>
              </a:rPr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у </a:t>
            </a:r>
            <a:r>
              <a:rPr lang="ru-RU" dirty="0" err="1" smtClean="0"/>
              <a:t>період</a:t>
            </a:r>
            <a:r>
              <a:rPr lang="ru-RU" dirty="0" smtClean="0"/>
              <a:t> </a:t>
            </a:r>
            <a:r>
              <a:rPr lang="ru-RU" dirty="0" err="1" smtClean="0"/>
              <a:t>внутрішнього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плода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набуті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з'являються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народження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ураження</a:t>
            </a:r>
            <a:r>
              <a:rPr lang="ru-RU" dirty="0" smtClean="0"/>
              <a:t> </a:t>
            </a:r>
            <a:r>
              <a:rPr lang="ru-RU" dirty="0" err="1" smtClean="0"/>
              <a:t>клапанів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перегородок камер </a:t>
            </a:r>
            <a:r>
              <a:rPr lang="ru-RU" dirty="0" err="1" smtClean="0"/>
              <a:t>серця</a:t>
            </a:r>
            <a:r>
              <a:rPr lang="ru-RU" dirty="0" smtClean="0"/>
              <a:t> при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захворюваннях</a:t>
            </a:r>
            <a:r>
              <a:rPr lang="ru-RU" dirty="0" smtClean="0"/>
              <a:t>. </a:t>
            </a:r>
            <a:r>
              <a:rPr lang="ru-RU" dirty="0" err="1" smtClean="0"/>
              <a:t>Хворий</a:t>
            </a:r>
            <a:r>
              <a:rPr lang="ru-RU" dirty="0" smtClean="0"/>
              <a:t> на порок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років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не </a:t>
            </a:r>
            <a:r>
              <a:rPr lang="ru-RU" dirty="0" err="1" smtClean="0"/>
              <a:t>помічати</a:t>
            </a:r>
            <a:r>
              <a:rPr lang="ru-RU" dirty="0" smtClean="0"/>
              <a:t> </a:t>
            </a:r>
            <a:r>
              <a:rPr lang="ru-RU" dirty="0" err="1" smtClean="0"/>
              <a:t>свого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відчувати</a:t>
            </a:r>
            <a:r>
              <a:rPr lang="ru-RU" dirty="0" smtClean="0"/>
              <a:t> себе добре, </a:t>
            </a:r>
            <a:r>
              <a:rPr lang="ru-RU" dirty="0" err="1" smtClean="0"/>
              <a:t>виконувати</a:t>
            </a:r>
            <a:r>
              <a:rPr lang="ru-RU" dirty="0" smtClean="0"/>
              <a:t> </a:t>
            </a:r>
            <a:r>
              <a:rPr lang="ru-RU" dirty="0" err="1" smtClean="0"/>
              <a:t>звичайну</a:t>
            </a:r>
            <a:r>
              <a:rPr lang="ru-RU" dirty="0" smtClean="0"/>
              <a:t> роботу. 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пояснюється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4" tooltip="Серце"/>
              </a:rPr>
              <a:t>серце</a:t>
            </a:r>
            <a:r>
              <a:rPr lang="ru-RU" dirty="0" smtClean="0"/>
              <a:t> 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резервними</a:t>
            </a:r>
            <a:r>
              <a:rPr lang="ru-RU" dirty="0" smtClean="0"/>
              <a:t> </a:t>
            </a:r>
            <a:r>
              <a:rPr lang="ru-RU" dirty="0" err="1" smtClean="0"/>
              <a:t>можливостями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дозволяють</a:t>
            </a:r>
            <a:r>
              <a:rPr lang="ru-RU" dirty="0" smtClean="0"/>
              <a:t> </a:t>
            </a:r>
            <a:r>
              <a:rPr lang="ru-RU" dirty="0" err="1" smtClean="0"/>
              <a:t>компенсувати</a:t>
            </a:r>
            <a:r>
              <a:rPr lang="ru-RU" dirty="0" smtClean="0"/>
              <a:t> </a:t>
            </a:r>
            <a:r>
              <a:rPr lang="ru-RU" dirty="0" err="1" smtClean="0"/>
              <a:t>наявний</a:t>
            </a:r>
            <a:r>
              <a:rPr lang="ru-RU" dirty="0" smtClean="0"/>
              <a:t> порок </a:t>
            </a:r>
            <a:r>
              <a:rPr lang="ru-RU" dirty="0" err="1" smtClean="0"/>
              <a:t>серця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посилення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Роботи"/>
              </a:rPr>
              <a:t>роботи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Відповідь"/>
              </a:rPr>
              <a:t>відповідних</a:t>
            </a:r>
            <a:r>
              <a:rPr lang="ru-RU" dirty="0" smtClean="0"/>
              <a:t> </a:t>
            </a:r>
            <a:r>
              <a:rPr lang="ru-RU" dirty="0" err="1" smtClean="0"/>
              <a:t>відділів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Захворювання серцево-судинної системи!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err="1" smtClean="0"/>
              <a:t>Інсульт</a:t>
            </a:r>
            <a:r>
              <a:rPr lang="ru-RU" dirty="0" smtClean="0"/>
              <a:t> - </a:t>
            </a:r>
            <a:r>
              <a:rPr lang="ru-RU" dirty="0" err="1" smtClean="0"/>
              <a:t>гостре</a:t>
            </a:r>
            <a:r>
              <a:rPr lang="ru-RU" dirty="0" smtClean="0"/>
              <a:t> </a:t>
            </a:r>
            <a:r>
              <a:rPr lang="ru-RU" dirty="0" err="1" smtClean="0"/>
              <a:t>загострення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мозкового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Пошкоджений"/>
              </a:rPr>
              <a:t>пошкодженням</a:t>
            </a:r>
            <a:r>
              <a:rPr lang="ru-RU" dirty="0" smtClean="0"/>
              <a:t> тканин </a:t>
            </a:r>
            <a:r>
              <a:rPr lang="ru-RU" dirty="0" err="1" smtClean="0"/>
              <a:t>мозку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розладом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. </a:t>
            </a:r>
            <a:r>
              <a:rPr lang="ru-RU" dirty="0" err="1" smtClean="0"/>
              <a:t>Основні</a:t>
            </a:r>
            <a:r>
              <a:rPr lang="ru-RU" dirty="0" smtClean="0"/>
              <a:t> причини </a:t>
            </a:r>
            <a:r>
              <a:rPr lang="ru-RU" dirty="0" err="1" smtClean="0">
                <a:hlinkClick r:id="rId3" tooltip="Інсульт"/>
              </a:rPr>
              <a:t>інсульту</a:t>
            </a:r>
            <a:r>
              <a:rPr lang="ru-RU" dirty="0" smtClean="0"/>
              <a:t> - </a:t>
            </a:r>
            <a:r>
              <a:rPr lang="ru-RU" dirty="0" err="1" smtClean="0"/>
              <a:t>гіпертонічна</a:t>
            </a:r>
            <a:r>
              <a:rPr lang="ru-RU" dirty="0" smtClean="0"/>
              <a:t> хвороба </a:t>
            </a:r>
            <a:r>
              <a:rPr lang="ru-RU" dirty="0" err="1" smtClean="0"/>
              <a:t>і</a:t>
            </a:r>
            <a:r>
              <a:rPr lang="ru-RU" dirty="0" smtClean="0"/>
              <a:t> </a:t>
            </a:r>
            <a:r>
              <a:rPr lang="ru-RU" dirty="0" smtClean="0">
                <a:hlinkClick r:id="rId4" tooltip="Атеросклероз"/>
              </a:rPr>
              <a:t>атеросклероз</a:t>
            </a:r>
            <a:r>
              <a:rPr lang="ru-RU" dirty="0" smtClean="0"/>
              <a:t> </a:t>
            </a:r>
            <a:r>
              <a:rPr lang="ru-RU" dirty="0" err="1" smtClean="0"/>
              <a:t>судин</a:t>
            </a:r>
            <a:r>
              <a:rPr lang="ru-RU" dirty="0" smtClean="0"/>
              <a:t> головного </a:t>
            </a:r>
            <a:r>
              <a:rPr lang="ru-RU" dirty="0" err="1" smtClean="0"/>
              <a:t>мозку</a:t>
            </a:r>
            <a:r>
              <a:rPr lang="ru-RU" dirty="0" smtClean="0"/>
              <a:t>. 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виникнути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при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захворюваннях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- </a:t>
            </a:r>
            <a:r>
              <a:rPr lang="ru-RU" dirty="0" err="1" smtClean="0">
                <a:hlinkClick r:id="rId5" tooltip="Ревматизм"/>
              </a:rPr>
              <a:t>ревматизмі</a:t>
            </a:r>
            <a:r>
              <a:rPr lang="ru-RU" dirty="0" smtClean="0"/>
              <a:t>, хворобах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геморагічний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Інсульт"/>
              </a:rPr>
              <a:t>інсульт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ішемічний</a:t>
            </a:r>
            <a:r>
              <a:rPr lang="ru-RU" dirty="0" smtClean="0"/>
              <a:t>. </a:t>
            </a:r>
            <a:r>
              <a:rPr lang="ru-RU" i="1" u="sng" dirty="0" err="1" smtClean="0"/>
              <a:t>Геморагічний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інсульт</a:t>
            </a:r>
            <a:r>
              <a:rPr lang="ru-RU" dirty="0" smtClean="0"/>
              <a:t> </a:t>
            </a:r>
            <a:r>
              <a:rPr lang="ru-RU" dirty="0" err="1" smtClean="0"/>
              <a:t>відбувається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розриву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 (</a:t>
            </a:r>
            <a:r>
              <a:rPr lang="ru-RU" dirty="0" err="1" smtClean="0"/>
              <a:t>крововиливу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мозок</a:t>
            </a:r>
            <a:r>
              <a:rPr lang="ru-RU" dirty="0" smtClean="0"/>
              <a:t>) при </a:t>
            </a:r>
            <a:r>
              <a:rPr lang="ru-RU" dirty="0" err="1" smtClean="0"/>
              <a:t>коливанні</a:t>
            </a:r>
            <a:r>
              <a:rPr lang="ru-RU" dirty="0" smtClean="0"/>
              <a:t> </a:t>
            </a:r>
            <a:r>
              <a:rPr lang="ru-RU" dirty="0" err="1" smtClean="0"/>
              <a:t>артеріального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. 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спровокувати</a:t>
            </a:r>
            <a:r>
              <a:rPr lang="ru-RU" dirty="0" smtClean="0"/>
              <a:t> </a:t>
            </a:r>
            <a:r>
              <a:rPr lang="ru-RU" dirty="0" err="1" smtClean="0"/>
              <a:t>психічні</a:t>
            </a:r>
            <a:r>
              <a:rPr lang="ru-RU" dirty="0" smtClean="0"/>
              <a:t> </a:t>
            </a:r>
            <a:r>
              <a:rPr lang="ru-RU" dirty="0" err="1" smtClean="0"/>
              <a:t>переживання</a:t>
            </a:r>
            <a:r>
              <a:rPr lang="ru-RU" dirty="0" smtClean="0"/>
              <a:t>, </a:t>
            </a:r>
            <a:r>
              <a:rPr lang="ru-RU" dirty="0" err="1" smtClean="0"/>
              <a:t>фізичні</a:t>
            </a:r>
            <a:r>
              <a:rPr lang="ru-RU" dirty="0" smtClean="0"/>
              <a:t> </a:t>
            </a:r>
            <a:r>
              <a:rPr lang="ru-RU" dirty="0" err="1" smtClean="0"/>
              <a:t>напруги</a:t>
            </a:r>
            <a:r>
              <a:rPr lang="ru-RU" dirty="0" smtClean="0"/>
              <a:t>, </a:t>
            </a:r>
            <a:r>
              <a:rPr lang="ru-RU" dirty="0" smtClean="0">
                <a:hlinkClick r:id="rId6" tooltip="Кашель"/>
              </a:rPr>
              <a:t>кашель</a:t>
            </a:r>
            <a:r>
              <a:rPr lang="ru-RU" dirty="0" smtClean="0"/>
              <a:t>, </a:t>
            </a:r>
            <a:r>
              <a:rPr lang="ru-RU" dirty="0" err="1" smtClean="0"/>
              <a:t>блювота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легка </a:t>
            </a:r>
            <a:r>
              <a:rPr lang="ru-RU" dirty="0" smtClean="0">
                <a:hlinkClick r:id="rId7" tooltip="Травма"/>
              </a:rPr>
              <a:t>травма</a:t>
            </a:r>
            <a:r>
              <a:rPr lang="ru-RU" dirty="0" smtClean="0"/>
              <a:t> </a:t>
            </a:r>
            <a:r>
              <a:rPr lang="ru-RU" dirty="0" err="1" smtClean="0"/>
              <a:t>голови</a:t>
            </a:r>
            <a:r>
              <a:rPr lang="ru-RU" dirty="0" smtClean="0"/>
              <a:t>. </a:t>
            </a:r>
            <a:r>
              <a:rPr lang="ru-RU" dirty="0" err="1" smtClean="0"/>
              <a:t>Геморагічний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Інсульт"/>
              </a:rPr>
              <a:t>інсульт</a:t>
            </a:r>
            <a:r>
              <a:rPr lang="ru-RU" dirty="0" smtClean="0"/>
              <a:t> 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вдень. У хворого </a:t>
            </a:r>
            <a:r>
              <a:rPr lang="ru-RU" dirty="0" err="1" smtClean="0"/>
              <a:t>настає</a:t>
            </a:r>
            <a:r>
              <a:rPr lang="ru-RU" dirty="0" smtClean="0"/>
              <a:t> </a:t>
            </a:r>
            <a:r>
              <a:rPr lang="ru-RU" dirty="0" err="1" smtClean="0"/>
              <a:t>параліч</a:t>
            </a:r>
            <a:r>
              <a:rPr lang="ru-RU" dirty="0" smtClean="0"/>
              <a:t> рук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ніг</a:t>
            </a:r>
            <a:r>
              <a:rPr lang="ru-RU" dirty="0" smtClean="0"/>
              <a:t> </a:t>
            </a:r>
            <a:r>
              <a:rPr lang="ru-RU" dirty="0" err="1" smtClean="0"/>
              <a:t>звичайно</a:t>
            </a:r>
            <a:r>
              <a:rPr lang="ru-RU" dirty="0" smtClean="0"/>
              <a:t> одного боку (</a:t>
            </a:r>
            <a:r>
              <a:rPr lang="ru-RU" dirty="0" err="1" smtClean="0"/>
              <a:t>наприклад</a:t>
            </a:r>
            <a:r>
              <a:rPr lang="ru-RU" dirty="0" smtClean="0"/>
              <a:t>, права рука </a:t>
            </a:r>
            <a:r>
              <a:rPr lang="ru-RU" dirty="0" err="1" smtClean="0"/>
              <a:t>і</a:t>
            </a:r>
            <a:r>
              <a:rPr lang="ru-RU" dirty="0" smtClean="0"/>
              <a:t> нога при </a:t>
            </a:r>
            <a:r>
              <a:rPr lang="ru-RU" dirty="0" err="1" smtClean="0"/>
              <a:t>крововиливі</a:t>
            </a:r>
            <a:r>
              <a:rPr lang="ru-RU" dirty="0" smtClean="0"/>
              <a:t> в </a:t>
            </a:r>
            <a:r>
              <a:rPr lang="ru-RU" dirty="0" err="1" smtClean="0"/>
              <a:t>ліву</a:t>
            </a:r>
            <a:r>
              <a:rPr lang="ru-RU" dirty="0" smtClean="0"/>
              <a:t> </a:t>
            </a:r>
            <a:r>
              <a:rPr lang="ru-RU" dirty="0" err="1" smtClean="0"/>
              <a:t>півкулю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), </a:t>
            </a:r>
            <a:r>
              <a:rPr lang="ru-RU" dirty="0" err="1" smtClean="0"/>
              <a:t>порушується</a:t>
            </a:r>
            <a:r>
              <a:rPr lang="ru-RU" dirty="0" smtClean="0"/>
              <a:t> </a:t>
            </a:r>
            <a:r>
              <a:rPr lang="ru-RU" dirty="0" err="1" smtClean="0">
                <a:hlinkClick r:id="rId8" tooltip="Мова"/>
              </a:rPr>
              <a:t>мова</a:t>
            </a:r>
            <a:r>
              <a:rPr lang="ru-RU" dirty="0" smtClean="0"/>
              <a:t>. 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втрачають</a:t>
            </a:r>
            <a:r>
              <a:rPr lang="ru-RU" dirty="0" err="1" smtClean="0">
                <a:hlinkClick r:id="rId9" tooltip="Свідомість"/>
              </a:rPr>
              <a:t>свідомість</a:t>
            </a:r>
            <a:r>
              <a:rPr lang="ru-RU" dirty="0" smtClean="0"/>
              <a:t>, не </a:t>
            </a:r>
            <a:r>
              <a:rPr lang="ru-RU" dirty="0" err="1" smtClean="0"/>
              <a:t>реагують</a:t>
            </a:r>
            <a:r>
              <a:rPr lang="ru-RU" dirty="0" smtClean="0"/>
              <a:t> на </a:t>
            </a:r>
            <a:r>
              <a:rPr lang="ru-RU" dirty="0" err="1" smtClean="0"/>
              <a:t>оточуючих</a:t>
            </a:r>
            <a:r>
              <a:rPr lang="ru-RU" dirty="0" smtClean="0"/>
              <a:t>; в </a:t>
            </a:r>
            <a:r>
              <a:rPr lang="ru-RU" dirty="0" err="1" smtClean="0"/>
              <a:t>перші</a:t>
            </a:r>
            <a:r>
              <a:rPr lang="ru-RU" dirty="0" smtClean="0"/>
              <a:t> </a:t>
            </a:r>
            <a:r>
              <a:rPr lang="ru-RU" dirty="0" err="1" smtClean="0"/>
              <a:t>години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 </a:t>
            </a:r>
            <a:r>
              <a:rPr lang="ru-RU" dirty="0" err="1" smtClean="0">
                <a:hlinkClick r:id="rId10" tooltip="Порушення дихання"/>
              </a:rPr>
              <a:t>порушення</a:t>
            </a:r>
            <a:r>
              <a:rPr lang="ru-RU" dirty="0" smtClean="0">
                <a:hlinkClick r:id="rId10" tooltip="Порушення дихання"/>
              </a:rPr>
              <a:t> </a:t>
            </a:r>
            <a:r>
              <a:rPr lang="ru-RU" dirty="0" err="1" smtClean="0">
                <a:hlinkClick r:id="rId10" tooltip="Порушення дихання"/>
              </a:rPr>
              <a:t>дихання</a:t>
            </a:r>
            <a:r>
              <a:rPr lang="ru-RU" dirty="0" smtClean="0"/>
              <a:t>, </a:t>
            </a:r>
            <a:r>
              <a:rPr lang="ru-RU" dirty="0" err="1" smtClean="0"/>
              <a:t>судоми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блювота</a:t>
            </a:r>
            <a:r>
              <a:rPr lang="ru-RU" dirty="0" smtClean="0"/>
              <a:t>.</a:t>
            </a:r>
          </a:p>
          <a:p>
            <a:r>
              <a:rPr lang="ru-RU" i="1" u="sng" dirty="0" err="1" smtClean="0"/>
              <a:t>Ішемічний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інсульт</a:t>
            </a:r>
            <a:r>
              <a:rPr lang="ru-RU" dirty="0" smtClean="0"/>
              <a:t> 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в </a:t>
            </a:r>
            <a:r>
              <a:rPr lang="ru-RU" dirty="0" err="1" smtClean="0"/>
              <a:t>літньому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, </a:t>
            </a:r>
            <a:r>
              <a:rPr lang="ru-RU" dirty="0" err="1" smtClean="0"/>
              <a:t>виникає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утруднення</a:t>
            </a:r>
            <a:r>
              <a:rPr lang="ru-RU" dirty="0" smtClean="0"/>
              <a:t> </a:t>
            </a:r>
            <a:r>
              <a:rPr lang="ru-RU" dirty="0" err="1" smtClean="0"/>
              <a:t>надходження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до того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іншого</a:t>
            </a:r>
            <a:r>
              <a:rPr lang="ru-RU" dirty="0" smtClean="0"/>
              <a:t> </a:t>
            </a:r>
            <a:r>
              <a:rPr lang="ru-RU" dirty="0" err="1" smtClean="0"/>
              <a:t>відділу</a:t>
            </a:r>
            <a:r>
              <a:rPr lang="ru-RU" dirty="0" smtClean="0"/>
              <a:t> </a:t>
            </a:r>
            <a:r>
              <a:rPr lang="ru-RU" dirty="0" err="1" smtClean="0"/>
              <a:t>мозку</a:t>
            </a:r>
            <a:r>
              <a:rPr lang="ru-RU" dirty="0" smtClean="0"/>
              <a:t>. </a:t>
            </a:r>
            <a:r>
              <a:rPr lang="ru-RU" dirty="0" err="1" smtClean="0"/>
              <a:t>Провокуючими</a:t>
            </a:r>
            <a:r>
              <a:rPr lang="ru-RU" dirty="0" smtClean="0"/>
              <a:t> моментами </a:t>
            </a:r>
            <a:r>
              <a:rPr lang="ru-RU" dirty="0" err="1" smtClean="0"/>
              <a:t>є</a:t>
            </a:r>
            <a:r>
              <a:rPr lang="ru-RU" dirty="0" smtClean="0"/>
              <a:t> </a:t>
            </a:r>
            <a:r>
              <a:rPr lang="ru-RU" dirty="0" err="1" smtClean="0">
                <a:hlinkClick r:id="rId11" tooltip="Стомлення"/>
              </a:rPr>
              <a:t>стомлення</a:t>
            </a:r>
            <a:r>
              <a:rPr lang="ru-RU" dirty="0" smtClean="0"/>
              <a:t>, </a:t>
            </a:r>
            <a:r>
              <a:rPr lang="ru-RU" dirty="0" err="1" smtClean="0">
                <a:hlinkClick r:id="rId12" tooltip="Інфекційні хвороби"/>
              </a:rPr>
              <a:t>інфекційні</a:t>
            </a:r>
            <a:r>
              <a:rPr lang="ru-RU" dirty="0" smtClean="0">
                <a:hlinkClick r:id="rId12" tooltip="Інфекційні хвороби"/>
              </a:rPr>
              <a:t> </a:t>
            </a:r>
            <a:r>
              <a:rPr lang="ru-RU" dirty="0" err="1" smtClean="0">
                <a:hlinkClick r:id="rId12" tooltip="Інфекційні хвороби"/>
              </a:rPr>
              <a:t>хвороби</a:t>
            </a:r>
            <a:r>
              <a:rPr lang="ru-RU" dirty="0" smtClean="0"/>
              <a:t>, </a:t>
            </a:r>
            <a:r>
              <a:rPr lang="ru-RU" dirty="0" err="1" smtClean="0"/>
              <a:t>емоційні</a:t>
            </a:r>
            <a:r>
              <a:rPr lang="ru-RU" dirty="0" smtClean="0"/>
              <a:t> </a:t>
            </a:r>
            <a:r>
              <a:rPr lang="ru-RU" dirty="0" err="1" smtClean="0"/>
              <a:t>перенапруги</a:t>
            </a:r>
            <a:r>
              <a:rPr lang="ru-RU" dirty="0" smtClean="0"/>
              <a:t>. </a:t>
            </a:r>
            <a:r>
              <a:rPr lang="ru-RU" dirty="0" err="1" smtClean="0"/>
              <a:t>Ішемічний</a:t>
            </a:r>
            <a:r>
              <a:rPr lang="ru-RU" dirty="0" smtClean="0"/>
              <a:t> </a:t>
            </a:r>
            <a:r>
              <a:rPr lang="ru-RU" dirty="0" err="1" smtClean="0"/>
              <a:t>інсульт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відбутися</a:t>
            </a:r>
            <a:r>
              <a:rPr lang="ru-RU" dirty="0" smtClean="0"/>
              <a:t> в </a:t>
            </a:r>
            <a:r>
              <a:rPr lang="ru-RU" dirty="0" err="1" smtClean="0"/>
              <a:t>будь-який</a:t>
            </a:r>
            <a:r>
              <a:rPr lang="ru-RU" dirty="0" smtClean="0"/>
              <a:t> час </a:t>
            </a:r>
            <a:r>
              <a:rPr lang="ru-RU" dirty="0" err="1" smtClean="0"/>
              <a:t>доби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поступово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, </a:t>
            </a:r>
            <a:r>
              <a:rPr lang="ru-RU" dirty="0" err="1" smtClean="0"/>
              <a:t>спочатку</a:t>
            </a:r>
            <a:r>
              <a:rPr lang="ru-RU" dirty="0" smtClean="0"/>
              <a:t> "</a:t>
            </a:r>
            <a:r>
              <a:rPr lang="ru-RU" dirty="0" err="1" smtClean="0"/>
              <a:t>німіє</a:t>
            </a:r>
            <a:r>
              <a:rPr lang="ru-RU" dirty="0" smtClean="0"/>
              <a:t>" рука, </a:t>
            </a:r>
            <a:r>
              <a:rPr lang="ru-RU" dirty="0" err="1" smtClean="0"/>
              <a:t>потім</a:t>
            </a:r>
            <a:r>
              <a:rPr lang="ru-RU" dirty="0" smtClean="0"/>
              <a:t> половина </a:t>
            </a:r>
            <a:r>
              <a:rPr lang="ru-RU" dirty="0" err="1" smtClean="0"/>
              <a:t>щоки</a:t>
            </a:r>
            <a:r>
              <a:rPr lang="ru-RU" dirty="0" smtClean="0"/>
              <a:t>, а </a:t>
            </a:r>
            <a:r>
              <a:rPr lang="ru-RU" dirty="0" err="1" smtClean="0"/>
              <a:t>надалі</a:t>
            </a:r>
            <a:r>
              <a:rPr lang="ru-RU" dirty="0" smtClean="0"/>
              <a:t> </a:t>
            </a:r>
            <a:r>
              <a:rPr lang="ru-RU" dirty="0" err="1" smtClean="0"/>
              <a:t>порушується</a:t>
            </a:r>
            <a:r>
              <a:rPr lang="ru-RU" dirty="0" smtClean="0"/>
              <a:t> </a:t>
            </a:r>
            <a:r>
              <a:rPr lang="ru-RU" dirty="0" err="1" smtClean="0"/>
              <a:t>мова</a:t>
            </a:r>
            <a:r>
              <a:rPr lang="ru-RU" dirty="0" smtClean="0"/>
              <a:t>. </a:t>
            </a:r>
            <a:r>
              <a:rPr lang="ru-RU" dirty="0" err="1" smtClean="0"/>
              <a:t>Профілактика</a:t>
            </a:r>
            <a:r>
              <a:rPr lang="ru-RU" dirty="0" err="1" smtClean="0">
                <a:hlinkClick r:id="rId3" tooltip="Інсульт"/>
              </a:rPr>
              <a:t>інсультів</a:t>
            </a:r>
            <a:r>
              <a:rPr lang="ru-RU" dirty="0" smtClean="0"/>
              <a:t> </a:t>
            </a:r>
            <a:r>
              <a:rPr lang="ru-RU" dirty="0" err="1" smtClean="0"/>
              <a:t>полягає</a:t>
            </a:r>
            <a:r>
              <a:rPr lang="ru-RU" dirty="0" smtClean="0"/>
              <a:t> у </a:t>
            </a:r>
            <a:r>
              <a:rPr lang="ru-RU" dirty="0" err="1" smtClean="0"/>
              <a:t>своєчасному</a:t>
            </a:r>
            <a:r>
              <a:rPr lang="ru-RU" dirty="0" smtClean="0"/>
              <a:t> </a:t>
            </a:r>
            <a:r>
              <a:rPr lang="ru-RU" dirty="0" err="1" smtClean="0"/>
              <a:t>виявленні</a:t>
            </a:r>
            <a:r>
              <a:rPr lang="ru-RU" dirty="0" smtClean="0"/>
              <a:t> </a:t>
            </a:r>
            <a:r>
              <a:rPr lang="ru-RU" dirty="0" err="1" smtClean="0"/>
              <a:t>судинних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. </a:t>
            </a:r>
            <a:r>
              <a:rPr lang="ru-RU" dirty="0" err="1" smtClean="0"/>
              <a:t>Велике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правильна </a:t>
            </a:r>
            <a:r>
              <a:rPr lang="ru-RU" dirty="0" err="1" smtClean="0">
                <a:hlinkClick r:id="rId13" tooltip="Організація праці"/>
              </a:rPr>
              <a:t>організація</a:t>
            </a:r>
            <a:r>
              <a:rPr lang="ru-RU" dirty="0" smtClean="0">
                <a:hlinkClick r:id="rId13" tooltip="Організація праці"/>
              </a:rPr>
              <a:t> </a:t>
            </a:r>
            <a:r>
              <a:rPr lang="ru-RU" dirty="0" err="1" smtClean="0">
                <a:hlinkClick r:id="rId13" tooltip="Організація праці"/>
              </a:rPr>
              <a:t>праці</a:t>
            </a:r>
            <a:r>
              <a:rPr lang="ru-RU" dirty="0" smtClean="0"/>
              <a:t> та </a:t>
            </a:r>
            <a:r>
              <a:rPr lang="ru-RU" dirty="0" err="1" smtClean="0"/>
              <a:t>відпочинку,</a:t>
            </a:r>
            <a:r>
              <a:rPr lang="ru-RU" dirty="0" err="1" smtClean="0">
                <a:hlinkClick r:id="rId14" tooltip="Раціональне харчування"/>
              </a:rPr>
              <a:t>раціональне</a:t>
            </a:r>
            <a:r>
              <a:rPr lang="ru-RU" dirty="0" smtClean="0">
                <a:hlinkClick r:id="rId14" tooltip="Раціональне харчування"/>
              </a:rPr>
              <a:t> </a:t>
            </a:r>
            <a:r>
              <a:rPr lang="ru-RU" dirty="0" err="1" smtClean="0">
                <a:hlinkClick r:id="rId14" tooltip="Раціональне харчування"/>
              </a:rPr>
              <a:t>харчування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Захворювання серцево-судинної системи!</a:t>
            </a:r>
            <a:r>
              <a:rPr lang="ru-RU" b="0" dirty="0" smtClean="0"/>
              <a:t/>
            </a:r>
            <a:br>
              <a:rPr lang="ru-RU" b="0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b="1" dirty="0" err="1" smtClean="0"/>
              <a:t>Неврози</a:t>
            </a:r>
            <a:r>
              <a:rPr lang="ru-RU" b="1" dirty="0" smtClean="0"/>
              <a:t> </a:t>
            </a:r>
            <a:r>
              <a:rPr lang="ru-RU" b="1" dirty="0" err="1" smtClean="0"/>
              <a:t>серця</a:t>
            </a:r>
            <a:r>
              <a:rPr lang="ru-RU" dirty="0" smtClean="0"/>
              <a:t> - </a:t>
            </a:r>
            <a:r>
              <a:rPr lang="ru-RU" dirty="0" err="1" smtClean="0"/>
              <a:t>розвивається</a:t>
            </a:r>
            <a:r>
              <a:rPr lang="ru-RU" dirty="0" smtClean="0"/>
              <a:t> на </a:t>
            </a:r>
            <a:r>
              <a:rPr lang="ru-RU" dirty="0" err="1" smtClean="0"/>
              <a:t>грунті</a:t>
            </a:r>
            <a:r>
              <a:rPr lang="ru-RU" dirty="0" smtClean="0"/>
              <a:t> </a:t>
            </a:r>
            <a:r>
              <a:rPr lang="ru-RU" dirty="0" err="1" smtClean="0"/>
              <a:t>загального</a:t>
            </a:r>
            <a:r>
              <a:rPr lang="ru-RU" dirty="0" smtClean="0"/>
              <a:t> </a:t>
            </a:r>
            <a:r>
              <a:rPr lang="ru-RU" dirty="0" smtClean="0">
                <a:hlinkClick r:id="rId2" tooltip="Невроз"/>
              </a:rPr>
              <a:t>неврозу</a:t>
            </a:r>
            <a:r>
              <a:rPr lang="ru-RU" dirty="0" smtClean="0"/>
              <a:t>,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</a:t>
            </a:r>
            <a:r>
              <a:rPr lang="ru-RU" dirty="0" err="1" smtClean="0"/>
              <a:t>порушується</a:t>
            </a:r>
            <a:r>
              <a:rPr lang="ru-RU" dirty="0" smtClean="0"/>
              <a:t> </a:t>
            </a:r>
            <a:r>
              <a:rPr lang="ru-RU" dirty="0" err="1" smtClean="0"/>
              <a:t>нервова</a:t>
            </a:r>
            <a:r>
              <a:rPr lang="ru-RU" dirty="0" smtClean="0"/>
              <a:t> </a:t>
            </a:r>
            <a:r>
              <a:rPr lang="ru-RU" dirty="0" err="1" smtClean="0"/>
              <a:t>регуляція</a:t>
            </a:r>
            <a:r>
              <a:rPr lang="ru-RU" dirty="0" smtClean="0"/>
              <a:t> </a:t>
            </a:r>
            <a:r>
              <a:rPr lang="ru-RU" dirty="0" err="1" smtClean="0"/>
              <a:t>функцій</a:t>
            </a:r>
            <a:r>
              <a:rPr lang="ru-RU" dirty="0" smtClean="0"/>
              <a:t> </a:t>
            </a:r>
            <a:r>
              <a:rPr lang="ru-RU" dirty="0" err="1" smtClean="0"/>
              <a:t>ССС.Частіше</a:t>
            </a:r>
            <a:r>
              <a:rPr lang="ru-RU" dirty="0" smtClean="0"/>
              <a:t> за все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</a:t>
            </a:r>
            <a:r>
              <a:rPr lang="ru-RU" dirty="0" err="1" smtClean="0"/>
              <a:t>психічних</a:t>
            </a:r>
            <a:r>
              <a:rPr lang="ru-RU" dirty="0" smtClean="0"/>
              <a:t> травм,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інфекцій</a:t>
            </a:r>
            <a:r>
              <a:rPr lang="ru-RU" dirty="0" smtClean="0"/>
              <a:t> та </a:t>
            </a:r>
            <a:r>
              <a:rPr lang="ru-RU" dirty="0" err="1" smtClean="0"/>
              <a:t>інтоксикацій</a:t>
            </a:r>
            <a:r>
              <a:rPr lang="ru-RU" dirty="0" smtClean="0"/>
              <a:t>, </a:t>
            </a:r>
            <a:r>
              <a:rPr lang="ru-RU" dirty="0" err="1" smtClean="0"/>
              <a:t>перевтоми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надмірного</a:t>
            </a:r>
            <a:r>
              <a:rPr lang="ru-RU" dirty="0" smtClean="0"/>
              <a:t> </a:t>
            </a:r>
            <a:r>
              <a:rPr lang="ru-RU" dirty="0" err="1" smtClean="0"/>
              <a:t>навантаження</a:t>
            </a:r>
            <a:r>
              <a:rPr lang="ru-RU" dirty="0" smtClean="0"/>
              <a:t>. </a:t>
            </a:r>
            <a:r>
              <a:rPr lang="ru-RU" dirty="0" err="1" smtClean="0"/>
              <a:t>Розрізняють</a:t>
            </a:r>
            <a:r>
              <a:rPr lang="ru-RU" dirty="0" err="1" smtClean="0">
                <a:hlinkClick r:id="rId3" tooltip="Кардіологія"/>
              </a:rPr>
              <a:t>кардіологічний</a:t>
            </a:r>
            <a:r>
              <a:rPr lang="ru-RU" dirty="0" smtClean="0"/>
              <a:t> </a:t>
            </a:r>
            <a:r>
              <a:rPr lang="ru-RU" dirty="0" smtClean="0">
                <a:hlinkClick r:id="rId2" tooltip="Невроз"/>
              </a:rPr>
              <a:t>невроз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руховий</a:t>
            </a:r>
            <a:r>
              <a:rPr lang="ru-RU" dirty="0" smtClean="0"/>
              <a:t> </a:t>
            </a:r>
            <a:r>
              <a:rPr lang="ru-RU" dirty="0" err="1" smtClean="0"/>
              <a:t>невроз</a:t>
            </a:r>
            <a:r>
              <a:rPr lang="ru-RU" dirty="0" smtClean="0"/>
              <a:t>. При </a:t>
            </a:r>
            <a:r>
              <a:rPr lang="ru-RU" dirty="0" err="1" smtClean="0"/>
              <a:t>кардіологічному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Невроз"/>
              </a:rPr>
              <a:t>неврозі</a:t>
            </a:r>
            <a:r>
              <a:rPr lang="ru-RU" dirty="0" smtClean="0"/>
              <a:t> </a:t>
            </a:r>
            <a:r>
              <a:rPr lang="ru-RU" dirty="0" err="1" smtClean="0"/>
              <a:t>періодично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"</a:t>
            </a:r>
            <a:r>
              <a:rPr lang="ru-RU" dirty="0" err="1" smtClean="0"/>
              <a:t>поколювання</a:t>
            </a:r>
            <a:r>
              <a:rPr lang="ru-RU" dirty="0" smtClean="0"/>
              <a:t>" в </a:t>
            </a:r>
            <a:r>
              <a:rPr lang="ru-RU" dirty="0" err="1" smtClean="0"/>
              <a:t>області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. 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болі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поза </a:t>
            </a:r>
            <a:r>
              <a:rPr lang="ru-RU" dirty="0" err="1" smtClean="0"/>
              <a:t>зв'язку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фізичним</a:t>
            </a:r>
            <a:r>
              <a:rPr lang="ru-RU" dirty="0" smtClean="0"/>
              <a:t> </a:t>
            </a:r>
            <a:r>
              <a:rPr lang="ru-RU" dirty="0" err="1" smtClean="0"/>
              <a:t>навантаженням</a:t>
            </a:r>
            <a:r>
              <a:rPr lang="ru-RU" dirty="0" smtClean="0"/>
              <a:t>. При </a:t>
            </a:r>
            <a:r>
              <a:rPr lang="ru-RU" dirty="0" err="1" smtClean="0"/>
              <a:t>руховому</a:t>
            </a:r>
            <a:r>
              <a:rPr lang="ru-RU" dirty="0" smtClean="0"/>
              <a:t> </a:t>
            </a:r>
            <a:r>
              <a:rPr lang="ru-RU" dirty="0" err="1" smtClean="0"/>
              <a:t>неврозі</a:t>
            </a:r>
            <a:r>
              <a:rPr lang="ru-RU" dirty="0" smtClean="0"/>
              <a:t> </a:t>
            </a:r>
            <a:r>
              <a:rPr lang="ru-RU" dirty="0" err="1" smtClean="0"/>
              <a:t>серцебиття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перебої</a:t>
            </a:r>
            <a:r>
              <a:rPr lang="ru-RU" dirty="0" smtClean="0"/>
              <a:t> в </a:t>
            </a:r>
            <a:r>
              <a:rPr lang="ru-RU" dirty="0" err="1" smtClean="0"/>
              <a:t>ділянці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обтяжливо</a:t>
            </a:r>
            <a:r>
              <a:rPr lang="ru-RU" dirty="0" smtClean="0"/>
              <a:t> </a:t>
            </a:r>
            <a:r>
              <a:rPr lang="ru-RU" dirty="0" err="1" smtClean="0"/>
              <a:t>переносяться</a:t>
            </a:r>
            <a:r>
              <a:rPr lang="ru-RU" dirty="0" smtClean="0"/>
              <a:t> </a:t>
            </a:r>
            <a:r>
              <a:rPr lang="ru-RU" dirty="0" err="1" smtClean="0"/>
              <a:t>хворими</a:t>
            </a:r>
            <a:r>
              <a:rPr lang="ru-RU" dirty="0" smtClean="0"/>
              <a:t>. До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 </a:t>
            </a:r>
            <a:r>
              <a:rPr lang="ru-RU" dirty="0" err="1" smtClean="0"/>
              <a:t>супроводжує</a:t>
            </a:r>
            <a:r>
              <a:rPr lang="ru-RU" dirty="0" smtClean="0"/>
              <a:t> </a:t>
            </a:r>
            <a:r>
              <a:rPr lang="ru-RU" dirty="0" err="1" smtClean="0"/>
              <a:t>відчуття</a:t>
            </a:r>
            <a:r>
              <a:rPr lang="ru-RU" dirty="0" smtClean="0"/>
              <a:t> </a:t>
            </a:r>
            <a:r>
              <a:rPr lang="ru-RU" dirty="0" err="1" smtClean="0"/>
              <a:t>постійної</a:t>
            </a:r>
            <a:r>
              <a:rPr lang="ru-RU" dirty="0" smtClean="0"/>
              <a:t> </a:t>
            </a:r>
            <a:r>
              <a:rPr lang="ru-RU" dirty="0" err="1" smtClean="0"/>
              <a:t>тривоги</a:t>
            </a:r>
            <a:r>
              <a:rPr lang="ru-RU" dirty="0" smtClean="0"/>
              <a:t>, </a:t>
            </a:r>
            <a:r>
              <a:rPr lang="ru-RU" dirty="0" err="1" smtClean="0"/>
              <a:t>неспокою</a:t>
            </a:r>
            <a:r>
              <a:rPr lang="ru-RU" dirty="0" smtClean="0"/>
              <a:t>, </a:t>
            </a:r>
            <a:r>
              <a:rPr lang="ru-RU" dirty="0" err="1" smtClean="0"/>
              <a:t>плаксивість</a:t>
            </a:r>
            <a:r>
              <a:rPr lang="ru-RU" dirty="0" smtClean="0"/>
              <a:t>, </a:t>
            </a:r>
            <a:r>
              <a:rPr lang="ru-RU" dirty="0" err="1" smtClean="0"/>
              <a:t>безсоння</a:t>
            </a:r>
            <a:r>
              <a:rPr lang="ru-RU" dirty="0" smtClean="0"/>
              <a:t>, </a:t>
            </a:r>
            <a:r>
              <a:rPr lang="ru-RU" dirty="0" err="1" smtClean="0"/>
              <a:t>головні</a:t>
            </a:r>
            <a:r>
              <a:rPr lang="ru-RU" dirty="0" smtClean="0"/>
              <a:t> </a:t>
            </a:r>
            <a:r>
              <a:rPr lang="ru-RU" dirty="0" err="1" smtClean="0"/>
              <a:t>болі</a:t>
            </a:r>
            <a:r>
              <a:rPr lang="ru-RU" dirty="0" smtClean="0"/>
              <a:t>, </a:t>
            </a:r>
            <a:r>
              <a:rPr lang="ru-RU" dirty="0" err="1" smtClean="0"/>
              <a:t>відчуття</a:t>
            </a:r>
            <a:r>
              <a:rPr lang="ru-RU" dirty="0" smtClean="0"/>
              <a:t> браку </a:t>
            </a:r>
            <a:r>
              <a:rPr lang="ru-RU" dirty="0" err="1" smtClean="0"/>
              <a:t>повітря</a:t>
            </a:r>
            <a:r>
              <a:rPr lang="ru-RU" dirty="0" smtClean="0"/>
              <a:t>, </a:t>
            </a:r>
            <a:r>
              <a:rPr lang="ru-RU" dirty="0" err="1" smtClean="0"/>
              <a:t>швидка</a:t>
            </a:r>
            <a:r>
              <a:rPr lang="ru-RU" dirty="0" smtClean="0"/>
              <a:t> </a:t>
            </a:r>
            <a:r>
              <a:rPr lang="ru-RU" dirty="0" err="1" smtClean="0"/>
              <a:t>стомлюваність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Захворювання серцево-судинної системи!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Ревматизм</a:t>
            </a:r>
            <a:r>
              <a:rPr lang="ru-RU" dirty="0" smtClean="0"/>
              <a:t> -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характеризується</a:t>
            </a:r>
            <a:r>
              <a:rPr lang="ru-RU" dirty="0" smtClean="0"/>
              <a:t> </a:t>
            </a:r>
            <a:r>
              <a:rPr lang="ru-RU" dirty="0" err="1" smtClean="0"/>
              <a:t>поширеним</a:t>
            </a:r>
            <a:r>
              <a:rPr lang="ru-RU" dirty="0" smtClean="0"/>
              <a:t> </a:t>
            </a:r>
            <a:r>
              <a:rPr lang="ru-RU" dirty="0" err="1" smtClean="0">
                <a:hlinkClick r:id="rId2" tooltip="Запалення"/>
              </a:rPr>
              <a:t>запаленням</a:t>
            </a:r>
            <a:r>
              <a:rPr lang="ru-RU" dirty="0" smtClean="0"/>
              <a:t> </a:t>
            </a:r>
            <a:r>
              <a:rPr lang="ru-RU" dirty="0" err="1" smtClean="0"/>
              <a:t>сполучної</a:t>
            </a:r>
            <a:r>
              <a:rPr lang="ru-RU" dirty="0" smtClean="0"/>
              <a:t> </a:t>
            </a:r>
            <a:r>
              <a:rPr lang="ru-RU" dirty="0" err="1" smtClean="0">
                <a:hlinkClick r:id="rId3" tooltip="Тканини"/>
              </a:rPr>
              <a:t>тканини</a:t>
            </a:r>
            <a:r>
              <a:rPr lang="ru-RU" dirty="0" smtClean="0"/>
              <a:t> 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переважним</a:t>
            </a:r>
            <a:r>
              <a:rPr lang="ru-RU" dirty="0" smtClean="0"/>
              <a:t> </a:t>
            </a:r>
            <a:r>
              <a:rPr lang="ru-RU" dirty="0" err="1" smtClean="0"/>
              <a:t>залученням</a:t>
            </a:r>
            <a:r>
              <a:rPr lang="ru-RU" dirty="0" smtClean="0"/>
              <a:t> у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процес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суглобів</a:t>
            </a:r>
            <a:r>
              <a:rPr lang="ru-RU" dirty="0" smtClean="0"/>
              <a:t>. </a:t>
            </a:r>
            <a:r>
              <a:rPr lang="ru-RU" dirty="0" err="1" smtClean="0"/>
              <a:t>Зазвичай</a:t>
            </a:r>
            <a:r>
              <a:rPr lang="ru-RU" dirty="0" smtClean="0"/>
              <a:t> </a:t>
            </a:r>
            <a:r>
              <a:rPr lang="ru-RU" dirty="0" smtClean="0">
                <a:hlinkClick r:id="rId4" tooltip="Ревматизм"/>
              </a:rPr>
              <a:t>ревматизм</a:t>
            </a:r>
            <a:r>
              <a:rPr lang="ru-RU" dirty="0" smtClean="0"/>
              <a:t> </a:t>
            </a:r>
            <a:r>
              <a:rPr lang="ru-RU" dirty="0" err="1" smtClean="0"/>
              <a:t>розвивається</a:t>
            </a:r>
            <a:r>
              <a:rPr lang="ru-RU" dirty="0" smtClean="0"/>
              <a:t> </a:t>
            </a:r>
            <a:r>
              <a:rPr lang="ru-RU" dirty="0" err="1" smtClean="0"/>
              <a:t>після</a:t>
            </a:r>
            <a:r>
              <a:rPr lang="ru-RU" dirty="0" smtClean="0"/>
              <a:t> </a:t>
            </a:r>
            <a:r>
              <a:rPr lang="ru-RU" dirty="0" err="1" smtClean="0"/>
              <a:t>перенесеної</a:t>
            </a:r>
            <a:r>
              <a:rPr lang="ru-RU" dirty="0" smtClean="0"/>
              <a:t> </a:t>
            </a:r>
            <a:r>
              <a:rPr lang="ru-RU" dirty="0" err="1" smtClean="0"/>
              <a:t>стрептококовой</a:t>
            </a:r>
            <a:r>
              <a:rPr lang="ru-RU" dirty="0" smtClean="0"/>
              <a:t> </a:t>
            </a:r>
            <a:r>
              <a:rPr lang="ru-RU" dirty="0" err="1" smtClean="0">
                <a:hlinkClick r:id="rId5" tooltip="Інфекції"/>
              </a:rPr>
              <a:t>інфекції</a:t>
            </a:r>
            <a:r>
              <a:rPr lang="ru-RU" dirty="0" smtClean="0"/>
              <a:t> (</a:t>
            </a:r>
            <a:r>
              <a:rPr lang="ru-RU" dirty="0" err="1" smtClean="0"/>
              <a:t>ангіна</a:t>
            </a:r>
            <a:r>
              <a:rPr lang="ru-RU" dirty="0" smtClean="0"/>
              <a:t>, </a:t>
            </a:r>
            <a:r>
              <a:rPr lang="ru-RU" dirty="0" err="1" smtClean="0"/>
              <a:t>тонзиліт</a:t>
            </a:r>
            <a:r>
              <a:rPr lang="ru-RU" dirty="0" smtClean="0"/>
              <a:t>, </a:t>
            </a:r>
            <a:r>
              <a:rPr lang="ru-RU" dirty="0" err="1" smtClean="0"/>
              <a:t>фарингіт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ін</a:t>
            </a:r>
            <a:r>
              <a:rPr lang="ru-RU" dirty="0" smtClean="0"/>
              <a:t>)</a:t>
            </a:r>
          </a:p>
          <a:p>
            <a:r>
              <a:rPr lang="ru-RU" dirty="0" err="1" smtClean="0"/>
              <a:t>Ураження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виявляється</a:t>
            </a:r>
            <a:r>
              <a:rPr lang="ru-RU" dirty="0" smtClean="0"/>
              <a:t> в </a:t>
            </a:r>
            <a:r>
              <a:rPr lang="ru-RU" dirty="0" err="1" smtClean="0"/>
              <a:t>різних</a:t>
            </a:r>
            <a:r>
              <a:rPr lang="ru-RU" dirty="0" smtClean="0"/>
              <a:t> формах: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вогнищевого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дифузного</a:t>
            </a:r>
            <a:r>
              <a:rPr lang="ru-RU" dirty="0" smtClean="0"/>
              <a:t> </a:t>
            </a:r>
            <a:r>
              <a:rPr lang="ru-RU" dirty="0" err="1" smtClean="0">
                <a:hlinkClick r:id="rId6" tooltip="Міокардит"/>
              </a:rPr>
              <a:t>міокардиту</a:t>
            </a:r>
            <a:r>
              <a:rPr lang="ru-RU" dirty="0" smtClean="0"/>
              <a:t>, </a:t>
            </a:r>
            <a:r>
              <a:rPr lang="ru-RU" dirty="0" err="1" smtClean="0"/>
              <a:t>ендокардиту</a:t>
            </a:r>
            <a:r>
              <a:rPr lang="ru-RU" dirty="0" smtClean="0"/>
              <a:t>, </a:t>
            </a:r>
            <a:r>
              <a:rPr lang="ru-RU" dirty="0" smtClean="0">
                <a:hlinkClick r:id="rId7" tooltip="Перикардит"/>
              </a:rPr>
              <a:t>перикардиту</a:t>
            </a:r>
            <a:r>
              <a:rPr lang="ru-RU" dirty="0" smtClean="0"/>
              <a:t>, </a:t>
            </a:r>
            <a:r>
              <a:rPr lang="ru-RU" dirty="0" err="1" smtClean="0"/>
              <a:t>панкардіта</a:t>
            </a:r>
            <a:r>
              <a:rPr lang="ru-RU" dirty="0" smtClean="0"/>
              <a:t>.</a:t>
            </a:r>
          </a:p>
          <a:p>
            <a:r>
              <a:rPr lang="ru-RU" i="1" u="sng" dirty="0" err="1" smtClean="0"/>
              <a:t>Вогнищевий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міокардит</a:t>
            </a:r>
            <a:r>
              <a:rPr lang="ru-RU" dirty="0" smtClean="0"/>
              <a:t> 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періодично</a:t>
            </a:r>
            <a:r>
              <a:rPr lang="ru-RU" dirty="0" smtClean="0"/>
              <a:t> </a:t>
            </a:r>
            <a:r>
              <a:rPr lang="ru-RU" dirty="0" err="1" smtClean="0"/>
              <a:t>виникаючими</a:t>
            </a:r>
            <a:r>
              <a:rPr lang="ru-RU" dirty="0" smtClean="0"/>
              <a:t> сердцебиениями, болями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неприємними</a:t>
            </a:r>
            <a:r>
              <a:rPr lang="ru-RU" dirty="0" smtClean="0"/>
              <a:t> </a:t>
            </a:r>
            <a:r>
              <a:rPr lang="ru-RU" dirty="0" err="1" smtClean="0">
                <a:hlinkClick r:id="rId8" tooltip="Відчуття"/>
              </a:rPr>
              <a:t>відчуттями</a:t>
            </a:r>
            <a:r>
              <a:rPr lang="ru-RU" dirty="0" smtClean="0"/>
              <a:t> в </a:t>
            </a:r>
            <a:r>
              <a:rPr lang="ru-RU" dirty="0" err="1" smtClean="0"/>
              <a:t>серці</a:t>
            </a:r>
            <a:r>
              <a:rPr lang="ru-RU" dirty="0" smtClean="0"/>
              <a:t>, </a:t>
            </a:r>
            <a:r>
              <a:rPr lang="ru-RU" dirty="0" err="1" smtClean="0"/>
              <a:t>порушенням</a:t>
            </a:r>
            <a:r>
              <a:rPr lang="ru-RU" dirty="0" smtClean="0"/>
              <a:t> </a:t>
            </a:r>
            <a:r>
              <a:rPr lang="ru-RU" dirty="0" err="1" smtClean="0"/>
              <a:t>серцевого</a:t>
            </a:r>
            <a:r>
              <a:rPr lang="ru-RU" dirty="0" smtClean="0"/>
              <a:t> ритму, </a:t>
            </a:r>
            <a:r>
              <a:rPr lang="ru-RU" dirty="0" err="1" smtClean="0"/>
              <a:t>загальною</a:t>
            </a:r>
            <a:r>
              <a:rPr lang="ru-RU" dirty="0" smtClean="0"/>
              <a:t> </a:t>
            </a:r>
            <a:r>
              <a:rPr lang="ru-RU" dirty="0" err="1" smtClean="0"/>
              <a:t>слабкістю</a:t>
            </a:r>
            <a:r>
              <a:rPr lang="ru-RU" dirty="0" smtClean="0"/>
              <a:t>, </a:t>
            </a:r>
            <a:r>
              <a:rPr lang="ru-RU" dirty="0" err="1" smtClean="0"/>
              <a:t>стомлюваністю</a:t>
            </a:r>
            <a:r>
              <a:rPr lang="ru-RU" dirty="0" smtClean="0"/>
              <a:t>.</a:t>
            </a:r>
          </a:p>
          <a:p>
            <a:r>
              <a:rPr lang="ru-RU" i="1" u="sng" dirty="0" err="1" smtClean="0"/>
              <a:t>Дифузний</a:t>
            </a:r>
            <a:r>
              <a:rPr lang="ru-RU" i="1" u="sng" dirty="0" smtClean="0"/>
              <a:t> </a:t>
            </a:r>
            <a:r>
              <a:rPr lang="ru-RU" i="1" u="sng" dirty="0" err="1" smtClean="0"/>
              <a:t>міокардит</a:t>
            </a:r>
            <a:r>
              <a:rPr lang="ru-RU" dirty="0" smtClean="0"/>
              <a:t> </a:t>
            </a:r>
            <a:r>
              <a:rPr lang="ru-RU" dirty="0" err="1" smtClean="0"/>
              <a:t>протікає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</a:t>
            </a:r>
            <a:r>
              <a:rPr lang="ru-RU" dirty="0" err="1" smtClean="0"/>
              <a:t>важко</a:t>
            </a:r>
            <a:r>
              <a:rPr lang="ru-RU" dirty="0" smtClean="0"/>
              <a:t>,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скарги</a:t>
            </a:r>
            <a:r>
              <a:rPr lang="ru-RU" dirty="0" smtClean="0"/>
              <a:t> на </a:t>
            </a:r>
            <a:r>
              <a:rPr lang="ru-RU" dirty="0" err="1" smtClean="0"/>
              <a:t>задишку</a:t>
            </a:r>
            <a:r>
              <a:rPr lang="ru-RU" dirty="0" smtClean="0"/>
              <a:t>, </a:t>
            </a:r>
            <a:r>
              <a:rPr lang="ru-RU" dirty="0" err="1" smtClean="0"/>
              <a:t>серцебиття</a:t>
            </a:r>
            <a:r>
              <a:rPr lang="ru-RU" dirty="0" smtClean="0"/>
              <a:t> </a:t>
            </a:r>
            <a:r>
              <a:rPr lang="ru-RU" dirty="0" err="1" smtClean="0"/>
              <a:t>постійного</a:t>
            </a:r>
            <a:r>
              <a:rPr lang="ru-RU" dirty="0" smtClean="0"/>
              <a:t> характеру, </a:t>
            </a:r>
            <a:r>
              <a:rPr lang="ru-RU" dirty="0" err="1" smtClean="0"/>
              <a:t>різку</a:t>
            </a:r>
            <a:r>
              <a:rPr lang="ru-RU" dirty="0" smtClean="0"/>
              <a:t> </a:t>
            </a:r>
            <a:r>
              <a:rPr lang="ru-RU" dirty="0" err="1" smtClean="0"/>
              <a:t>слабкість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запаморочення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Хворі</a:t>
            </a:r>
            <a:r>
              <a:rPr lang="ru-RU" dirty="0" smtClean="0"/>
              <a:t> </a:t>
            </a:r>
            <a:r>
              <a:rPr lang="ru-RU" dirty="0" err="1" smtClean="0"/>
              <a:t>виглядають</a:t>
            </a:r>
            <a:r>
              <a:rPr lang="ru-RU" dirty="0" smtClean="0"/>
              <a:t> </a:t>
            </a:r>
            <a:r>
              <a:rPr lang="ru-RU" dirty="0" err="1" smtClean="0"/>
              <a:t>блідими</a:t>
            </a:r>
            <a:r>
              <a:rPr lang="ru-RU" dirty="0" smtClean="0"/>
              <a:t>, </a:t>
            </a:r>
            <a:r>
              <a:rPr lang="ru-RU" dirty="0" err="1" smtClean="0"/>
              <a:t>ціанотичний</a:t>
            </a:r>
            <a:r>
              <a:rPr lang="ru-RU" dirty="0" smtClean="0"/>
              <a:t>, </a:t>
            </a:r>
            <a:r>
              <a:rPr lang="ru-RU" dirty="0" err="1" smtClean="0"/>
              <a:t>спостерігаються</a:t>
            </a:r>
            <a:r>
              <a:rPr lang="ru-RU" dirty="0" smtClean="0"/>
              <a:t> </a:t>
            </a:r>
            <a:r>
              <a:rPr lang="ru-RU" dirty="0" err="1" smtClean="0"/>
              <a:t>набряки</a:t>
            </a:r>
            <a:r>
              <a:rPr lang="ru-RU" dirty="0" smtClean="0"/>
              <a:t>, </a:t>
            </a:r>
            <a:r>
              <a:rPr lang="ru-RU" dirty="0" err="1" smtClean="0"/>
              <a:t>застійні</a:t>
            </a:r>
            <a:r>
              <a:rPr lang="ru-RU" dirty="0" smtClean="0"/>
              <a:t> </a:t>
            </a:r>
            <a:r>
              <a:rPr lang="ru-RU" dirty="0" err="1" smtClean="0"/>
              <a:t>явища</a:t>
            </a:r>
            <a:r>
              <a:rPr lang="ru-RU" dirty="0" smtClean="0"/>
              <a:t> в </a:t>
            </a:r>
            <a:r>
              <a:rPr lang="ru-RU" dirty="0" err="1" smtClean="0"/>
              <a:t>печінці</a:t>
            </a:r>
            <a:r>
              <a:rPr lang="ru-RU" dirty="0" smtClean="0"/>
              <a:t>, </a:t>
            </a:r>
            <a:r>
              <a:rPr lang="ru-RU" dirty="0" err="1" smtClean="0"/>
              <a:t>легенях</a:t>
            </a:r>
            <a:r>
              <a:rPr lang="ru-RU" dirty="0" smtClean="0"/>
              <a:t>.</a:t>
            </a:r>
          </a:p>
          <a:p>
            <a:r>
              <a:rPr lang="ru-RU" i="1" u="sng" dirty="0" err="1" smtClean="0"/>
              <a:t>Ендокардит</a:t>
            </a:r>
            <a:r>
              <a:rPr lang="ru-RU" dirty="0" smtClean="0"/>
              <a:t> (</a:t>
            </a:r>
            <a:r>
              <a:rPr lang="ru-RU" dirty="0" err="1" smtClean="0">
                <a:hlinkClick r:id="rId2" tooltip="Запалення"/>
              </a:rPr>
              <a:t>запалення</a:t>
            </a:r>
            <a:r>
              <a:rPr lang="ru-RU" dirty="0" smtClean="0"/>
              <a:t> 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)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веде</a:t>
            </a:r>
            <a:r>
              <a:rPr lang="ru-RU" dirty="0" smtClean="0"/>
              <a:t> до </a:t>
            </a:r>
            <a:r>
              <a:rPr lang="ru-RU" dirty="0" err="1" smtClean="0"/>
              <a:t>утворення</a:t>
            </a:r>
            <a:r>
              <a:rPr lang="ru-RU" dirty="0" smtClean="0"/>
              <a:t> дефекту клапана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слідом</a:t>
            </a:r>
            <a:r>
              <a:rPr lang="ru-RU" dirty="0" smtClean="0"/>
              <a:t> за </a:t>
            </a:r>
            <a:r>
              <a:rPr lang="ru-RU" dirty="0" err="1" smtClean="0"/>
              <a:t>цим</a:t>
            </a:r>
            <a:r>
              <a:rPr lang="ru-RU" dirty="0" smtClean="0"/>
              <a:t> </a:t>
            </a:r>
            <a:r>
              <a:rPr lang="ru-RU" dirty="0" err="1" smtClean="0"/>
              <a:t>вад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.</a:t>
            </a:r>
          </a:p>
          <a:p>
            <a:r>
              <a:rPr lang="ru-RU" i="1" u="sng" dirty="0" smtClean="0"/>
              <a:t>Перикардит.</a:t>
            </a:r>
            <a:r>
              <a:rPr lang="ru-RU" dirty="0" smtClean="0"/>
              <a:t> </a:t>
            </a:r>
            <a:r>
              <a:rPr lang="ru-RU" dirty="0" err="1" smtClean="0"/>
              <a:t>Хворі</a:t>
            </a:r>
            <a:r>
              <a:rPr lang="ru-RU" dirty="0" smtClean="0"/>
              <a:t> </a:t>
            </a:r>
            <a:r>
              <a:rPr lang="ru-RU" dirty="0" err="1" smtClean="0"/>
              <a:t>скаржаться</a:t>
            </a:r>
            <a:r>
              <a:rPr lang="ru-RU" dirty="0" smtClean="0"/>
              <a:t> на </a:t>
            </a:r>
            <a:r>
              <a:rPr lang="ru-RU" dirty="0" err="1" smtClean="0"/>
              <a:t>виникнення</a:t>
            </a:r>
            <a:r>
              <a:rPr lang="ru-RU" dirty="0" smtClean="0"/>
              <a:t> </a:t>
            </a:r>
            <a:r>
              <a:rPr lang="ru-RU" dirty="0" err="1" smtClean="0"/>
              <a:t>різкого</a:t>
            </a:r>
            <a:r>
              <a:rPr lang="ru-RU" dirty="0" smtClean="0"/>
              <a:t> </a:t>
            </a:r>
            <a:r>
              <a:rPr lang="ru-RU" dirty="0" err="1" smtClean="0"/>
              <a:t>задишки</a:t>
            </a:r>
            <a:r>
              <a:rPr lang="ru-RU" dirty="0" smtClean="0"/>
              <a:t>, </a:t>
            </a:r>
            <a:r>
              <a:rPr lang="ru-RU" dirty="0" err="1" smtClean="0"/>
              <a:t>слабкості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запаморочення</a:t>
            </a:r>
            <a:r>
              <a:rPr lang="ru-RU" dirty="0" smtClean="0"/>
              <a:t>. </a:t>
            </a:r>
            <a:r>
              <a:rPr lang="ru-RU" dirty="0" err="1" smtClean="0"/>
              <a:t>Серце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 в </a:t>
            </a:r>
            <a:r>
              <a:rPr lang="ru-RU" dirty="0" err="1" smtClean="0"/>
              <a:t>розмірах</a:t>
            </a:r>
            <a:r>
              <a:rPr lang="ru-RU" dirty="0" smtClean="0"/>
              <a:t>, тони </a:t>
            </a:r>
            <a:r>
              <a:rPr lang="ru-RU" dirty="0" err="1" smtClean="0"/>
              <a:t>серця</a:t>
            </a:r>
            <a:r>
              <a:rPr lang="ru-RU" dirty="0" smtClean="0"/>
              <a:t> погано </a:t>
            </a:r>
            <a:r>
              <a:rPr lang="ru-RU" dirty="0" err="1" smtClean="0"/>
              <a:t>вислуховуються</a:t>
            </a:r>
            <a:r>
              <a:rPr lang="ru-RU" dirty="0" smtClean="0"/>
              <a:t>, пульс </a:t>
            </a:r>
            <a:r>
              <a:rPr lang="ru-RU" dirty="0" err="1" smtClean="0"/>
              <a:t>частий</a:t>
            </a:r>
            <a:r>
              <a:rPr lang="ru-RU" dirty="0" smtClean="0"/>
              <a:t>. Температура </a:t>
            </a:r>
            <a:r>
              <a:rPr lang="ru-RU" dirty="0" err="1" smtClean="0"/>
              <a:t>тіла</a:t>
            </a:r>
            <a:r>
              <a:rPr lang="ru-RU" dirty="0" smtClean="0"/>
              <a:t>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буває</a:t>
            </a:r>
            <a:r>
              <a:rPr lang="ru-RU" dirty="0" smtClean="0"/>
              <a:t> </a:t>
            </a:r>
            <a:r>
              <a:rPr lang="ru-RU" dirty="0" err="1" smtClean="0"/>
              <a:t>високою</a:t>
            </a:r>
            <a:r>
              <a:rPr lang="ru-RU" dirty="0" smtClean="0"/>
              <a:t>.</a:t>
            </a:r>
          </a:p>
          <a:p>
            <a:r>
              <a:rPr lang="ru-RU" i="1" u="sng" dirty="0" err="1" smtClean="0"/>
              <a:t>Панкардит</a:t>
            </a:r>
            <a:r>
              <a:rPr lang="ru-RU" i="1" u="sng" dirty="0" smtClean="0"/>
              <a:t> -</a:t>
            </a:r>
            <a:r>
              <a:rPr lang="ru-RU" dirty="0" smtClean="0"/>
              <a:t> </a:t>
            </a:r>
            <a:r>
              <a:rPr lang="ru-RU" dirty="0" err="1" smtClean="0"/>
              <a:t>запалення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обумовлює</a:t>
            </a:r>
            <a:r>
              <a:rPr lang="ru-RU" dirty="0" smtClean="0"/>
              <a:t> особливо </a:t>
            </a:r>
            <a:r>
              <a:rPr lang="ru-RU" dirty="0" err="1" smtClean="0"/>
              <a:t>важкий</a:t>
            </a:r>
            <a:r>
              <a:rPr lang="ru-RU" dirty="0" smtClean="0"/>
              <a:t> стан хворого.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Захворювання серцево-судинної </a:t>
            </a:r>
            <a:r>
              <a:rPr lang="uk-UA" dirty="0" smtClean="0"/>
              <a:t>системи у дітей!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ru-RU" dirty="0" smtClean="0"/>
              <a:t>При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вроджених</a:t>
            </a:r>
            <a:r>
              <a:rPr lang="ru-RU" dirty="0" smtClean="0"/>
              <a:t> </a:t>
            </a:r>
            <a:r>
              <a:rPr lang="ru-RU" dirty="0" err="1" smtClean="0"/>
              <a:t>вадах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бути </a:t>
            </a:r>
            <a:r>
              <a:rPr lang="ru-RU" dirty="0" err="1" smtClean="0"/>
              <a:t>скарги</a:t>
            </a:r>
            <a:r>
              <a:rPr lang="ru-RU" dirty="0" smtClean="0"/>
              <a:t> на </a:t>
            </a:r>
            <a:r>
              <a:rPr lang="ru-RU" dirty="0" err="1" smtClean="0"/>
              <a:t>транзиторні</a:t>
            </a:r>
            <a:r>
              <a:rPr lang="ru-RU" dirty="0" smtClean="0"/>
              <a:t> </a:t>
            </a:r>
            <a:r>
              <a:rPr lang="ru-RU" dirty="0" err="1" smtClean="0"/>
              <a:t>задишково-ціанотичні</a:t>
            </a:r>
            <a:r>
              <a:rPr lang="ru-RU" dirty="0" smtClean="0"/>
              <a:t> </a:t>
            </a:r>
            <a:r>
              <a:rPr lang="ru-RU" dirty="0" err="1" smtClean="0"/>
              <a:t>пароксизми</a:t>
            </a:r>
            <a:r>
              <a:rPr lang="ru-RU" dirty="0" smtClean="0"/>
              <a:t> (приступи),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гіпоксемічну</a:t>
            </a:r>
            <a:r>
              <a:rPr lang="ru-RU" dirty="0" smtClean="0"/>
              <a:t> природу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характеризуються</a:t>
            </a:r>
            <a:r>
              <a:rPr lang="ru-RU" dirty="0" smtClean="0"/>
              <a:t> </a:t>
            </a:r>
            <a:r>
              <a:rPr lang="ru-RU" dirty="0" err="1" smtClean="0"/>
              <a:t>прискоренням</a:t>
            </a:r>
            <a:r>
              <a:rPr lang="ru-RU" dirty="0" smtClean="0"/>
              <a:t> </a:t>
            </a:r>
            <a:r>
              <a:rPr lang="ru-RU" dirty="0" err="1" smtClean="0"/>
              <a:t>дихання</a:t>
            </a:r>
            <a:r>
              <a:rPr lang="ru-RU" dirty="0" smtClean="0"/>
              <a:t>, </a:t>
            </a:r>
            <a:r>
              <a:rPr lang="ru-RU" dirty="0" err="1" smtClean="0"/>
              <a:t>посиленням</a:t>
            </a:r>
            <a:r>
              <a:rPr lang="ru-RU" dirty="0" smtClean="0"/>
              <a:t> </a:t>
            </a:r>
            <a:r>
              <a:rPr lang="ru-RU" dirty="0" err="1" smtClean="0"/>
              <a:t>ціанозу</a:t>
            </a:r>
            <a:r>
              <a:rPr lang="ru-RU" dirty="0" smtClean="0"/>
              <a:t>, </a:t>
            </a:r>
            <a:r>
              <a:rPr lang="ru-RU" dirty="0" err="1" smtClean="0"/>
              <a:t>збудженням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пароксизми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характерні</a:t>
            </a:r>
            <a:r>
              <a:rPr lang="ru-RU" dirty="0" smtClean="0"/>
              <a:t> для тетради (</a:t>
            </a:r>
            <a:r>
              <a:rPr lang="ru-RU" dirty="0" err="1" smtClean="0"/>
              <a:t>пентади</a:t>
            </a:r>
            <a:r>
              <a:rPr lang="ru-RU" dirty="0" smtClean="0"/>
              <a:t>) </a:t>
            </a:r>
            <a:r>
              <a:rPr lang="ru-RU" dirty="0" err="1" smtClean="0"/>
              <a:t>Фалло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Скарги</a:t>
            </a:r>
            <a:r>
              <a:rPr lang="ru-RU" dirty="0" smtClean="0"/>
              <a:t> на </a:t>
            </a:r>
            <a:r>
              <a:rPr lang="ru-RU" dirty="0" err="1" smtClean="0"/>
              <a:t>серцебиття</a:t>
            </a:r>
            <a:r>
              <a:rPr lang="ru-RU" dirty="0" smtClean="0"/>
              <a:t>, </a:t>
            </a:r>
            <a:r>
              <a:rPr lang="ru-RU" dirty="0" err="1" smtClean="0"/>
              <a:t>порушення</a:t>
            </a:r>
            <a:r>
              <a:rPr lang="ru-RU" dirty="0" smtClean="0"/>
              <a:t> ритму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втому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задишку</a:t>
            </a:r>
            <a:r>
              <a:rPr lang="ru-RU" dirty="0" smtClean="0"/>
              <a:t> при </a:t>
            </a:r>
            <a:r>
              <a:rPr lang="ru-RU" dirty="0" err="1" smtClean="0"/>
              <a:t>фізичному</a:t>
            </a:r>
            <a:r>
              <a:rPr lang="ru-RU" dirty="0" smtClean="0"/>
              <a:t> </a:t>
            </a:r>
            <a:r>
              <a:rPr lang="ru-RU" dirty="0" err="1" smtClean="0"/>
              <a:t>навантаженні</a:t>
            </a:r>
            <a:r>
              <a:rPr lang="ru-RU" dirty="0" smtClean="0"/>
              <a:t>,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ціанозу</a:t>
            </a:r>
            <a:r>
              <a:rPr lang="ru-RU" dirty="0" smtClean="0"/>
              <a:t> носогубного </a:t>
            </a:r>
            <a:r>
              <a:rPr lang="ru-RU" dirty="0" err="1" smtClean="0"/>
              <a:t>трикутника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в </a:t>
            </a:r>
            <a:r>
              <a:rPr lang="ru-RU" dirty="0" err="1" smtClean="0"/>
              <a:t>ділянці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вказувати</a:t>
            </a:r>
            <a:r>
              <a:rPr lang="ru-RU" dirty="0" smtClean="0"/>
              <a:t> на </a:t>
            </a:r>
            <a:r>
              <a:rPr lang="ru-RU" dirty="0" err="1" smtClean="0"/>
              <a:t>міокардит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розладами</a:t>
            </a:r>
            <a:r>
              <a:rPr lang="ru-RU" dirty="0" smtClean="0"/>
              <a:t> </a:t>
            </a:r>
            <a:r>
              <a:rPr lang="ru-RU" dirty="0" err="1" smtClean="0"/>
              <a:t>серцевого</a:t>
            </a:r>
            <a:r>
              <a:rPr lang="ru-RU" dirty="0" smtClean="0"/>
              <a:t> ритму,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при </a:t>
            </a:r>
            <a:r>
              <a:rPr lang="ru-RU" dirty="0" err="1" smtClean="0"/>
              <a:t>ураженні</a:t>
            </a:r>
            <a:r>
              <a:rPr lang="ru-RU" dirty="0" smtClean="0"/>
              <a:t> </a:t>
            </a:r>
            <a:r>
              <a:rPr lang="ru-RU" dirty="0" err="1" smtClean="0"/>
              <a:t>провідникової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часто </a:t>
            </a:r>
            <a:r>
              <a:rPr lang="ru-RU" dirty="0" err="1" smtClean="0"/>
              <a:t>скаржаться</a:t>
            </a:r>
            <a:r>
              <a:rPr lang="ru-RU" dirty="0" smtClean="0"/>
              <a:t> на </a:t>
            </a:r>
            <a:r>
              <a:rPr lang="ru-RU" dirty="0" err="1" smtClean="0"/>
              <a:t>раптову</a:t>
            </a:r>
            <a:r>
              <a:rPr lang="ru-RU" dirty="0" smtClean="0"/>
              <a:t> </a:t>
            </a:r>
            <a:r>
              <a:rPr lang="ru-RU" dirty="0" err="1" smtClean="0"/>
              <a:t>втрату</a:t>
            </a:r>
            <a:r>
              <a:rPr lang="ru-RU" dirty="0" smtClean="0"/>
              <a:t> </a:t>
            </a:r>
            <a:r>
              <a:rPr lang="ru-RU" dirty="0" err="1" smtClean="0"/>
              <a:t>свідомості</a:t>
            </a:r>
            <a:r>
              <a:rPr lang="ru-RU" dirty="0" smtClean="0"/>
              <a:t>, яка </a:t>
            </a:r>
            <a:r>
              <a:rPr lang="ru-RU" dirty="0" err="1" smtClean="0"/>
              <a:t>триває</a:t>
            </a:r>
            <a:r>
              <a:rPr lang="ru-RU" dirty="0" smtClean="0"/>
              <a:t> </a:t>
            </a:r>
            <a:r>
              <a:rPr lang="ru-RU" dirty="0" err="1" smtClean="0"/>
              <a:t>кілька</a:t>
            </a:r>
            <a:r>
              <a:rPr lang="ru-RU" dirty="0" smtClean="0"/>
              <a:t> секунд. При </a:t>
            </a:r>
            <a:r>
              <a:rPr lang="ru-RU" dirty="0" err="1" smtClean="0"/>
              <a:t>пароксизмальній</a:t>
            </a:r>
            <a:r>
              <a:rPr lang="ru-RU" dirty="0" smtClean="0"/>
              <a:t> </a:t>
            </a:r>
            <a:r>
              <a:rPr lang="ru-RU" dirty="0" err="1" smtClean="0"/>
              <a:t>тахікардії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скаржитись</a:t>
            </a:r>
            <a:r>
              <a:rPr lang="ru-RU" dirty="0" smtClean="0"/>
              <a:t> на </a:t>
            </a:r>
            <a:r>
              <a:rPr lang="ru-RU" dirty="0" err="1" smtClean="0"/>
              <a:t>збудження</a:t>
            </a:r>
            <a:r>
              <a:rPr lang="ru-RU" dirty="0" smtClean="0"/>
              <a:t>, </a:t>
            </a:r>
            <a:r>
              <a:rPr lang="ru-RU" dirty="0" err="1" smtClean="0"/>
              <a:t>задишку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</a:t>
            </a:r>
            <a:r>
              <a:rPr lang="ru-RU" dirty="0" err="1" smtClean="0"/>
              <a:t>блювоту</a:t>
            </a:r>
            <a:r>
              <a:rPr lang="ru-RU" dirty="0" smtClean="0"/>
              <a:t>, </a:t>
            </a:r>
            <a:r>
              <a:rPr lang="ru-RU" dirty="0" err="1" smtClean="0"/>
              <a:t>появу</a:t>
            </a:r>
            <a:r>
              <a:rPr lang="ru-RU" dirty="0" smtClean="0"/>
              <a:t> холодного поту.</a:t>
            </a:r>
          </a:p>
          <a:p>
            <a:r>
              <a:rPr lang="ru-RU" dirty="0" smtClean="0"/>
              <a:t>На </a:t>
            </a:r>
            <a:r>
              <a:rPr lang="ru-RU" dirty="0" err="1" smtClean="0"/>
              <a:t>головний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часто </a:t>
            </a:r>
            <a:r>
              <a:rPr lang="ru-RU" dirty="0" err="1" smtClean="0"/>
              <a:t>скаржаться</a:t>
            </a:r>
            <a:r>
              <a:rPr lang="ru-RU" dirty="0" smtClean="0"/>
              <a:t>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підвищеним</a:t>
            </a:r>
            <a:r>
              <a:rPr lang="ru-RU" dirty="0" smtClean="0"/>
              <a:t> (</a:t>
            </a:r>
            <a:r>
              <a:rPr lang="ru-RU" dirty="0" err="1" smtClean="0"/>
              <a:t>гіпертензія</a:t>
            </a:r>
            <a:r>
              <a:rPr lang="ru-RU" dirty="0" smtClean="0"/>
              <a:t>)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зниженим</a:t>
            </a:r>
            <a:r>
              <a:rPr lang="ru-RU" dirty="0" smtClean="0"/>
              <a:t> (</a:t>
            </a:r>
            <a:r>
              <a:rPr lang="ru-RU" dirty="0" err="1" smtClean="0"/>
              <a:t>гіпотензія</a:t>
            </a:r>
            <a:r>
              <a:rPr lang="ru-RU" dirty="0" smtClean="0"/>
              <a:t>) </a:t>
            </a:r>
            <a:r>
              <a:rPr lang="ru-RU" dirty="0" err="1" smtClean="0"/>
              <a:t>артеріальним</a:t>
            </a:r>
            <a:r>
              <a:rPr lang="ru-RU" dirty="0" smtClean="0"/>
              <a:t> </a:t>
            </a:r>
            <a:r>
              <a:rPr lang="ru-RU" dirty="0" err="1" smtClean="0"/>
              <a:t>тиском</a:t>
            </a:r>
            <a:r>
              <a:rPr lang="ru-RU" dirty="0" smtClean="0"/>
              <a:t>,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нейроциркуляторної</a:t>
            </a:r>
            <a:r>
              <a:rPr lang="ru-RU" dirty="0" smtClean="0"/>
              <a:t> та </a:t>
            </a:r>
            <a:r>
              <a:rPr lang="ru-RU" dirty="0" err="1" smtClean="0"/>
              <a:t>вегетативно-судинної</a:t>
            </a:r>
            <a:r>
              <a:rPr lang="ru-RU" dirty="0" smtClean="0"/>
              <a:t> </a:t>
            </a:r>
            <a:r>
              <a:rPr lang="ru-RU" dirty="0" err="1" smtClean="0"/>
              <a:t>дистонії</a:t>
            </a:r>
            <a:r>
              <a:rPr lang="ru-RU" dirty="0" smtClean="0"/>
              <a:t>, </a:t>
            </a:r>
            <a:r>
              <a:rPr lang="ru-RU" dirty="0" err="1" smtClean="0"/>
              <a:t>гіпертонічної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,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нирок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ендокринних</a:t>
            </a:r>
            <a:r>
              <a:rPr lang="ru-RU" dirty="0" smtClean="0"/>
              <a:t> хвороб.</a:t>
            </a:r>
          </a:p>
          <a:p>
            <a:r>
              <a:rPr lang="ru-RU" dirty="0" err="1" smtClean="0"/>
              <a:t>Скарги</a:t>
            </a:r>
            <a:r>
              <a:rPr lang="ru-RU" dirty="0" smtClean="0"/>
              <a:t> на </a:t>
            </a:r>
            <a:r>
              <a:rPr lang="ru-RU" dirty="0" err="1" smtClean="0"/>
              <a:t>задишку</a:t>
            </a:r>
            <a:r>
              <a:rPr lang="ru-RU" dirty="0" smtClean="0"/>
              <a:t>, </a:t>
            </a:r>
            <a:r>
              <a:rPr lang="ru-RU" dirty="0" err="1" smtClean="0"/>
              <a:t>навіть</a:t>
            </a:r>
            <a:r>
              <a:rPr lang="ru-RU" dirty="0" smtClean="0"/>
              <a:t> при </a:t>
            </a:r>
            <a:r>
              <a:rPr lang="ru-RU" dirty="0" err="1" smtClean="0"/>
              <a:t>незначному</a:t>
            </a:r>
            <a:r>
              <a:rPr lang="ru-RU" dirty="0" smtClean="0"/>
              <a:t> </a:t>
            </a:r>
            <a:r>
              <a:rPr lang="ru-RU" dirty="0" err="1" smtClean="0"/>
              <a:t>фізичному</a:t>
            </a:r>
            <a:r>
              <a:rPr lang="ru-RU" dirty="0" smtClean="0"/>
              <a:t> </a:t>
            </a:r>
            <a:r>
              <a:rPr lang="ru-RU" dirty="0" err="1" smtClean="0"/>
              <a:t>навантаженні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в </a:t>
            </a:r>
            <a:r>
              <a:rPr lang="ru-RU" dirty="0" err="1" smtClean="0"/>
              <a:t>стані</a:t>
            </a:r>
            <a:r>
              <a:rPr lang="ru-RU" dirty="0" smtClean="0"/>
              <a:t> </a:t>
            </a:r>
            <a:r>
              <a:rPr lang="ru-RU" dirty="0" err="1" smtClean="0"/>
              <a:t>спокою</a:t>
            </a:r>
            <a:r>
              <a:rPr lang="ru-RU" dirty="0" smtClean="0"/>
              <a:t>, </a:t>
            </a:r>
            <a:r>
              <a:rPr lang="ru-RU" dirty="0" err="1" smtClean="0"/>
              <a:t>виражену</a:t>
            </a:r>
            <a:r>
              <a:rPr lang="ru-RU" dirty="0" smtClean="0"/>
              <a:t> </a:t>
            </a:r>
            <a:r>
              <a:rPr lang="ru-RU" dirty="0" err="1" smtClean="0"/>
              <a:t>синюшність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, </a:t>
            </a:r>
            <a:r>
              <a:rPr lang="ru-RU" dirty="0" err="1" smtClean="0"/>
              <a:t>набряки</a:t>
            </a:r>
            <a:r>
              <a:rPr lang="ru-RU" dirty="0" smtClean="0"/>
              <a:t> </a:t>
            </a:r>
            <a:r>
              <a:rPr lang="ru-RU" dirty="0" err="1" smtClean="0"/>
              <a:t>кінцівок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наростають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вечір</a:t>
            </a:r>
            <a:r>
              <a:rPr lang="ru-RU" dirty="0" smtClean="0"/>
              <a:t>, </a:t>
            </a:r>
            <a:r>
              <a:rPr lang="ru-RU" dirty="0" err="1" smtClean="0"/>
              <a:t>характерні</a:t>
            </a:r>
            <a:r>
              <a:rPr lang="ru-RU" dirty="0" smtClean="0"/>
              <a:t> для </a:t>
            </a:r>
            <a:r>
              <a:rPr lang="ru-RU" dirty="0" err="1" smtClean="0"/>
              <a:t>недостатності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у </a:t>
            </a:r>
            <a:r>
              <a:rPr lang="ru-RU" dirty="0" err="1" smtClean="0"/>
              <a:t>дітей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опитуванні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близьких</a:t>
            </a:r>
            <a:r>
              <a:rPr lang="ru-RU" dirty="0" smtClean="0"/>
              <a:t>)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захворюванням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обов’язково</a:t>
            </a:r>
            <a:r>
              <a:rPr lang="ru-RU" dirty="0" smtClean="0"/>
              <a:t> </a:t>
            </a:r>
            <a:r>
              <a:rPr lang="ru-RU" dirty="0" err="1" smtClean="0"/>
              <a:t>уточнюють</a:t>
            </a:r>
            <a:r>
              <a:rPr lang="ru-RU" dirty="0" smtClean="0"/>
              <a:t> час </a:t>
            </a:r>
            <a:r>
              <a:rPr lang="ru-RU" dirty="0" err="1" smtClean="0"/>
              <a:t>появи</a:t>
            </a:r>
            <a:r>
              <a:rPr lang="ru-RU" dirty="0" smtClean="0"/>
              <a:t> </a:t>
            </a:r>
            <a:r>
              <a:rPr lang="ru-RU" dirty="0" err="1" smtClean="0"/>
              <a:t>зазначених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</a:t>
            </a:r>
            <a:r>
              <a:rPr lang="ru-RU" dirty="0" err="1" smtClean="0"/>
              <a:t>скарг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захворювання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передували </a:t>
            </a:r>
            <a:r>
              <a:rPr lang="ru-RU" dirty="0" err="1" smtClean="0"/>
              <a:t>появі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скарг</a:t>
            </a:r>
            <a:r>
              <a:rPr lang="ru-RU" dirty="0" smtClean="0"/>
              <a:t>. </a:t>
            </a:r>
            <a:r>
              <a:rPr lang="ru-RU" dirty="0" err="1" smtClean="0"/>
              <a:t>Вказують</a:t>
            </a:r>
            <a:r>
              <a:rPr lang="ru-RU" dirty="0" smtClean="0"/>
              <a:t> на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у </a:t>
            </a:r>
            <a:r>
              <a:rPr lang="ru-RU" dirty="0" err="1" smtClean="0"/>
              <a:t>родичів</a:t>
            </a:r>
            <a:r>
              <a:rPr lang="ru-RU" dirty="0" smtClean="0"/>
              <a:t> </a:t>
            </a:r>
            <a:r>
              <a:rPr lang="ru-RU" dirty="0" err="1" smtClean="0"/>
              <a:t>хворої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Об’єктивне</a:t>
            </a:r>
            <a:r>
              <a:rPr lang="ru-RU" dirty="0" smtClean="0"/>
              <a:t> </a:t>
            </a:r>
            <a:r>
              <a:rPr lang="ru-RU" dirty="0" err="1" smtClean="0"/>
              <a:t>обстеження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ураженням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розпочинають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огляду</a:t>
            </a:r>
            <a:r>
              <a:rPr lang="ru-RU" dirty="0" smtClean="0"/>
              <a:t>. </a:t>
            </a:r>
            <a:r>
              <a:rPr lang="ru-RU" dirty="0" err="1" smtClean="0"/>
              <a:t>Спочатку</a:t>
            </a:r>
            <a:r>
              <a:rPr lang="ru-RU" dirty="0" smtClean="0"/>
              <a:t> </a:t>
            </a:r>
            <a:r>
              <a:rPr lang="ru-RU" dirty="0" err="1" smtClean="0"/>
              <a:t>проводять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</a:t>
            </a:r>
            <a:r>
              <a:rPr lang="ru-RU" dirty="0" err="1" smtClean="0"/>
              <a:t>огляд</a:t>
            </a:r>
            <a:r>
              <a:rPr lang="ru-RU" dirty="0" smtClean="0"/>
              <a:t>, </a:t>
            </a:r>
            <a:r>
              <a:rPr lang="ru-RU" dirty="0" err="1" smtClean="0"/>
              <a:t>потім</a:t>
            </a:r>
            <a:r>
              <a:rPr lang="ru-RU" dirty="0" smtClean="0"/>
              <a:t> </a:t>
            </a:r>
            <a:r>
              <a:rPr lang="ru-RU" dirty="0" err="1" smtClean="0"/>
              <a:t>послідовно</a:t>
            </a:r>
            <a:r>
              <a:rPr lang="ru-RU" dirty="0" smtClean="0"/>
              <a:t> </a:t>
            </a:r>
            <a:r>
              <a:rPr lang="ru-RU" dirty="0" err="1" smtClean="0"/>
              <a:t>оглядають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, </a:t>
            </a:r>
            <a:r>
              <a:rPr lang="ru-RU" dirty="0" err="1" smtClean="0"/>
              <a:t>шию</a:t>
            </a:r>
            <a:r>
              <a:rPr lang="ru-RU" dirty="0" smtClean="0"/>
              <a:t>, </a:t>
            </a:r>
            <a:r>
              <a:rPr lang="ru-RU" dirty="0" err="1" smtClean="0"/>
              <a:t>ділянку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живіт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кінцівки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огляді</a:t>
            </a:r>
            <a:r>
              <a:rPr lang="ru-RU" dirty="0" smtClean="0"/>
              <a:t> перш за все </a:t>
            </a:r>
            <a:r>
              <a:rPr lang="ru-RU" dirty="0" err="1" smtClean="0"/>
              <a:t>оцінюють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стан </a:t>
            </a:r>
            <a:r>
              <a:rPr lang="ru-RU" dirty="0" err="1" smtClean="0"/>
              <a:t>хворої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в </a:t>
            </a:r>
            <a:r>
              <a:rPr lang="ru-RU" dirty="0" err="1" smtClean="0"/>
              <a:t>ліжку</a:t>
            </a:r>
            <a:r>
              <a:rPr lang="ru-RU" dirty="0" smtClean="0"/>
              <a:t>, </a:t>
            </a:r>
            <a:r>
              <a:rPr lang="ru-RU" dirty="0" err="1" smtClean="0"/>
              <a:t>реакцію</a:t>
            </a:r>
            <a:r>
              <a:rPr lang="ru-RU" dirty="0" smtClean="0"/>
              <a:t> на </a:t>
            </a:r>
            <a:r>
              <a:rPr lang="ru-RU" dirty="0" err="1" smtClean="0"/>
              <a:t>оточення</a:t>
            </a:r>
            <a:r>
              <a:rPr lang="ru-RU" dirty="0" smtClean="0"/>
              <a:t>, </a:t>
            </a:r>
            <a:r>
              <a:rPr lang="ru-RU" dirty="0" err="1" smtClean="0"/>
              <a:t>фізичний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,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видимих</a:t>
            </a:r>
            <a:r>
              <a:rPr lang="ru-RU" dirty="0" smtClean="0"/>
              <a:t> </a:t>
            </a:r>
            <a:r>
              <a:rPr lang="ru-RU" dirty="0" err="1" smtClean="0"/>
              <a:t>слизових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 (губи, </a:t>
            </a:r>
            <a:r>
              <a:rPr lang="ru-RU" dirty="0" err="1" smtClean="0"/>
              <a:t>кон’юнктива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.).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синдромі</a:t>
            </a:r>
            <a:r>
              <a:rPr lang="ru-RU" dirty="0" smtClean="0"/>
              <a:t> </a:t>
            </a:r>
            <a:r>
              <a:rPr lang="ru-RU" dirty="0" err="1" smtClean="0"/>
              <a:t>недостатності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(НК ІІА-ІІБ </a:t>
            </a:r>
            <a:r>
              <a:rPr lang="ru-RU" dirty="0" err="1" smtClean="0"/>
              <a:t>ступеня</a:t>
            </a:r>
            <a:r>
              <a:rPr lang="ru-RU" dirty="0" smtClean="0"/>
              <a:t>) </a:t>
            </a:r>
            <a:r>
              <a:rPr lang="ru-RU" dirty="0" err="1" smtClean="0"/>
              <a:t>загальний</a:t>
            </a:r>
            <a:r>
              <a:rPr lang="ru-RU" dirty="0" smtClean="0"/>
              <a:t> стан </a:t>
            </a:r>
            <a:r>
              <a:rPr lang="ru-RU" dirty="0" err="1" smtClean="0"/>
              <a:t>дитини</a:t>
            </a:r>
            <a:r>
              <a:rPr lang="ru-RU" dirty="0" smtClean="0"/>
              <a:t> тяжкий, вона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вимушене</a:t>
            </a:r>
            <a:r>
              <a:rPr lang="ru-RU" dirty="0" smtClean="0"/>
              <a:t>, </a:t>
            </a:r>
            <a:r>
              <a:rPr lang="ru-RU" dirty="0" err="1" smtClean="0"/>
              <a:t>напівсидяче</a:t>
            </a:r>
            <a:r>
              <a:rPr lang="ru-RU" dirty="0" smtClean="0"/>
              <a:t> (за </a:t>
            </a:r>
            <a:r>
              <a:rPr lang="ru-RU" dirty="0" err="1" smtClean="0"/>
              <a:t>допомогою</a:t>
            </a:r>
            <a:r>
              <a:rPr lang="ru-RU" dirty="0" smtClean="0"/>
              <a:t> </a:t>
            </a:r>
            <a:r>
              <a:rPr lang="ru-RU" dirty="0" err="1" smtClean="0"/>
              <a:t>подушок</a:t>
            </a:r>
            <a:r>
              <a:rPr lang="ru-RU" dirty="0" smtClean="0"/>
              <a:t>) </a:t>
            </a:r>
            <a:r>
              <a:rPr lang="ru-RU" dirty="0" err="1" smtClean="0"/>
              <a:t>положення</a:t>
            </a:r>
            <a:r>
              <a:rPr lang="ru-RU" dirty="0" smtClean="0"/>
              <a:t> в </a:t>
            </a:r>
            <a:r>
              <a:rPr lang="ru-RU" dirty="0" err="1" smtClean="0"/>
              <a:t>ліжку</a:t>
            </a:r>
            <a:r>
              <a:rPr lang="ru-RU" dirty="0" smtClean="0"/>
              <a:t>, </a:t>
            </a:r>
            <a:r>
              <a:rPr lang="ru-RU" dirty="0" err="1" smtClean="0"/>
              <a:t>уникаючи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на </a:t>
            </a:r>
            <a:r>
              <a:rPr lang="ru-RU" dirty="0" err="1" smtClean="0"/>
              <a:t>лівому</a:t>
            </a:r>
            <a:r>
              <a:rPr lang="ru-RU" dirty="0" smtClean="0"/>
              <a:t> </a:t>
            </a:r>
            <a:r>
              <a:rPr lang="ru-RU" dirty="0" err="1" smtClean="0"/>
              <a:t>боці</a:t>
            </a:r>
            <a:r>
              <a:rPr lang="ru-RU" dirty="0" smtClean="0"/>
              <a:t>. У </a:t>
            </a:r>
            <a:r>
              <a:rPr lang="ru-RU" dirty="0" err="1" smtClean="0"/>
              <a:t>випадках</a:t>
            </a:r>
            <a:r>
              <a:rPr lang="ru-RU" dirty="0" smtClean="0"/>
              <a:t> </a:t>
            </a:r>
            <a:r>
              <a:rPr lang="ru-RU" dirty="0" err="1" smtClean="0"/>
              <a:t>Декомпенсації</a:t>
            </a:r>
            <a:r>
              <a:rPr lang="ru-RU" dirty="0" smtClean="0"/>
              <a:t> </a:t>
            </a:r>
            <a:r>
              <a:rPr lang="ru-RU" dirty="0" err="1" smtClean="0"/>
              <a:t>серцевої</a:t>
            </a:r>
            <a:r>
              <a:rPr lang="ru-RU" dirty="0" smtClean="0"/>
              <a:t> </a:t>
            </a:r>
            <a:r>
              <a:rPr lang="ru-RU" dirty="0" err="1" smtClean="0"/>
              <a:t>діяльності</a:t>
            </a:r>
            <a:r>
              <a:rPr lang="ru-RU" dirty="0" smtClean="0"/>
              <a:t> (НК </a:t>
            </a:r>
            <a:r>
              <a:rPr lang="en-US" dirty="0" smtClean="0"/>
              <a:t>III </a:t>
            </a:r>
            <a:r>
              <a:rPr lang="ru-RU" dirty="0" err="1" smtClean="0"/>
              <a:t>ступеня</a:t>
            </a:r>
            <a:r>
              <a:rPr lang="ru-RU" dirty="0" smtClean="0"/>
              <a:t>) </a:t>
            </a:r>
            <a:r>
              <a:rPr lang="ru-RU" dirty="0" err="1" smtClean="0"/>
              <a:t>хворий</a:t>
            </a:r>
            <a:r>
              <a:rPr lang="ru-RU" dirty="0" smtClean="0"/>
              <a:t> </a:t>
            </a:r>
            <a:r>
              <a:rPr lang="ru-RU" dirty="0" err="1" smtClean="0"/>
              <a:t>намагається</a:t>
            </a:r>
            <a:r>
              <a:rPr lang="ru-RU" dirty="0" smtClean="0"/>
              <a:t> </a:t>
            </a:r>
            <a:r>
              <a:rPr lang="ru-RU" dirty="0" err="1" smtClean="0"/>
              <a:t>полегшити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стан </a:t>
            </a:r>
            <a:r>
              <a:rPr lang="ru-RU" dirty="0" err="1" smtClean="0"/>
              <a:t>тим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сидяче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, опустивши ноги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ліжка</a:t>
            </a:r>
            <a:r>
              <a:rPr lang="ru-RU" dirty="0" smtClean="0"/>
              <a:t> (</a:t>
            </a:r>
            <a:r>
              <a:rPr lang="ru-RU" dirty="0" err="1" smtClean="0"/>
              <a:t>ортопное</a:t>
            </a:r>
            <a:r>
              <a:rPr lang="ru-RU" dirty="0" smtClean="0"/>
              <a:t>), </a:t>
            </a:r>
            <a:r>
              <a:rPr lang="ru-RU" dirty="0" err="1" smtClean="0"/>
              <a:t>спираючись</a:t>
            </a:r>
            <a:r>
              <a:rPr lang="ru-RU" dirty="0" smtClean="0"/>
              <a:t> на </a:t>
            </a:r>
            <a:r>
              <a:rPr lang="ru-RU" dirty="0" err="1" smtClean="0"/>
              <a:t>підкладені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спину подушки. В такому </a:t>
            </a:r>
            <a:r>
              <a:rPr lang="ru-RU" dirty="0" err="1" smtClean="0"/>
              <a:t>положенні</a:t>
            </a:r>
            <a:r>
              <a:rPr lang="ru-RU" dirty="0" smtClean="0"/>
              <a:t> кров </a:t>
            </a:r>
            <a:r>
              <a:rPr lang="ru-RU" dirty="0" err="1" smtClean="0"/>
              <a:t>депонується</a:t>
            </a:r>
            <a:r>
              <a:rPr lang="ru-RU" dirty="0" smtClean="0"/>
              <a:t> в </a:t>
            </a:r>
            <a:r>
              <a:rPr lang="ru-RU" dirty="0" err="1" smtClean="0"/>
              <a:t>нижніх</a:t>
            </a:r>
            <a:r>
              <a:rPr lang="ru-RU" dirty="0" smtClean="0"/>
              <a:t> </a:t>
            </a:r>
            <a:r>
              <a:rPr lang="ru-RU" dirty="0" err="1" smtClean="0"/>
              <a:t>кінцівках</a:t>
            </a:r>
            <a:r>
              <a:rPr lang="ru-RU" dirty="0" smtClean="0"/>
              <a:t>, </a:t>
            </a:r>
            <a:r>
              <a:rPr lang="ru-RU" dirty="0" err="1" smtClean="0"/>
              <a:t>зменшуючи</a:t>
            </a:r>
            <a:r>
              <a:rPr lang="ru-RU" dirty="0" smtClean="0"/>
              <a:t> </a:t>
            </a:r>
            <a:r>
              <a:rPr lang="ru-RU" dirty="0" err="1" smtClean="0"/>
              <a:t>застій</a:t>
            </a:r>
            <a:r>
              <a:rPr lang="ru-RU" dirty="0" smtClean="0"/>
              <a:t> у малому </a:t>
            </a:r>
            <a:r>
              <a:rPr lang="ru-RU" dirty="0" err="1" smtClean="0"/>
              <a:t>колі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задишку</a:t>
            </a:r>
            <a:r>
              <a:rPr lang="ru-RU" dirty="0" smtClean="0"/>
              <a:t>, </a:t>
            </a:r>
            <a:r>
              <a:rPr lang="ru-RU" dirty="0" err="1" smtClean="0"/>
              <a:t>поліпшуючи</a:t>
            </a:r>
            <a:r>
              <a:rPr lang="ru-RU" dirty="0" smtClean="0"/>
              <a:t> </a:t>
            </a:r>
            <a:r>
              <a:rPr lang="ru-RU" dirty="0" err="1" smtClean="0"/>
              <a:t>самопочуття</a:t>
            </a:r>
            <a:r>
              <a:rPr lang="ru-RU" dirty="0" smtClean="0"/>
              <a:t> хворого.</a:t>
            </a:r>
          </a:p>
          <a:p>
            <a:r>
              <a:rPr lang="ru-RU" dirty="0" err="1" smtClean="0"/>
              <a:t>Діти</a:t>
            </a:r>
            <a:r>
              <a:rPr lang="ru-RU" dirty="0" smtClean="0"/>
              <a:t>, </a:t>
            </a:r>
            <a:r>
              <a:rPr lang="ru-RU" dirty="0" err="1" smtClean="0"/>
              <a:t>хворі</a:t>
            </a:r>
            <a:r>
              <a:rPr lang="ru-RU" dirty="0" smtClean="0"/>
              <a:t> на </a:t>
            </a:r>
            <a:r>
              <a:rPr lang="ru-RU" dirty="0" err="1" smtClean="0"/>
              <a:t>ексудативний</a:t>
            </a:r>
            <a:r>
              <a:rPr lang="ru-RU" dirty="0" smtClean="0"/>
              <a:t> перикардит, </a:t>
            </a:r>
            <a:r>
              <a:rPr lang="ru-RU" dirty="0" err="1" smtClean="0"/>
              <a:t>сидять</a:t>
            </a:r>
            <a:r>
              <a:rPr lang="ru-RU" dirty="0" smtClean="0"/>
              <a:t> в </a:t>
            </a:r>
            <a:r>
              <a:rPr lang="ru-RU" dirty="0" err="1" smtClean="0"/>
              <a:t>різко</a:t>
            </a:r>
            <a:r>
              <a:rPr lang="ru-RU" dirty="0" smtClean="0"/>
              <a:t> </a:t>
            </a:r>
            <a:r>
              <a:rPr lang="ru-RU" dirty="0" err="1" smtClean="0"/>
              <a:t>зігнутому</a:t>
            </a:r>
            <a:r>
              <a:rPr lang="ru-RU" dirty="0" smtClean="0"/>
              <a:t> </a:t>
            </a:r>
            <a:r>
              <a:rPr lang="ru-RU" dirty="0" err="1" smtClean="0"/>
              <a:t>положенні</a:t>
            </a:r>
            <a:r>
              <a:rPr lang="ru-RU" dirty="0" smtClean="0"/>
              <a:t> (</a:t>
            </a:r>
            <a:r>
              <a:rPr lang="ru-RU" dirty="0" err="1" smtClean="0"/>
              <a:t>колінно-ліктьовому</a:t>
            </a:r>
            <a:r>
              <a:rPr lang="ru-RU" dirty="0" smtClean="0"/>
              <a:t>), </a:t>
            </a:r>
            <a:r>
              <a:rPr lang="ru-RU" dirty="0" err="1" smtClean="0"/>
              <a:t>послабляючи</a:t>
            </a:r>
            <a:r>
              <a:rPr lang="ru-RU" dirty="0" smtClean="0"/>
              <a:t> </a:t>
            </a:r>
            <a:r>
              <a:rPr lang="ru-RU" dirty="0" err="1" smtClean="0"/>
              <a:t>тим</a:t>
            </a:r>
            <a:r>
              <a:rPr lang="ru-RU" dirty="0" smtClean="0"/>
              <a:t> самим </a:t>
            </a:r>
            <a:r>
              <a:rPr lang="ru-RU" dirty="0" err="1" smtClean="0"/>
              <a:t>гострий</a:t>
            </a:r>
            <a:r>
              <a:rPr lang="ru-RU" dirty="0" smtClean="0"/>
              <a:t> </a:t>
            </a:r>
            <a:r>
              <a:rPr lang="ru-RU" dirty="0" err="1" smtClean="0"/>
              <a:t>біль</a:t>
            </a:r>
            <a:r>
              <a:rPr lang="ru-RU" dirty="0" smtClean="0"/>
              <a:t> в </a:t>
            </a:r>
            <a:r>
              <a:rPr lang="ru-RU" dirty="0" err="1" smtClean="0"/>
              <a:t>ділянці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Захворювання серцево-судинної системи у дітей!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задишково-ціанотичних</a:t>
            </a:r>
            <a:r>
              <a:rPr lang="ru-RU" dirty="0" smtClean="0"/>
              <a:t> </a:t>
            </a:r>
            <a:r>
              <a:rPr lang="ru-RU" dirty="0" err="1" smtClean="0"/>
              <a:t>пароксизмів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при </a:t>
            </a:r>
            <a:r>
              <a:rPr lang="ru-RU" dirty="0" err="1" smtClean="0"/>
              <a:t>тетраді</a:t>
            </a:r>
            <a:r>
              <a:rPr lang="ru-RU" dirty="0" smtClean="0"/>
              <a:t> (</a:t>
            </a:r>
            <a:r>
              <a:rPr lang="ru-RU" dirty="0" err="1" smtClean="0"/>
              <a:t>пентаді</a:t>
            </a:r>
            <a:r>
              <a:rPr lang="ru-RU" dirty="0" smtClean="0"/>
              <a:t>) </a:t>
            </a:r>
            <a:r>
              <a:rPr lang="ru-RU" dirty="0" err="1" smtClean="0"/>
              <a:t>Фалло</a:t>
            </a:r>
            <a:r>
              <a:rPr lang="ru-RU" dirty="0" smtClean="0"/>
              <a:t>, </a:t>
            </a:r>
            <a:r>
              <a:rPr lang="ru-RU" dirty="0" err="1" smtClean="0"/>
              <a:t>діти</a:t>
            </a:r>
            <a:r>
              <a:rPr lang="ru-RU" dirty="0" smtClean="0"/>
              <a:t> </a:t>
            </a:r>
            <a:r>
              <a:rPr lang="ru-RU" dirty="0" err="1" smtClean="0"/>
              <a:t>полегшують</a:t>
            </a:r>
            <a:r>
              <a:rPr lang="ru-RU" dirty="0" smtClean="0"/>
              <a:t> </a:t>
            </a:r>
            <a:r>
              <a:rPr lang="ru-RU" dirty="0" err="1" smtClean="0"/>
              <a:t>свій</a:t>
            </a:r>
            <a:r>
              <a:rPr lang="ru-RU" dirty="0" smtClean="0"/>
              <a:t> стан, </a:t>
            </a:r>
            <a:r>
              <a:rPr lang="ru-RU" dirty="0" err="1" smtClean="0"/>
              <a:t>сідаючи</a:t>
            </a:r>
            <a:r>
              <a:rPr lang="ru-RU" dirty="0" smtClean="0"/>
              <a:t> </a:t>
            </a:r>
            <a:r>
              <a:rPr lang="ru-RU" dirty="0" err="1" smtClean="0"/>
              <a:t>навпочіпки</a:t>
            </a:r>
            <a:r>
              <a:rPr lang="ru-RU" dirty="0" smtClean="0"/>
              <a:t>, </a:t>
            </a:r>
            <a:r>
              <a:rPr lang="ru-RU" dirty="0" err="1" smtClean="0"/>
              <a:t>притискаючи</a:t>
            </a:r>
            <a:r>
              <a:rPr lang="ru-RU" dirty="0" smtClean="0"/>
              <a:t> </a:t>
            </a:r>
            <a:r>
              <a:rPr lang="ru-RU" dirty="0" err="1" smtClean="0"/>
              <a:t>Коліна</a:t>
            </a:r>
            <a:r>
              <a:rPr lang="ru-RU" dirty="0" smtClean="0"/>
              <a:t> до живота.</a:t>
            </a:r>
          </a:p>
          <a:p>
            <a:r>
              <a:rPr lang="ru-RU" dirty="0" err="1" smtClean="0"/>
              <a:t>Досить</a:t>
            </a:r>
            <a:r>
              <a:rPr lang="ru-RU" dirty="0" smtClean="0"/>
              <a:t> часто у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вродженими</a:t>
            </a:r>
            <a:r>
              <a:rPr lang="ru-RU" dirty="0" smtClean="0"/>
              <a:t> </a:t>
            </a:r>
            <a:r>
              <a:rPr lang="ru-RU" dirty="0" err="1" smtClean="0"/>
              <a:t>вадами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при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огляді</a:t>
            </a:r>
            <a:r>
              <a:rPr lang="ru-RU" dirty="0" smtClean="0"/>
              <a:t> </a:t>
            </a:r>
            <a:r>
              <a:rPr lang="ru-RU" dirty="0" err="1" smtClean="0"/>
              <a:t>виявляють</a:t>
            </a:r>
            <a:r>
              <a:rPr lang="ru-RU" dirty="0" smtClean="0"/>
              <a:t> </a:t>
            </a:r>
            <a:r>
              <a:rPr lang="ru-RU" dirty="0" err="1" smtClean="0"/>
              <a:t>затримку</a:t>
            </a:r>
            <a:r>
              <a:rPr lang="ru-RU" dirty="0" smtClean="0"/>
              <a:t> </a:t>
            </a:r>
            <a:r>
              <a:rPr lang="ru-RU" dirty="0" err="1" smtClean="0"/>
              <a:t>фізичного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проявляється</a:t>
            </a:r>
            <a:r>
              <a:rPr lang="ru-RU" dirty="0" smtClean="0"/>
              <a:t> </a:t>
            </a:r>
            <a:r>
              <a:rPr lang="ru-RU" dirty="0" err="1" smtClean="0"/>
              <a:t>відставанням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у </a:t>
            </a:r>
            <a:r>
              <a:rPr lang="ru-RU" dirty="0" err="1" smtClean="0"/>
              <a:t>зрості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зниженням</a:t>
            </a:r>
            <a:r>
              <a:rPr lang="ru-RU" dirty="0" smtClean="0"/>
              <a:t> </a:t>
            </a:r>
            <a:r>
              <a:rPr lang="ru-RU" dirty="0" err="1" smtClean="0"/>
              <a:t>маси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 У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коарктацією</a:t>
            </a:r>
            <a:r>
              <a:rPr lang="ru-RU" dirty="0" smtClean="0"/>
              <a:t> </a:t>
            </a:r>
            <a:r>
              <a:rPr lang="ru-RU" dirty="0" err="1" smtClean="0"/>
              <a:t>аорти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диспропорція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верхньої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нижньої</a:t>
            </a:r>
            <a:r>
              <a:rPr lang="ru-RU" dirty="0" smtClean="0"/>
              <a:t> </a:t>
            </a:r>
            <a:r>
              <a:rPr lang="ru-RU" dirty="0" err="1" smtClean="0"/>
              <a:t>частин</a:t>
            </a:r>
            <a:r>
              <a:rPr lang="ru-RU" dirty="0" smtClean="0"/>
              <a:t> </a:t>
            </a:r>
            <a:r>
              <a:rPr lang="ru-RU" dirty="0" err="1" smtClean="0"/>
              <a:t>тіла</a:t>
            </a:r>
            <a:r>
              <a:rPr lang="ru-RU" dirty="0" smtClean="0"/>
              <a:t>. У таких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занадто</a:t>
            </a:r>
            <a:r>
              <a:rPr lang="ru-RU" dirty="0" smtClean="0"/>
              <a:t> </a:t>
            </a:r>
            <a:r>
              <a:rPr lang="ru-RU" dirty="0" err="1" smtClean="0"/>
              <a:t>розвинений</a:t>
            </a:r>
            <a:r>
              <a:rPr lang="ru-RU" dirty="0" smtClean="0"/>
              <a:t> </a:t>
            </a:r>
            <a:r>
              <a:rPr lang="ru-RU" dirty="0" err="1" smtClean="0"/>
              <a:t>плечовий</a:t>
            </a:r>
            <a:r>
              <a:rPr lang="ru-RU" dirty="0" smtClean="0"/>
              <a:t> пояс, </a:t>
            </a:r>
            <a:r>
              <a:rPr lang="ru-RU" dirty="0" err="1" smtClean="0"/>
              <a:t>тоді</a:t>
            </a:r>
            <a:r>
              <a:rPr lang="ru-RU" dirty="0" smtClean="0"/>
              <a:t> як таз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нижні</a:t>
            </a:r>
            <a:r>
              <a:rPr lang="ru-RU" dirty="0" smtClean="0"/>
              <a:t> </a:t>
            </a:r>
            <a:r>
              <a:rPr lang="ru-RU" dirty="0" err="1" smtClean="0"/>
              <a:t>кінцівки</a:t>
            </a:r>
            <a:r>
              <a:rPr lang="ru-RU" dirty="0" smtClean="0"/>
              <a:t> </a:t>
            </a:r>
            <a:r>
              <a:rPr lang="ru-RU" dirty="0" err="1" smtClean="0"/>
              <a:t>недорозвинені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діагностичне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слизових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. На </a:t>
            </a:r>
            <a:r>
              <a:rPr lang="ru-RU" dirty="0" err="1" smtClean="0"/>
              <a:t>ураження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серцево-судинної</a:t>
            </a:r>
            <a:r>
              <a:rPr lang="ru-RU" dirty="0" smtClean="0"/>
              <a:t> </a:t>
            </a:r>
            <a:r>
              <a:rPr lang="ru-RU" dirty="0" err="1" smtClean="0"/>
              <a:t>системи</a:t>
            </a:r>
            <a:r>
              <a:rPr lang="ru-RU" dirty="0" smtClean="0"/>
              <a:t>,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вроджених</a:t>
            </a:r>
            <a:r>
              <a:rPr lang="ru-RU" dirty="0" smtClean="0"/>
              <a:t> </a:t>
            </a:r>
            <a:r>
              <a:rPr lang="ru-RU" dirty="0" err="1" smtClean="0"/>
              <a:t>вад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недостатності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вказувати</a:t>
            </a:r>
            <a:r>
              <a:rPr lang="ru-RU" dirty="0" smtClean="0"/>
              <a:t> </a:t>
            </a:r>
            <a:r>
              <a:rPr lang="ru-RU" dirty="0" err="1" smtClean="0"/>
              <a:t>ціанотичний</a:t>
            </a:r>
            <a:r>
              <a:rPr lang="ru-RU" dirty="0" smtClean="0"/>
              <a:t> </a:t>
            </a:r>
            <a:r>
              <a:rPr lang="ru-RU" dirty="0" err="1" smtClean="0"/>
              <a:t>колір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. </a:t>
            </a:r>
            <a:r>
              <a:rPr lang="ru-RU" dirty="0" err="1" smtClean="0"/>
              <a:t>Дифузний</a:t>
            </a:r>
            <a:r>
              <a:rPr lang="ru-RU" dirty="0" smtClean="0"/>
              <a:t> </a:t>
            </a:r>
            <a:r>
              <a:rPr lang="ru-RU" dirty="0" err="1" smtClean="0"/>
              <a:t>ціаноз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слизових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центральне</a:t>
            </a:r>
            <a:r>
              <a:rPr lang="ru-RU" dirty="0" smtClean="0"/>
              <a:t> </a:t>
            </a:r>
            <a:r>
              <a:rPr lang="ru-RU" dirty="0" err="1" smtClean="0"/>
              <a:t>походження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виникає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недостатнього</a:t>
            </a:r>
            <a:r>
              <a:rPr lang="ru-RU" dirty="0" smtClean="0"/>
              <a:t> </a:t>
            </a:r>
            <a:r>
              <a:rPr lang="ru-RU" dirty="0" err="1" smtClean="0"/>
              <a:t>насичення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киснем в малому </a:t>
            </a:r>
            <a:r>
              <a:rPr lang="ru-RU" dirty="0" err="1" smtClean="0"/>
              <a:t>колі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,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у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стенозом </a:t>
            </a:r>
            <a:r>
              <a:rPr lang="ru-RU" dirty="0" err="1" smtClean="0"/>
              <a:t>легенової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, </a:t>
            </a:r>
            <a:r>
              <a:rPr lang="ru-RU" dirty="0" err="1" smtClean="0"/>
              <a:t>тетрадою</a:t>
            </a:r>
            <a:r>
              <a:rPr lang="ru-RU" dirty="0" smtClean="0"/>
              <a:t> (</a:t>
            </a:r>
            <a:r>
              <a:rPr lang="ru-RU" dirty="0" err="1" smtClean="0"/>
              <a:t>пентадою</a:t>
            </a:r>
            <a:r>
              <a:rPr lang="ru-RU" dirty="0" smtClean="0"/>
              <a:t>) </a:t>
            </a:r>
            <a:r>
              <a:rPr lang="ru-RU" dirty="0" err="1" smtClean="0"/>
              <a:t>Фалло</a:t>
            </a:r>
            <a:r>
              <a:rPr lang="ru-RU" dirty="0" smtClean="0"/>
              <a:t>, </a:t>
            </a:r>
            <a:r>
              <a:rPr lang="ru-RU" dirty="0" err="1" smtClean="0"/>
              <a:t>транспозицією</a:t>
            </a:r>
            <a:r>
              <a:rPr lang="ru-RU" dirty="0" smtClean="0"/>
              <a:t> </a:t>
            </a:r>
            <a:r>
              <a:rPr lang="ru-RU" dirty="0" err="1" smtClean="0"/>
              <a:t>магістральних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. У </a:t>
            </a:r>
            <a:r>
              <a:rPr lang="ru-RU" dirty="0" err="1" smtClean="0"/>
              <a:t>новонароджених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перших </a:t>
            </a:r>
            <a:r>
              <a:rPr lang="ru-RU" dirty="0" err="1" smtClean="0"/>
              <a:t>місяців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 </a:t>
            </a:r>
            <a:r>
              <a:rPr lang="ru-RU" dirty="0" err="1" smtClean="0"/>
              <a:t>ціаноз</a:t>
            </a:r>
            <a:r>
              <a:rPr lang="ru-RU" dirty="0" smtClean="0"/>
              <a:t> </a:t>
            </a:r>
            <a:r>
              <a:rPr lang="ru-RU" dirty="0" err="1" smtClean="0"/>
              <a:t>слизових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 </a:t>
            </a:r>
            <a:r>
              <a:rPr lang="ru-RU" dirty="0" err="1" smtClean="0"/>
              <a:t>вказує</a:t>
            </a:r>
            <a:r>
              <a:rPr lang="ru-RU" dirty="0" smtClean="0"/>
              <a:t> на </a:t>
            </a:r>
            <a:r>
              <a:rPr lang="ru-RU" dirty="0" err="1" smtClean="0"/>
              <a:t>наявність</a:t>
            </a:r>
            <a:r>
              <a:rPr lang="ru-RU" dirty="0" smtClean="0"/>
              <a:t> шунта «</a:t>
            </a:r>
            <a:r>
              <a:rPr lang="ru-RU" dirty="0" err="1" smtClean="0"/>
              <a:t>справа-наліво</a:t>
            </a:r>
            <a:r>
              <a:rPr lang="ru-RU" dirty="0" smtClean="0"/>
              <a:t>» («</a:t>
            </a:r>
            <a:r>
              <a:rPr lang="en-US" dirty="0" smtClean="0"/>
              <a:t>right-to-left shunt»),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при </a:t>
            </a:r>
            <a:r>
              <a:rPr lang="ru-RU" dirty="0" err="1" smtClean="0"/>
              <a:t>незакритому</a:t>
            </a:r>
            <a:r>
              <a:rPr lang="ru-RU" dirty="0" smtClean="0"/>
              <a:t> овальному </a:t>
            </a:r>
            <a:r>
              <a:rPr lang="ru-RU" dirty="0" err="1" smtClean="0"/>
              <a:t>отворі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збільшенні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в правому </a:t>
            </a:r>
            <a:r>
              <a:rPr lang="ru-RU" dirty="0" err="1" smtClean="0"/>
              <a:t>передсерді</a:t>
            </a:r>
            <a:r>
              <a:rPr lang="ru-RU" dirty="0" smtClean="0"/>
              <a:t> (синдром плацентарного </a:t>
            </a:r>
            <a:r>
              <a:rPr lang="ru-RU" dirty="0" err="1" smtClean="0"/>
              <a:t>кровообігу</a:t>
            </a:r>
            <a:r>
              <a:rPr lang="ru-RU" dirty="0" smtClean="0"/>
              <a:t>, </a:t>
            </a:r>
            <a:r>
              <a:rPr lang="ru-RU" dirty="0" err="1" smtClean="0"/>
              <a:t>легенева</a:t>
            </a:r>
            <a:r>
              <a:rPr lang="ru-RU" dirty="0" smtClean="0"/>
              <a:t> </a:t>
            </a:r>
            <a:r>
              <a:rPr lang="ru-RU" dirty="0" err="1" smtClean="0"/>
              <a:t>гіпертензія</a:t>
            </a:r>
            <a:r>
              <a:rPr lang="ru-RU" dirty="0" smtClean="0"/>
              <a:t>, стеноз </a:t>
            </a:r>
            <a:r>
              <a:rPr lang="ru-RU" dirty="0" err="1" smtClean="0"/>
              <a:t>легенової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). </a:t>
            </a:r>
            <a:r>
              <a:rPr lang="ru-RU" dirty="0" err="1" smtClean="0"/>
              <a:t>Причому</a:t>
            </a:r>
            <a:r>
              <a:rPr lang="ru-RU" dirty="0" smtClean="0"/>
              <a:t>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ознака</a:t>
            </a:r>
            <a:r>
              <a:rPr lang="ru-RU" dirty="0" smtClean="0"/>
              <a:t> </a:t>
            </a:r>
            <a:r>
              <a:rPr lang="ru-RU" dirty="0" err="1" smtClean="0"/>
              <a:t>субклінічна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єдиним</a:t>
            </a:r>
            <a:r>
              <a:rPr lang="ru-RU" dirty="0" smtClean="0"/>
              <a:t> симптомом для </a:t>
            </a:r>
            <a:r>
              <a:rPr lang="ru-RU" dirty="0" err="1" smtClean="0"/>
              <a:t>діагностики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Периферичний</a:t>
            </a:r>
            <a:r>
              <a:rPr lang="ru-RU" dirty="0" smtClean="0"/>
              <a:t> </a:t>
            </a:r>
            <a:r>
              <a:rPr lang="ru-RU" dirty="0" err="1" smtClean="0"/>
              <a:t>ціаноз</a:t>
            </a:r>
            <a:r>
              <a:rPr lang="ru-RU" dirty="0" smtClean="0"/>
              <a:t>, як правило, </a:t>
            </a:r>
            <a:r>
              <a:rPr lang="ru-RU" dirty="0" err="1" smtClean="0"/>
              <a:t>виникає</a:t>
            </a:r>
            <a:r>
              <a:rPr lang="ru-RU" dirty="0" smtClean="0"/>
              <a:t> при </a:t>
            </a:r>
            <a:r>
              <a:rPr lang="ru-RU" dirty="0" err="1" smtClean="0"/>
              <a:t>порушенні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визначається</a:t>
            </a:r>
            <a:r>
              <a:rPr lang="ru-RU" dirty="0" smtClean="0"/>
              <a:t> </a:t>
            </a:r>
            <a:r>
              <a:rPr lang="ru-RU" dirty="0" err="1" smtClean="0"/>
              <a:t>підвищеним</a:t>
            </a:r>
            <a:r>
              <a:rPr lang="ru-RU" dirty="0" smtClean="0"/>
              <a:t> </a:t>
            </a:r>
            <a:r>
              <a:rPr lang="ru-RU" dirty="0" err="1" smtClean="0"/>
              <a:t>вмістом</a:t>
            </a:r>
            <a:r>
              <a:rPr lang="ru-RU" dirty="0" smtClean="0"/>
              <a:t> </a:t>
            </a:r>
            <a:r>
              <a:rPr lang="ru-RU" dirty="0" err="1" smtClean="0"/>
              <a:t>відновленого</a:t>
            </a:r>
            <a:r>
              <a:rPr lang="ru-RU" dirty="0" smtClean="0"/>
              <a:t> </a:t>
            </a:r>
            <a:r>
              <a:rPr lang="ru-RU" dirty="0" err="1" smtClean="0"/>
              <a:t>гемоглобіну</a:t>
            </a:r>
            <a:r>
              <a:rPr lang="ru-RU" dirty="0" smtClean="0"/>
              <a:t> в тканинах при </a:t>
            </a:r>
            <a:r>
              <a:rPr lang="ru-RU" dirty="0" err="1" smtClean="0"/>
              <a:t>уповільненому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, особливо при </a:t>
            </a:r>
            <a:r>
              <a:rPr lang="ru-RU" dirty="0" err="1" smtClean="0"/>
              <a:t>утрудненні</a:t>
            </a:r>
            <a:r>
              <a:rPr lang="ru-RU" dirty="0" smtClean="0"/>
              <a:t> венозного </a:t>
            </a:r>
            <a:r>
              <a:rPr lang="ru-RU" dirty="0" err="1" smtClean="0"/>
              <a:t>кровообігу</a:t>
            </a:r>
            <a:r>
              <a:rPr lang="ru-RU" dirty="0" smtClean="0"/>
              <a:t>. </a:t>
            </a:r>
            <a:r>
              <a:rPr lang="ru-RU" dirty="0" err="1" smtClean="0"/>
              <a:t>Периферичний</a:t>
            </a:r>
            <a:r>
              <a:rPr lang="ru-RU" dirty="0" smtClean="0"/>
              <a:t> </a:t>
            </a:r>
            <a:r>
              <a:rPr lang="ru-RU" dirty="0" err="1" smtClean="0"/>
              <a:t>ціаноз</a:t>
            </a:r>
            <a:r>
              <a:rPr lang="ru-RU" dirty="0" smtClean="0"/>
              <a:t> (</a:t>
            </a:r>
            <a:r>
              <a:rPr lang="ru-RU" dirty="0" err="1" smtClean="0"/>
              <a:t>акроціаноз</a:t>
            </a:r>
            <a:r>
              <a:rPr lang="ru-RU" dirty="0" smtClean="0"/>
              <a:t>)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виражений</a:t>
            </a:r>
            <a:r>
              <a:rPr lang="ru-RU" dirty="0" smtClean="0"/>
              <a:t> у </a:t>
            </a:r>
            <a:r>
              <a:rPr lang="ru-RU" dirty="0" err="1" smtClean="0"/>
              <a:t>віддалених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ділянках</a:t>
            </a:r>
            <a:r>
              <a:rPr lang="ru-RU" dirty="0" smtClean="0"/>
              <a:t> (</a:t>
            </a:r>
            <a:r>
              <a:rPr lang="ru-RU" dirty="0" err="1" smtClean="0"/>
              <a:t>пальці</a:t>
            </a:r>
            <a:r>
              <a:rPr lang="ru-RU" dirty="0" smtClean="0"/>
              <a:t> рук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ніг</a:t>
            </a:r>
            <a:r>
              <a:rPr lang="ru-RU" dirty="0" smtClean="0"/>
              <a:t>, </a:t>
            </a:r>
            <a:r>
              <a:rPr lang="ru-RU" dirty="0" err="1" smtClean="0"/>
              <a:t>кінчик</a:t>
            </a:r>
            <a:r>
              <a:rPr lang="ru-RU" dirty="0" smtClean="0"/>
              <a:t> носа, </a:t>
            </a:r>
            <a:r>
              <a:rPr lang="ru-RU" dirty="0" err="1" smtClean="0"/>
              <a:t>вушні</a:t>
            </a:r>
            <a:r>
              <a:rPr lang="ru-RU" dirty="0" smtClean="0"/>
              <a:t> </a:t>
            </a:r>
            <a:r>
              <a:rPr lang="ru-RU" dirty="0" err="1" smtClean="0"/>
              <a:t>раковини</a:t>
            </a:r>
            <a:r>
              <a:rPr lang="ru-RU" dirty="0" smtClean="0"/>
              <a:t>). </a:t>
            </a:r>
            <a:r>
              <a:rPr lang="ru-RU" dirty="0" err="1" smtClean="0"/>
              <a:t>Акроціаноз</a:t>
            </a:r>
            <a:r>
              <a:rPr lang="ru-RU" dirty="0" smtClean="0"/>
              <a:t> </a:t>
            </a:r>
            <a:r>
              <a:rPr lang="ru-RU" dirty="0" err="1" smtClean="0"/>
              <a:t>кінцівок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обумовлений</a:t>
            </a:r>
            <a:r>
              <a:rPr lang="ru-RU" dirty="0" smtClean="0"/>
              <a:t> </a:t>
            </a:r>
            <a:r>
              <a:rPr lang="ru-RU" dirty="0" err="1" smtClean="0"/>
              <a:t>розширенням</a:t>
            </a:r>
            <a:r>
              <a:rPr lang="ru-RU" dirty="0" smtClean="0"/>
              <a:t> вен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вегетативної</a:t>
            </a:r>
            <a:r>
              <a:rPr lang="ru-RU" dirty="0" smtClean="0"/>
              <a:t> </a:t>
            </a:r>
            <a:r>
              <a:rPr lang="ru-RU" dirty="0" err="1" smtClean="0"/>
              <a:t>іннервації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одним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проявів</a:t>
            </a:r>
            <a:r>
              <a:rPr lang="ru-RU" dirty="0" smtClean="0"/>
              <a:t> вегетативного неврозу.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Огляд хворих на захворювання серцево-судинної системи!!!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dirty="0" err="1" smtClean="0"/>
              <a:t>Оглядаючи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звернути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вираз</a:t>
            </a:r>
            <a:r>
              <a:rPr lang="ru-RU" dirty="0" smtClean="0"/>
              <a:t>.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різкого</a:t>
            </a:r>
            <a:r>
              <a:rPr lang="ru-RU" dirty="0" smtClean="0"/>
              <a:t> болю в </a:t>
            </a:r>
            <a:r>
              <a:rPr lang="ru-RU" dirty="0" err="1" smtClean="0"/>
              <a:t>ділянці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на </a:t>
            </a:r>
            <a:r>
              <a:rPr lang="ru-RU" dirty="0" err="1" smtClean="0"/>
              <a:t>обличчі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</a:t>
            </a:r>
            <a:r>
              <a:rPr lang="ru-RU" dirty="0" err="1" smtClean="0"/>
              <a:t>виявляються</a:t>
            </a:r>
            <a:r>
              <a:rPr lang="ru-RU" dirty="0" smtClean="0"/>
              <a:t> </a:t>
            </a:r>
            <a:r>
              <a:rPr lang="ru-RU" dirty="0" err="1" smtClean="0"/>
              <a:t>розгубленість</a:t>
            </a:r>
            <a:r>
              <a:rPr lang="ru-RU" dirty="0" smtClean="0"/>
              <a:t>, </a:t>
            </a:r>
            <a:r>
              <a:rPr lang="ru-RU" dirty="0" err="1" smtClean="0"/>
              <a:t>страждання</a:t>
            </a:r>
            <a:r>
              <a:rPr lang="ru-RU" dirty="0" smtClean="0"/>
              <a:t>, </a:t>
            </a:r>
            <a:r>
              <a:rPr lang="ru-RU" dirty="0" err="1" smtClean="0"/>
              <a:t>іноді</a:t>
            </a:r>
            <a:r>
              <a:rPr lang="ru-RU" dirty="0" smtClean="0"/>
              <a:t> у широко </a:t>
            </a:r>
            <a:r>
              <a:rPr lang="ru-RU" dirty="0" err="1" smtClean="0"/>
              <a:t>відкритих</a:t>
            </a:r>
            <a:r>
              <a:rPr lang="ru-RU" dirty="0" smtClean="0"/>
              <a:t> очах — страх. </a:t>
            </a:r>
            <a:r>
              <a:rPr lang="ru-RU" dirty="0" err="1" smtClean="0"/>
              <a:t>Крім</a:t>
            </a:r>
            <a:r>
              <a:rPr lang="ru-RU" dirty="0" smtClean="0"/>
              <a:t> того, у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аортальною </a:t>
            </a:r>
            <a:r>
              <a:rPr lang="ru-RU" dirty="0" err="1" smtClean="0"/>
              <a:t>вадою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відмічається</a:t>
            </a:r>
            <a:r>
              <a:rPr lang="ru-RU" dirty="0" smtClean="0"/>
              <a:t> </a:t>
            </a:r>
            <a:r>
              <a:rPr lang="ru-RU" dirty="0" err="1" smtClean="0"/>
              <a:t>різка</a:t>
            </a:r>
            <a:r>
              <a:rPr lang="ru-RU" dirty="0" smtClean="0"/>
              <a:t> </a:t>
            </a:r>
            <a:r>
              <a:rPr lang="ru-RU" dirty="0" err="1" smtClean="0"/>
              <a:t>блідість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 </a:t>
            </a:r>
            <a:r>
              <a:rPr lang="ru-RU" dirty="0" err="1" smtClean="0"/>
              <a:t>обличчя</a:t>
            </a:r>
            <a:r>
              <a:rPr lang="ru-RU" dirty="0" smtClean="0"/>
              <a:t>, при </a:t>
            </a:r>
            <a:r>
              <a:rPr lang="ru-RU" dirty="0" err="1" smtClean="0"/>
              <a:t>стенозі</a:t>
            </a:r>
            <a:r>
              <a:rPr lang="ru-RU" dirty="0" smtClean="0"/>
              <a:t> </a:t>
            </a:r>
            <a:r>
              <a:rPr lang="ru-RU" dirty="0" err="1" smtClean="0"/>
              <a:t>мітрального</a:t>
            </a:r>
            <a:r>
              <a:rPr lang="ru-RU" dirty="0" smtClean="0"/>
              <a:t> клапана характерна </a:t>
            </a:r>
            <a:r>
              <a:rPr lang="ru-RU" dirty="0" err="1" smtClean="0"/>
              <a:t>блідість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лілово-малиновим</a:t>
            </a:r>
            <a:r>
              <a:rPr lang="ru-RU" dirty="0" smtClean="0"/>
              <a:t> «</a:t>
            </a:r>
            <a:r>
              <a:rPr lang="ru-RU" dirty="0" err="1" smtClean="0"/>
              <a:t>рум’янцем</a:t>
            </a:r>
            <a:r>
              <a:rPr lang="ru-RU" dirty="0" smtClean="0"/>
              <a:t>» на </a:t>
            </a:r>
            <a:r>
              <a:rPr lang="ru-RU" dirty="0" err="1" smtClean="0"/>
              <a:t>щоках</a:t>
            </a:r>
            <a:r>
              <a:rPr lang="ru-RU" dirty="0" smtClean="0"/>
              <a:t> (</a:t>
            </a:r>
            <a:r>
              <a:rPr lang="en-US" dirty="0" err="1" smtClean="0"/>
              <a:t>facies</a:t>
            </a:r>
            <a:r>
              <a:rPr lang="en-US" dirty="0" smtClean="0"/>
              <a:t> </a:t>
            </a:r>
            <a:r>
              <a:rPr lang="en-US" dirty="0" err="1" smtClean="0"/>
              <a:t>mitralis</a:t>
            </a:r>
            <a:r>
              <a:rPr lang="en-US" dirty="0" smtClean="0"/>
              <a:t>).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огляді</a:t>
            </a:r>
            <a:r>
              <a:rPr lang="ru-RU" dirty="0" smtClean="0"/>
              <a:t> </a:t>
            </a:r>
            <a:r>
              <a:rPr lang="ru-RU" dirty="0" err="1" smtClean="0"/>
              <a:t>шиї</a:t>
            </a:r>
            <a:r>
              <a:rPr lang="ru-RU" dirty="0" smtClean="0"/>
              <a:t> у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серцево-судинними</a:t>
            </a:r>
            <a:r>
              <a:rPr lang="ru-RU" dirty="0" smtClean="0"/>
              <a:t> </a:t>
            </a:r>
            <a:r>
              <a:rPr lang="ru-RU" dirty="0" err="1" smtClean="0"/>
              <a:t>захворюваннями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спостерігати</a:t>
            </a:r>
            <a:r>
              <a:rPr lang="ru-RU" dirty="0" smtClean="0"/>
              <a:t> </a:t>
            </a:r>
            <a:r>
              <a:rPr lang="ru-RU" dirty="0" err="1" smtClean="0"/>
              <a:t>пульсацію</a:t>
            </a:r>
            <a:r>
              <a:rPr lang="ru-RU" dirty="0" smtClean="0"/>
              <a:t> та </a:t>
            </a:r>
            <a:r>
              <a:rPr lang="ru-RU" dirty="0" err="1" smtClean="0"/>
              <a:t>вибухання</a:t>
            </a:r>
            <a:r>
              <a:rPr lang="ru-RU" dirty="0" smtClean="0"/>
              <a:t> </a:t>
            </a:r>
            <a:r>
              <a:rPr lang="ru-RU" dirty="0" err="1" smtClean="0"/>
              <a:t>сонних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яремних</a:t>
            </a:r>
            <a:r>
              <a:rPr lang="ru-RU" dirty="0" smtClean="0"/>
              <a:t> вен. </a:t>
            </a:r>
            <a:r>
              <a:rPr lang="ru-RU" dirty="0" err="1" smtClean="0"/>
              <a:t>Зокрема</a:t>
            </a:r>
            <a:r>
              <a:rPr lang="ru-RU" dirty="0" smtClean="0"/>
              <a:t>,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пульсація</a:t>
            </a:r>
            <a:r>
              <a:rPr lang="ru-RU" dirty="0" smtClean="0"/>
              <a:t> </a:t>
            </a:r>
            <a:r>
              <a:rPr lang="ru-RU" dirty="0" err="1" smtClean="0"/>
              <a:t>сонних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(«</a:t>
            </a:r>
            <a:r>
              <a:rPr lang="ru-RU" dirty="0" err="1" smtClean="0"/>
              <a:t>танець</a:t>
            </a:r>
            <a:r>
              <a:rPr lang="ru-RU" dirty="0" smtClean="0"/>
              <a:t> </a:t>
            </a:r>
            <a:r>
              <a:rPr lang="ru-RU" dirty="0" err="1" smtClean="0"/>
              <a:t>каротид</a:t>
            </a:r>
            <a:r>
              <a:rPr lang="ru-RU" dirty="0" smtClean="0"/>
              <a:t>»)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медіально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en-US" dirty="0" err="1" smtClean="0"/>
              <a:t>m.sterno-cleido-mastoideus</a:t>
            </a:r>
            <a:r>
              <a:rPr lang="en-US" dirty="0" smtClean="0"/>
              <a:t> </a:t>
            </a:r>
            <a:r>
              <a:rPr lang="ru-RU" dirty="0" smtClean="0"/>
              <a:t>при </a:t>
            </a:r>
            <a:r>
              <a:rPr lang="ru-RU" dirty="0" err="1" smtClean="0"/>
              <a:t>недостатності</a:t>
            </a:r>
            <a:r>
              <a:rPr lang="ru-RU" dirty="0" smtClean="0"/>
              <a:t> </a:t>
            </a:r>
            <a:r>
              <a:rPr lang="ru-RU" dirty="0" err="1" smtClean="0"/>
              <a:t>аортальних</a:t>
            </a:r>
            <a:r>
              <a:rPr lang="ru-RU" dirty="0" smtClean="0"/>
              <a:t> </a:t>
            </a:r>
            <a:r>
              <a:rPr lang="ru-RU" dirty="0" err="1" smtClean="0"/>
              <a:t>клапанів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широко </a:t>
            </a:r>
            <a:r>
              <a:rPr lang="ru-RU" dirty="0" err="1" smtClean="0"/>
              <a:t>відкритій</a:t>
            </a:r>
            <a:r>
              <a:rPr lang="ru-RU" dirty="0" smtClean="0"/>
              <a:t> </a:t>
            </a:r>
            <a:r>
              <a:rPr lang="ru-RU" dirty="0" err="1" smtClean="0"/>
              <a:t>артаріальній</a:t>
            </a:r>
            <a:r>
              <a:rPr lang="ru-RU" dirty="0" smtClean="0"/>
              <a:t> </a:t>
            </a:r>
            <a:r>
              <a:rPr lang="ru-RU" dirty="0" err="1" smtClean="0"/>
              <a:t>протоці</a:t>
            </a:r>
            <a:r>
              <a:rPr lang="ru-RU" dirty="0" smtClean="0"/>
              <a:t>. </a:t>
            </a:r>
            <a:r>
              <a:rPr lang="ru-RU" dirty="0" err="1" smtClean="0"/>
              <a:t>Іноді</a:t>
            </a:r>
            <a:r>
              <a:rPr lang="ru-RU" dirty="0" smtClean="0"/>
              <a:t> синхронно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пульсацією</a:t>
            </a:r>
            <a:r>
              <a:rPr lang="ru-RU" dirty="0" smtClean="0"/>
              <a:t> </a:t>
            </a:r>
            <a:r>
              <a:rPr lang="ru-RU" dirty="0" err="1" smtClean="0"/>
              <a:t>сонних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похитування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(симптом Мюссе). Цей симптом </a:t>
            </a:r>
            <a:r>
              <a:rPr lang="ru-RU" dirty="0" err="1" smtClean="0"/>
              <a:t>називається</a:t>
            </a:r>
            <a:r>
              <a:rPr lang="ru-RU" dirty="0" smtClean="0"/>
              <a:t> </a:t>
            </a:r>
            <a:r>
              <a:rPr lang="ru-RU" dirty="0" err="1" smtClean="0"/>
              <a:t>іменем</a:t>
            </a:r>
            <a:r>
              <a:rPr lang="ru-RU" dirty="0" smtClean="0"/>
              <a:t> Альфреда Мюссе — </a:t>
            </a:r>
            <a:r>
              <a:rPr lang="ru-RU" dirty="0" err="1" smtClean="0"/>
              <a:t>відомого</a:t>
            </a:r>
            <a:r>
              <a:rPr lang="ru-RU" dirty="0" smtClean="0"/>
              <a:t> </a:t>
            </a:r>
            <a:r>
              <a:rPr lang="ru-RU" dirty="0" err="1" smtClean="0"/>
              <a:t>французького</a:t>
            </a:r>
            <a:r>
              <a:rPr lang="ru-RU" dirty="0" smtClean="0"/>
              <a:t> </a:t>
            </a:r>
            <a:r>
              <a:rPr lang="ru-RU" dirty="0" err="1" smtClean="0"/>
              <a:t>поета</a:t>
            </a:r>
            <a:r>
              <a:rPr lang="ru-RU" dirty="0" smtClean="0"/>
              <a:t>, </a:t>
            </a:r>
            <a:r>
              <a:rPr lang="ru-RU" dirty="0" err="1" smtClean="0"/>
              <a:t>котрий</a:t>
            </a:r>
            <a:r>
              <a:rPr lang="ru-RU" dirty="0" smtClean="0"/>
              <a:t> </a:t>
            </a:r>
            <a:r>
              <a:rPr lang="ru-RU" dirty="0" err="1" smtClean="0"/>
              <a:t>страждав</a:t>
            </a:r>
            <a:r>
              <a:rPr lang="ru-RU" dirty="0" smtClean="0"/>
              <a:t> аортальною </a:t>
            </a:r>
            <a:r>
              <a:rPr lang="ru-RU" dirty="0" err="1" smtClean="0"/>
              <a:t>вадою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вираженим</a:t>
            </a:r>
            <a:r>
              <a:rPr lang="ru-RU" dirty="0" smtClean="0"/>
              <a:t> </a:t>
            </a:r>
            <a:r>
              <a:rPr lang="ru-RU" dirty="0" err="1" smtClean="0"/>
              <a:t>похитуванням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. </a:t>
            </a:r>
            <a:r>
              <a:rPr lang="ru-RU" dirty="0" err="1" smtClean="0"/>
              <a:t>Пульсація</a:t>
            </a:r>
            <a:r>
              <a:rPr lang="ru-RU" dirty="0" smtClean="0"/>
              <a:t> </a:t>
            </a:r>
            <a:r>
              <a:rPr lang="ru-RU" dirty="0" err="1" smtClean="0"/>
              <a:t>сонних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синхронне</a:t>
            </a:r>
            <a:r>
              <a:rPr lang="ru-RU" dirty="0" smtClean="0"/>
              <a:t> </a:t>
            </a:r>
            <a:r>
              <a:rPr lang="ru-RU" dirty="0" err="1" smtClean="0"/>
              <a:t>похитування</a:t>
            </a:r>
            <a:r>
              <a:rPr lang="ru-RU" dirty="0" smtClean="0"/>
              <a:t> </a:t>
            </a:r>
            <a:r>
              <a:rPr lang="ru-RU" dirty="0" err="1" smtClean="0"/>
              <a:t>голови</a:t>
            </a:r>
            <a:r>
              <a:rPr lang="ru-RU" dirty="0" smtClean="0"/>
              <a:t> у </a:t>
            </a:r>
            <a:r>
              <a:rPr lang="ru-RU" dirty="0" err="1" smtClean="0"/>
              <a:t>хворих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недостатністю</a:t>
            </a:r>
            <a:r>
              <a:rPr lang="ru-RU" dirty="0" smtClean="0"/>
              <a:t> </a:t>
            </a:r>
            <a:r>
              <a:rPr lang="ru-RU" dirty="0" err="1" smtClean="0"/>
              <a:t>аортальних</a:t>
            </a:r>
            <a:r>
              <a:rPr lang="ru-RU" dirty="0" smtClean="0"/>
              <a:t> </a:t>
            </a:r>
            <a:r>
              <a:rPr lang="ru-RU" dirty="0" err="1" smtClean="0"/>
              <a:t>клапанів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при широко </a:t>
            </a:r>
            <a:r>
              <a:rPr lang="ru-RU" dirty="0" err="1" smtClean="0"/>
              <a:t>відкритій</a:t>
            </a:r>
            <a:r>
              <a:rPr lang="ru-RU" dirty="0" smtClean="0"/>
              <a:t> </a:t>
            </a:r>
            <a:r>
              <a:rPr lang="ru-RU" dirty="0" err="1" smtClean="0"/>
              <a:t>артеріальній</a:t>
            </a:r>
            <a:r>
              <a:rPr lang="ru-RU" dirty="0" smtClean="0"/>
              <a:t> </a:t>
            </a:r>
            <a:r>
              <a:rPr lang="ru-RU" dirty="0" err="1" smtClean="0"/>
              <a:t>протоці</a:t>
            </a:r>
            <a:r>
              <a:rPr lang="ru-RU" dirty="0" smtClean="0"/>
              <a:t> </a:t>
            </a:r>
            <a:r>
              <a:rPr lang="ru-RU" dirty="0" err="1" smtClean="0"/>
              <a:t>обумовлені</a:t>
            </a:r>
            <a:r>
              <a:rPr lang="ru-RU" dirty="0" smtClean="0"/>
              <a:t> </a:t>
            </a:r>
            <a:r>
              <a:rPr lang="ru-RU" dirty="0" err="1" smtClean="0"/>
              <a:t>різким</a:t>
            </a:r>
            <a:r>
              <a:rPr lang="ru-RU" dirty="0" smtClean="0"/>
              <a:t> </a:t>
            </a:r>
            <a:r>
              <a:rPr lang="ru-RU" dirty="0" err="1" smtClean="0"/>
              <a:t>коливанням</a:t>
            </a:r>
            <a:r>
              <a:rPr lang="ru-RU" dirty="0" smtClean="0"/>
              <a:t> </a:t>
            </a:r>
            <a:r>
              <a:rPr lang="ru-RU" dirty="0" err="1" smtClean="0"/>
              <a:t>артеріального</a:t>
            </a:r>
            <a:r>
              <a:rPr lang="ru-RU" dirty="0" smtClean="0"/>
              <a:t> </a:t>
            </a:r>
            <a:r>
              <a:rPr lang="ru-RU" dirty="0" err="1" smtClean="0"/>
              <a:t>тиску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систоли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діастоли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пам’ятати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незначна</a:t>
            </a:r>
            <a:r>
              <a:rPr lang="ru-RU" dirty="0" smtClean="0"/>
              <a:t> </a:t>
            </a:r>
            <a:r>
              <a:rPr lang="ru-RU" dirty="0" err="1" smtClean="0"/>
              <a:t>пульсація</a:t>
            </a:r>
            <a:r>
              <a:rPr lang="ru-RU" dirty="0" smtClean="0"/>
              <a:t> </a:t>
            </a:r>
            <a:r>
              <a:rPr lang="ru-RU" dirty="0" err="1" smtClean="0"/>
              <a:t>сонних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спостерігатися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у </a:t>
            </a:r>
            <a:r>
              <a:rPr lang="ru-RU" dirty="0" err="1" smtClean="0"/>
              <a:t>здорових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лежать горизонтально. Але при </a:t>
            </a:r>
            <a:r>
              <a:rPr lang="ru-RU" dirty="0" err="1" smtClean="0"/>
              <a:t>переведенні</a:t>
            </a:r>
            <a:r>
              <a:rPr lang="ru-RU" dirty="0" smtClean="0"/>
              <a:t> </a:t>
            </a:r>
            <a:r>
              <a:rPr lang="ru-RU" dirty="0" err="1" smtClean="0"/>
              <a:t>дитини</a:t>
            </a:r>
            <a:r>
              <a:rPr lang="ru-RU" dirty="0" smtClean="0"/>
              <a:t> у </a:t>
            </a:r>
            <a:r>
              <a:rPr lang="ru-RU" dirty="0" err="1" smtClean="0"/>
              <a:t>вертикальне</a:t>
            </a:r>
            <a:r>
              <a:rPr lang="ru-RU" dirty="0" smtClean="0"/>
              <a:t> </a:t>
            </a:r>
            <a:r>
              <a:rPr lang="ru-RU" dirty="0" err="1" smtClean="0"/>
              <a:t>положення</a:t>
            </a:r>
            <a:r>
              <a:rPr lang="ru-RU" dirty="0" smtClean="0"/>
              <a:t> вона </a:t>
            </a:r>
            <a:r>
              <a:rPr lang="ru-RU" dirty="0" err="1" smtClean="0"/>
              <a:t>зникає</a:t>
            </a:r>
            <a:r>
              <a:rPr lang="ru-RU" dirty="0" smtClean="0"/>
              <a:t>. </a:t>
            </a:r>
            <a:r>
              <a:rPr lang="ru-RU" dirty="0" err="1" smtClean="0"/>
              <a:t>Крім</a:t>
            </a:r>
            <a:r>
              <a:rPr lang="ru-RU" dirty="0" smtClean="0"/>
              <a:t> того, </a:t>
            </a:r>
            <a:r>
              <a:rPr lang="ru-RU" dirty="0" err="1" smtClean="0"/>
              <a:t>пульсація</a:t>
            </a:r>
            <a:r>
              <a:rPr lang="ru-RU" dirty="0" smtClean="0"/>
              <a:t> </a:t>
            </a:r>
            <a:r>
              <a:rPr lang="ru-RU" dirty="0" err="1" smtClean="0"/>
              <a:t>сонних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спостерігатися</a:t>
            </a:r>
            <a:r>
              <a:rPr lang="ru-RU" dirty="0" smtClean="0"/>
              <a:t> у легко </a:t>
            </a:r>
            <a:r>
              <a:rPr lang="ru-RU" dirty="0" err="1" smtClean="0"/>
              <a:t>збудливих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та у </a:t>
            </a:r>
            <a:r>
              <a:rPr lang="ru-RU" dirty="0" err="1" smtClean="0"/>
              <a:t>хворих</a:t>
            </a:r>
            <a:r>
              <a:rPr lang="ru-RU" dirty="0" smtClean="0"/>
              <a:t> на </a:t>
            </a:r>
            <a:r>
              <a:rPr lang="ru-RU" dirty="0" err="1" smtClean="0"/>
              <a:t>анемію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тиреотоксикоз.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ділянці</a:t>
            </a:r>
            <a:r>
              <a:rPr lang="ru-RU" dirty="0" smtClean="0"/>
              <a:t> </a:t>
            </a:r>
            <a:r>
              <a:rPr lang="ru-RU" dirty="0" err="1" smtClean="0"/>
              <a:t>шиї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набухання</a:t>
            </a:r>
            <a:r>
              <a:rPr lang="ru-RU" dirty="0" smtClean="0"/>
              <a:t> </a:t>
            </a:r>
            <a:r>
              <a:rPr lang="ru-RU" dirty="0" err="1" smtClean="0"/>
              <a:t>яремних</a:t>
            </a:r>
            <a:r>
              <a:rPr lang="ru-RU" dirty="0" smtClean="0"/>
              <a:t> вен, яке </a:t>
            </a:r>
            <a:r>
              <a:rPr lang="ru-RU" dirty="0" err="1" smtClean="0"/>
              <a:t>виникає</a:t>
            </a:r>
            <a:r>
              <a:rPr lang="ru-RU" dirty="0" smtClean="0"/>
              <a:t> при </a:t>
            </a:r>
            <a:r>
              <a:rPr lang="ru-RU" dirty="0" err="1" smtClean="0"/>
              <a:t>застої</a:t>
            </a:r>
            <a:r>
              <a:rPr lang="ru-RU" dirty="0" smtClean="0"/>
              <a:t>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</a:t>
            </a:r>
            <a:r>
              <a:rPr lang="ru-RU" dirty="0" err="1" smtClean="0"/>
              <a:t>верхній</a:t>
            </a:r>
            <a:r>
              <a:rPr lang="ru-RU" dirty="0" smtClean="0"/>
              <a:t> </a:t>
            </a:r>
            <a:r>
              <a:rPr lang="ru-RU" dirty="0" err="1" smtClean="0"/>
              <a:t>порожнинній</a:t>
            </a:r>
            <a:r>
              <a:rPr lang="ru-RU" dirty="0" smtClean="0"/>
              <a:t> </a:t>
            </a:r>
            <a:r>
              <a:rPr lang="ru-RU" dirty="0" err="1" smtClean="0"/>
              <a:t>вені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утруднення</a:t>
            </a:r>
            <a:r>
              <a:rPr lang="ru-RU" dirty="0" smtClean="0"/>
              <a:t> </a:t>
            </a:r>
            <a:r>
              <a:rPr lang="ru-RU" dirty="0" err="1" smtClean="0"/>
              <a:t>випорожнення</a:t>
            </a:r>
            <a:r>
              <a:rPr lang="ru-RU" dirty="0" smtClean="0"/>
              <a:t> правого </a:t>
            </a:r>
            <a:r>
              <a:rPr lang="ru-RU" dirty="0" err="1" smtClean="0"/>
              <a:t>передсердя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відбуватися</a:t>
            </a:r>
            <a:r>
              <a:rPr lang="ru-RU" dirty="0" smtClean="0"/>
              <a:t> при </a:t>
            </a:r>
            <a:r>
              <a:rPr lang="ru-RU" dirty="0" err="1" smtClean="0"/>
              <a:t>тромбозі</a:t>
            </a:r>
            <a:r>
              <a:rPr lang="ru-RU" dirty="0" smtClean="0"/>
              <a:t>, </a:t>
            </a:r>
            <a:r>
              <a:rPr lang="ru-RU" dirty="0" err="1" smtClean="0"/>
              <a:t>облітерації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стенозі</a:t>
            </a:r>
            <a:r>
              <a:rPr lang="ru-RU" dirty="0" smtClean="0"/>
              <a:t> </a:t>
            </a:r>
            <a:r>
              <a:rPr lang="ru-RU" dirty="0" err="1" smtClean="0"/>
              <a:t>верхньої</a:t>
            </a:r>
            <a:r>
              <a:rPr lang="ru-RU" dirty="0" smtClean="0"/>
              <a:t> </a:t>
            </a:r>
            <a:r>
              <a:rPr lang="ru-RU" dirty="0" err="1" smtClean="0"/>
              <a:t>порожнинної</a:t>
            </a:r>
            <a:r>
              <a:rPr lang="ru-RU" dirty="0" smtClean="0"/>
              <a:t> </a:t>
            </a:r>
            <a:r>
              <a:rPr lang="ru-RU" dirty="0" err="1" smtClean="0"/>
              <a:t>вени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при </a:t>
            </a:r>
            <a:r>
              <a:rPr lang="ru-RU" dirty="0" err="1" smtClean="0"/>
              <a:t>недорозвиненому</a:t>
            </a:r>
            <a:r>
              <a:rPr lang="ru-RU" dirty="0" smtClean="0"/>
              <a:t> правому </a:t>
            </a:r>
            <a:r>
              <a:rPr lang="ru-RU" dirty="0" err="1" smtClean="0"/>
              <a:t>передсерді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переповненні</a:t>
            </a:r>
            <a:r>
              <a:rPr lang="ru-RU" dirty="0" smtClean="0"/>
              <a:t> </a:t>
            </a:r>
            <a:r>
              <a:rPr lang="ru-RU" dirty="0" err="1" smtClean="0"/>
              <a:t>кров’ю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Огляд хворих на захворювання серцево-судинної системи!!!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ru-RU" dirty="0" err="1" smtClean="0"/>
              <a:t>Набухання</a:t>
            </a:r>
            <a:r>
              <a:rPr lang="ru-RU" dirty="0" smtClean="0"/>
              <a:t> </a:t>
            </a:r>
            <a:r>
              <a:rPr lang="ru-RU" dirty="0" err="1" smtClean="0"/>
              <a:t>яремних</a:t>
            </a:r>
            <a:r>
              <a:rPr lang="ru-RU" dirty="0" smtClean="0"/>
              <a:t> вен </a:t>
            </a:r>
            <a:r>
              <a:rPr lang="ru-RU" dirty="0" err="1" smtClean="0"/>
              <a:t>супроводжується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пульсацією</a:t>
            </a:r>
            <a:r>
              <a:rPr lang="ru-RU" dirty="0" smtClean="0"/>
              <a:t> (</a:t>
            </a:r>
            <a:r>
              <a:rPr lang="ru-RU" dirty="0" err="1" smtClean="0"/>
              <a:t>венний</a:t>
            </a:r>
            <a:r>
              <a:rPr lang="ru-RU" dirty="0" smtClean="0"/>
              <a:t> пульс), яка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латерально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en-US" dirty="0" err="1" smtClean="0"/>
              <a:t>m.sterno-cleido-mastoideus</a:t>
            </a:r>
            <a:r>
              <a:rPr lang="en-US" dirty="0" smtClean="0"/>
              <a:t>. </a:t>
            </a:r>
            <a:r>
              <a:rPr lang="ru-RU" dirty="0" smtClean="0"/>
              <a:t>В </a:t>
            </a:r>
            <a:r>
              <a:rPr lang="ru-RU" dirty="0" err="1" smtClean="0"/>
              <a:t>нормі</a:t>
            </a:r>
            <a:r>
              <a:rPr lang="ru-RU" dirty="0" smtClean="0"/>
              <a:t> </a:t>
            </a:r>
            <a:r>
              <a:rPr lang="ru-RU" dirty="0" err="1" smtClean="0"/>
              <a:t>пульсація</a:t>
            </a:r>
            <a:r>
              <a:rPr lang="ru-RU" dirty="0" smtClean="0"/>
              <a:t> </a:t>
            </a:r>
            <a:r>
              <a:rPr lang="ru-RU" dirty="0" err="1" smtClean="0"/>
              <a:t>яремних</a:t>
            </a:r>
            <a:r>
              <a:rPr lang="ru-RU" dirty="0" smtClean="0"/>
              <a:t> вен на </a:t>
            </a:r>
            <a:r>
              <a:rPr lang="ru-RU" dirty="0" err="1" smtClean="0"/>
              <a:t>шиї</a:t>
            </a:r>
            <a:r>
              <a:rPr lang="ru-RU" dirty="0" smtClean="0"/>
              <a:t> </a:t>
            </a:r>
            <a:r>
              <a:rPr lang="ru-RU" dirty="0" err="1" smtClean="0"/>
              <a:t>слабко</a:t>
            </a:r>
            <a:r>
              <a:rPr lang="ru-RU" dirty="0" smtClean="0"/>
              <a:t> </a:t>
            </a:r>
            <a:r>
              <a:rPr lang="ru-RU" dirty="0" err="1" smtClean="0"/>
              <a:t>виражена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не </a:t>
            </a:r>
            <a:r>
              <a:rPr lang="ru-RU" dirty="0" err="1" smtClean="0"/>
              <a:t>співпадає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пульсом </a:t>
            </a:r>
            <a:r>
              <a:rPr lang="ru-RU" dirty="0" err="1" smtClean="0"/>
              <a:t>сонних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систолічного</a:t>
            </a:r>
            <a:r>
              <a:rPr lang="ru-RU" dirty="0" smtClean="0"/>
              <a:t> </a:t>
            </a:r>
            <a:r>
              <a:rPr lang="ru-RU" dirty="0" err="1" smtClean="0"/>
              <a:t>розширення</a:t>
            </a:r>
            <a:r>
              <a:rPr lang="ru-RU" dirty="0" smtClean="0"/>
              <a:t> </a:t>
            </a:r>
            <a:r>
              <a:rPr lang="ru-RU" dirty="0" err="1" smtClean="0"/>
              <a:t>сонних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</a:t>
            </a:r>
            <a:r>
              <a:rPr lang="ru-RU" dirty="0" err="1" smtClean="0"/>
              <a:t>яремні</a:t>
            </a:r>
            <a:r>
              <a:rPr lang="ru-RU" dirty="0" smtClean="0"/>
              <a:t> </a:t>
            </a:r>
            <a:r>
              <a:rPr lang="ru-RU" dirty="0" err="1" smtClean="0"/>
              <a:t>вени</a:t>
            </a:r>
            <a:r>
              <a:rPr lang="ru-RU" dirty="0" smtClean="0"/>
              <a:t> </a:t>
            </a:r>
            <a:r>
              <a:rPr lang="ru-RU" dirty="0" err="1" smtClean="0"/>
              <a:t>спадаються</a:t>
            </a:r>
            <a:r>
              <a:rPr lang="ru-RU" dirty="0" smtClean="0"/>
              <a:t> (</a:t>
            </a:r>
            <a:r>
              <a:rPr lang="ru-RU" dirty="0" err="1" smtClean="0"/>
              <a:t>негативний</a:t>
            </a:r>
            <a:r>
              <a:rPr lang="ru-RU" dirty="0" smtClean="0"/>
              <a:t> </a:t>
            </a:r>
            <a:r>
              <a:rPr lang="ru-RU" dirty="0" err="1" smtClean="0"/>
              <a:t>венний</a:t>
            </a:r>
            <a:r>
              <a:rPr lang="ru-RU" dirty="0" smtClean="0"/>
              <a:t> пульс). При </a:t>
            </a:r>
            <a:r>
              <a:rPr lang="ru-RU" dirty="0" err="1" smtClean="0"/>
              <a:t>недостатності</a:t>
            </a:r>
            <a:r>
              <a:rPr lang="ru-RU" dirty="0" smtClean="0"/>
              <a:t> </a:t>
            </a:r>
            <a:r>
              <a:rPr lang="ru-RU" dirty="0" err="1" smtClean="0"/>
              <a:t>тристулкового</a:t>
            </a:r>
            <a:r>
              <a:rPr lang="ru-RU" dirty="0" smtClean="0"/>
              <a:t> клапана </a:t>
            </a:r>
            <a:r>
              <a:rPr lang="ru-RU" dirty="0" err="1" smtClean="0"/>
              <a:t>спостерігається</a:t>
            </a:r>
            <a:r>
              <a:rPr lang="ru-RU" dirty="0" smtClean="0"/>
              <a:t> </a:t>
            </a:r>
            <a:r>
              <a:rPr lang="ru-RU" dirty="0" err="1" smtClean="0"/>
              <a:t>значна</a:t>
            </a:r>
            <a:r>
              <a:rPr lang="ru-RU" dirty="0" smtClean="0"/>
              <a:t> </a:t>
            </a:r>
            <a:r>
              <a:rPr lang="ru-RU" dirty="0" err="1" smtClean="0"/>
              <a:t>пульсація</a:t>
            </a:r>
            <a:r>
              <a:rPr lang="ru-RU" dirty="0" smtClean="0"/>
              <a:t> </a:t>
            </a:r>
            <a:r>
              <a:rPr lang="ru-RU" dirty="0" err="1" smtClean="0"/>
              <a:t>яремних</a:t>
            </a:r>
            <a:r>
              <a:rPr lang="ru-RU" dirty="0" smtClean="0"/>
              <a:t> вен, яка </a:t>
            </a:r>
            <a:r>
              <a:rPr lang="ru-RU" dirty="0" err="1" smtClean="0"/>
              <a:t>співпадає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пульсацією</a:t>
            </a:r>
            <a:r>
              <a:rPr lang="ru-RU" dirty="0" smtClean="0"/>
              <a:t> </a:t>
            </a:r>
            <a:r>
              <a:rPr lang="ru-RU" dirty="0" err="1" smtClean="0"/>
              <a:t>сонних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явище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позитивного венного пульсу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пов’язане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зворотним</a:t>
            </a:r>
            <a:r>
              <a:rPr lang="ru-RU" dirty="0" smtClean="0"/>
              <a:t> </a:t>
            </a:r>
            <a:r>
              <a:rPr lang="ru-RU" dirty="0" err="1" smtClean="0"/>
              <a:t>обігом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правого </a:t>
            </a:r>
            <a:r>
              <a:rPr lang="ru-RU" dirty="0" err="1" smtClean="0"/>
              <a:t>шлуночка</a:t>
            </a:r>
            <a:r>
              <a:rPr lang="ru-RU" dirty="0" smtClean="0"/>
              <a:t> в </a:t>
            </a:r>
            <a:r>
              <a:rPr lang="ru-RU" dirty="0" err="1" smtClean="0"/>
              <a:t>передсердя</a:t>
            </a:r>
            <a:r>
              <a:rPr lang="ru-RU" dirty="0" smtClean="0"/>
              <a:t> при </a:t>
            </a:r>
            <a:r>
              <a:rPr lang="ru-RU" dirty="0" err="1" smtClean="0"/>
              <a:t>недостатності</a:t>
            </a:r>
            <a:r>
              <a:rPr lang="ru-RU" dirty="0" smtClean="0"/>
              <a:t> </a:t>
            </a:r>
            <a:r>
              <a:rPr lang="ru-RU" dirty="0" err="1" smtClean="0"/>
              <a:t>тристулкового</a:t>
            </a:r>
            <a:r>
              <a:rPr lang="ru-RU" dirty="0" smtClean="0"/>
              <a:t> клапана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систоли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затримує</a:t>
            </a:r>
            <a:r>
              <a:rPr lang="ru-RU" dirty="0" smtClean="0"/>
              <a:t> </a:t>
            </a:r>
            <a:r>
              <a:rPr lang="ru-RU" dirty="0" err="1" smtClean="0"/>
              <a:t>наповнення</a:t>
            </a:r>
            <a:r>
              <a:rPr lang="ru-RU" dirty="0" smtClean="0"/>
              <a:t> правого </a:t>
            </a:r>
            <a:r>
              <a:rPr lang="ru-RU" dirty="0" err="1" smtClean="0"/>
              <a:t>передсердя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набухання</a:t>
            </a:r>
            <a:r>
              <a:rPr lang="ru-RU" dirty="0" smtClean="0"/>
              <a:t> </a:t>
            </a:r>
            <a:r>
              <a:rPr lang="ru-RU" dirty="0" err="1" smtClean="0"/>
              <a:t>яремних</a:t>
            </a:r>
            <a:r>
              <a:rPr lang="ru-RU" dirty="0" smtClean="0"/>
              <a:t> вен та </a:t>
            </a:r>
            <a:r>
              <a:rPr lang="ru-RU" dirty="0" err="1" smtClean="0"/>
              <a:t>пульсацію</a:t>
            </a:r>
            <a:r>
              <a:rPr lang="ru-RU" dirty="0" smtClean="0"/>
              <a:t> </a:t>
            </a:r>
            <a:r>
              <a:rPr lang="ru-RU" dirty="0" err="1" smtClean="0"/>
              <a:t>одночасно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появою</a:t>
            </a:r>
            <a:r>
              <a:rPr lang="ru-RU" dirty="0" smtClean="0"/>
              <a:t> </a:t>
            </a:r>
            <a:r>
              <a:rPr lang="ru-RU" dirty="0" err="1" smtClean="0"/>
              <a:t>артеріальної</a:t>
            </a:r>
            <a:r>
              <a:rPr lang="ru-RU" dirty="0" smtClean="0"/>
              <a:t> </a:t>
            </a:r>
            <a:r>
              <a:rPr lang="ru-RU" dirty="0" err="1" smtClean="0"/>
              <a:t>пульсації</a:t>
            </a:r>
            <a:r>
              <a:rPr lang="ru-RU" dirty="0" smtClean="0"/>
              <a:t>.</a:t>
            </a:r>
          </a:p>
          <a:p>
            <a:r>
              <a:rPr lang="ru-RU" dirty="0" smtClean="0"/>
              <a:t>При </a:t>
            </a:r>
            <a:r>
              <a:rPr lang="ru-RU" dirty="0" err="1" smtClean="0"/>
              <a:t>огляді</a:t>
            </a:r>
            <a:r>
              <a:rPr lang="ru-RU" dirty="0" smtClean="0"/>
              <a:t> </a:t>
            </a:r>
            <a:r>
              <a:rPr lang="ru-RU" dirty="0" err="1" smtClean="0"/>
              <a:t>грудної</a:t>
            </a:r>
            <a:r>
              <a:rPr lang="ru-RU" dirty="0" smtClean="0"/>
              <a:t> </a:t>
            </a:r>
            <a:r>
              <a:rPr lang="ru-RU" dirty="0" err="1" smtClean="0"/>
              <a:t>клітки</a:t>
            </a:r>
            <a:r>
              <a:rPr lang="ru-RU" dirty="0" smtClean="0"/>
              <a:t> </a:t>
            </a:r>
            <a:r>
              <a:rPr lang="ru-RU" dirty="0" err="1" smtClean="0"/>
              <a:t>слід</a:t>
            </a:r>
            <a:r>
              <a:rPr lang="ru-RU" dirty="0" smtClean="0"/>
              <a:t> </a:t>
            </a:r>
            <a:r>
              <a:rPr lang="ru-RU" dirty="0" err="1" smtClean="0"/>
              <a:t>звернути</a:t>
            </a:r>
            <a:r>
              <a:rPr lang="ru-RU" dirty="0" smtClean="0"/>
              <a:t> </a:t>
            </a:r>
            <a:r>
              <a:rPr lang="ru-RU" dirty="0" err="1" smtClean="0"/>
              <a:t>увагу</a:t>
            </a:r>
            <a:r>
              <a:rPr lang="ru-RU" dirty="0" smtClean="0"/>
              <a:t> на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деформації</a:t>
            </a:r>
            <a:r>
              <a:rPr lang="ru-RU" dirty="0" smtClean="0"/>
              <a:t> в </a:t>
            </a:r>
            <a:r>
              <a:rPr lang="ru-RU" dirty="0" err="1" smtClean="0"/>
              <a:t>ділянці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«</a:t>
            </a:r>
            <a:r>
              <a:rPr lang="ru-RU" dirty="0" err="1" smtClean="0"/>
              <a:t>серцевого</a:t>
            </a:r>
            <a:r>
              <a:rPr lang="ru-RU" dirty="0" smtClean="0"/>
              <a:t> горба» (</a:t>
            </a:r>
            <a:r>
              <a:rPr lang="en-US" dirty="0" err="1" smtClean="0"/>
              <a:t>gibbus</a:t>
            </a:r>
            <a:r>
              <a:rPr lang="en-US" dirty="0" smtClean="0"/>
              <a:t> </a:t>
            </a:r>
            <a:r>
              <a:rPr lang="en-US" dirty="0" err="1" smtClean="0"/>
              <a:t>cardiacus</a:t>
            </a:r>
            <a:r>
              <a:rPr lang="en-US" dirty="0" smtClean="0"/>
              <a:t>), </a:t>
            </a:r>
            <a:r>
              <a:rPr lang="ru-RU" dirty="0" err="1" smtClean="0"/>
              <a:t>який</a:t>
            </a:r>
            <a:r>
              <a:rPr lang="ru-RU" dirty="0" smtClean="0"/>
              <a:t> </a:t>
            </a:r>
            <a:r>
              <a:rPr lang="ru-RU" dirty="0" err="1" smtClean="0"/>
              <a:t>з’являється</a:t>
            </a:r>
            <a:r>
              <a:rPr lang="ru-RU" dirty="0" smtClean="0"/>
              <a:t> у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раннього</a:t>
            </a:r>
            <a:r>
              <a:rPr lang="ru-RU" dirty="0" smtClean="0"/>
              <a:t> </a:t>
            </a:r>
            <a:r>
              <a:rPr lang="ru-RU" dirty="0" err="1" smtClean="0"/>
              <a:t>віку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природженими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набутими</a:t>
            </a:r>
            <a:r>
              <a:rPr lang="ru-RU" dirty="0" smtClean="0"/>
              <a:t> </a:t>
            </a:r>
            <a:r>
              <a:rPr lang="ru-RU" dirty="0" err="1" smtClean="0"/>
              <a:t>вадами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(</a:t>
            </a:r>
            <a:r>
              <a:rPr lang="ru-RU" dirty="0" err="1" smtClean="0"/>
              <a:t>гіпертрофія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) при </a:t>
            </a:r>
            <a:r>
              <a:rPr lang="ru-RU" dirty="0" err="1" smtClean="0"/>
              <a:t>піддатливій</a:t>
            </a:r>
            <a:r>
              <a:rPr lang="ru-RU" dirty="0" smtClean="0"/>
              <a:t> </a:t>
            </a:r>
            <a:r>
              <a:rPr lang="ru-RU" dirty="0" err="1" smtClean="0"/>
              <a:t>грудній</a:t>
            </a:r>
            <a:r>
              <a:rPr lang="ru-RU" dirty="0" smtClean="0"/>
              <a:t> </a:t>
            </a:r>
            <a:r>
              <a:rPr lang="ru-RU" dirty="0" err="1" smtClean="0"/>
              <a:t>клітці</a:t>
            </a:r>
            <a:r>
              <a:rPr lang="ru-RU" dirty="0" smtClean="0"/>
              <a:t>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формується</a:t>
            </a:r>
            <a:r>
              <a:rPr lang="ru-RU" dirty="0" smtClean="0"/>
              <a:t> при </a:t>
            </a:r>
            <a:r>
              <a:rPr lang="ru-RU" dirty="0" err="1" smtClean="0"/>
              <a:t>кардіомегалії</a:t>
            </a:r>
            <a:r>
              <a:rPr lang="ru-RU" dirty="0" smtClean="0"/>
              <a:t> та </a:t>
            </a:r>
            <a:r>
              <a:rPr lang="ru-RU" dirty="0" err="1" smtClean="0"/>
              <a:t>гіпертрофії</a:t>
            </a:r>
            <a:r>
              <a:rPr lang="ru-RU" dirty="0" smtClean="0"/>
              <a:t> </a:t>
            </a:r>
            <a:r>
              <a:rPr lang="ru-RU" dirty="0" err="1" smtClean="0"/>
              <a:t>міокарда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«</a:t>
            </a:r>
            <a:r>
              <a:rPr lang="ru-RU" dirty="0" err="1" smtClean="0"/>
              <a:t>серцевий</a:t>
            </a:r>
            <a:r>
              <a:rPr lang="ru-RU" dirty="0" smtClean="0"/>
              <a:t> горб» </a:t>
            </a:r>
            <a:r>
              <a:rPr lang="ru-RU" dirty="0" err="1" smtClean="0"/>
              <a:t>знаходиться</a:t>
            </a:r>
            <a:r>
              <a:rPr lang="ru-RU" dirty="0" smtClean="0"/>
              <a:t> </a:t>
            </a:r>
            <a:r>
              <a:rPr lang="ru-RU" dirty="0" err="1" smtClean="0"/>
              <a:t>ближче</a:t>
            </a:r>
            <a:r>
              <a:rPr lang="ru-RU" dirty="0" smtClean="0"/>
              <a:t> до </a:t>
            </a:r>
            <a:r>
              <a:rPr lang="ru-RU" dirty="0" err="1" smtClean="0"/>
              <a:t>грудини</a:t>
            </a:r>
            <a:r>
              <a:rPr lang="ru-RU" dirty="0" smtClean="0"/>
              <a:t>, то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свідчить</a:t>
            </a:r>
            <a:r>
              <a:rPr lang="ru-RU" dirty="0" smtClean="0"/>
              <a:t> про </a:t>
            </a:r>
            <a:r>
              <a:rPr lang="ru-RU" dirty="0" err="1" smtClean="0"/>
              <a:t>гіпертрофію</a:t>
            </a:r>
            <a:r>
              <a:rPr lang="ru-RU" dirty="0" smtClean="0"/>
              <a:t> </a:t>
            </a:r>
            <a:r>
              <a:rPr lang="ru-RU" dirty="0" err="1" smtClean="0"/>
              <a:t>правих</a:t>
            </a:r>
            <a:r>
              <a:rPr lang="ru-RU" dirty="0" smtClean="0"/>
              <a:t> </a:t>
            </a:r>
            <a:r>
              <a:rPr lang="ru-RU" dirty="0" err="1" smtClean="0"/>
              <a:t>відділів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, а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ліворуч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неї</a:t>
            </a:r>
            <a:r>
              <a:rPr lang="ru-RU" dirty="0" smtClean="0"/>
              <a:t> — про </a:t>
            </a:r>
            <a:r>
              <a:rPr lang="ru-RU" dirty="0" err="1" smtClean="0"/>
              <a:t>гіпертрофію</a:t>
            </a:r>
            <a:r>
              <a:rPr lang="ru-RU" dirty="0" smtClean="0"/>
              <a:t> </a:t>
            </a:r>
            <a:r>
              <a:rPr lang="ru-RU" dirty="0" err="1" smtClean="0"/>
              <a:t>лівих</a:t>
            </a:r>
            <a:r>
              <a:rPr lang="ru-RU" dirty="0" smtClean="0"/>
              <a:t> </a:t>
            </a:r>
            <a:r>
              <a:rPr lang="ru-RU" dirty="0" err="1" smtClean="0"/>
              <a:t>відділів</a:t>
            </a:r>
            <a:r>
              <a:rPr lang="ru-RU" dirty="0" smtClean="0"/>
              <a:t>. </a:t>
            </a:r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 smtClean="0"/>
              <a:t>підкреслити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старша</a:t>
            </a:r>
            <a:r>
              <a:rPr lang="ru-RU" dirty="0" smtClean="0"/>
              <a:t> </a:t>
            </a:r>
            <a:r>
              <a:rPr lang="ru-RU" dirty="0" err="1" smtClean="0"/>
              <a:t>дитина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повільніше</a:t>
            </a:r>
            <a:r>
              <a:rPr lang="ru-RU" dirty="0" smtClean="0"/>
              <a:t> </a:t>
            </a:r>
            <a:r>
              <a:rPr lang="ru-RU" dirty="0" err="1" smtClean="0"/>
              <a:t>утворюється</a:t>
            </a:r>
            <a:r>
              <a:rPr lang="ru-RU" dirty="0" smtClean="0"/>
              <a:t> «</a:t>
            </a:r>
            <a:r>
              <a:rPr lang="ru-RU" dirty="0" err="1" smtClean="0"/>
              <a:t>серцевий</a:t>
            </a:r>
            <a:r>
              <a:rPr lang="ru-RU" dirty="0" smtClean="0"/>
              <a:t> горб».</a:t>
            </a:r>
          </a:p>
          <a:p>
            <a:r>
              <a:rPr lang="ru-RU" dirty="0" err="1" smtClean="0"/>
              <a:t>Незначне</a:t>
            </a:r>
            <a:r>
              <a:rPr lang="ru-RU" dirty="0" smtClean="0"/>
              <a:t> </a:t>
            </a:r>
            <a:r>
              <a:rPr lang="ru-RU" dirty="0" err="1" smtClean="0"/>
              <a:t>вибухання</a:t>
            </a:r>
            <a:r>
              <a:rPr lang="ru-RU" dirty="0" smtClean="0"/>
              <a:t> в </a:t>
            </a:r>
            <a:r>
              <a:rPr lang="ru-RU" dirty="0" err="1" smtClean="0"/>
              <a:t>ділянці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згладжуванням</a:t>
            </a:r>
            <a:r>
              <a:rPr lang="ru-RU" dirty="0" smtClean="0"/>
              <a:t> </a:t>
            </a:r>
            <a:r>
              <a:rPr lang="ru-RU" dirty="0" err="1" smtClean="0"/>
              <a:t>міжреберних</a:t>
            </a:r>
            <a:r>
              <a:rPr lang="ru-RU" dirty="0" smtClean="0"/>
              <a:t> </a:t>
            </a:r>
            <a:r>
              <a:rPr lang="ru-RU" dirty="0" err="1" smtClean="0"/>
              <a:t>Проміжків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виявлятися</a:t>
            </a:r>
            <a:r>
              <a:rPr lang="ru-RU" dirty="0" smtClean="0"/>
              <a:t> у </a:t>
            </a:r>
            <a:r>
              <a:rPr lang="ru-RU" dirty="0" err="1" smtClean="0"/>
              <a:t>хворих</a:t>
            </a:r>
            <a:r>
              <a:rPr lang="ru-RU" dirty="0" smtClean="0"/>
              <a:t> на </a:t>
            </a:r>
            <a:r>
              <a:rPr lang="ru-RU" dirty="0" err="1" smtClean="0"/>
              <a:t>ексудативний</a:t>
            </a:r>
            <a:r>
              <a:rPr lang="ru-RU" dirty="0" smtClean="0"/>
              <a:t> перикардит.</a:t>
            </a:r>
          </a:p>
          <a:p>
            <a:r>
              <a:rPr lang="ru-RU" dirty="0" err="1" smtClean="0"/>
              <a:t>Іноді</a:t>
            </a:r>
            <a:r>
              <a:rPr lang="ru-RU" dirty="0" smtClean="0"/>
              <a:t> при </a:t>
            </a:r>
            <a:r>
              <a:rPr lang="ru-RU" dirty="0" err="1" smtClean="0"/>
              <a:t>огляді</a:t>
            </a:r>
            <a:r>
              <a:rPr lang="ru-RU" dirty="0" smtClean="0"/>
              <a:t> </a:t>
            </a:r>
            <a:r>
              <a:rPr lang="ru-RU" dirty="0" err="1" smtClean="0"/>
              <a:t>грудної</a:t>
            </a:r>
            <a:r>
              <a:rPr lang="ru-RU" dirty="0" smtClean="0"/>
              <a:t> </a:t>
            </a:r>
            <a:r>
              <a:rPr lang="ru-RU" dirty="0" err="1" smtClean="0"/>
              <a:t>клітки</a:t>
            </a:r>
            <a:r>
              <a:rPr lang="ru-RU" dirty="0" smtClean="0"/>
              <a:t> </a:t>
            </a:r>
            <a:r>
              <a:rPr lang="ru-RU" dirty="0" err="1" smtClean="0"/>
              <a:t>вдається</a:t>
            </a:r>
            <a:r>
              <a:rPr lang="ru-RU" dirty="0" smtClean="0"/>
              <a:t> </a:t>
            </a:r>
            <a:r>
              <a:rPr lang="ru-RU" dirty="0" err="1" smtClean="0"/>
              <a:t>виявити</a:t>
            </a:r>
            <a:r>
              <a:rPr lang="ru-RU" dirty="0" smtClean="0"/>
              <a:t> </a:t>
            </a:r>
            <a:r>
              <a:rPr lang="ru-RU" dirty="0" err="1" smtClean="0"/>
              <a:t>дифузну</a:t>
            </a:r>
            <a:r>
              <a:rPr lang="ru-RU" dirty="0" smtClean="0"/>
              <a:t> </a:t>
            </a:r>
            <a:r>
              <a:rPr lang="ru-RU" dirty="0" err="1" smtClean="0"/>
              <a:t>пульсацію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всієї</a:t>
            </a:r>
            <a:r>
              <a:rPr lang="ru-RU" dirty="0" smtClean="0"/>
              <a:t>) </a:t>
            </a:r>
            <a:r>
              <a:rPr lang="ru-RU" dirty="0" err="1" smtClean="0"/>
              <a:t>ділянки</a:t>
            </a:r>
            <a:r>
              <a:rPr lang="ru-RU" dirty="0" smtClean="0"/>
              <a:t> </a:t>
            </a:r>
            <a:r>
              <a:rPr lang="ru-RU" dirty="0" err="1" smtClean="0"/>
              <a:t>проекції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, яка </a:t>
            </a:r>
            <a:r>
              <a:rPr lang="ru-RU" dirty="0" err="1" smtClean="0"/>
              <a:t>отримала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«</a:t>
            </a:r>
            <a:r>
              <a:rPr lang="ru-RU" dirty="0" err="1" smtClean="0"/>
              <a:t>серцевий</a:t>
            </a:r>
            <a:r>
              <a:rPr lang="ru-RU" dirty="0" smtClean="0"/>
              <a:t> ПОШТОВХ». У </a:t>
            </a:r>
            <a:r>
              <a:rPr lang="ru-RU" dirty="0" err="1" smtClean="0"/>
              <a:t>здорових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</a:t>
            </a:r>
            <a:r>
              <a:rPr lang="ru-RU" dirty="0" err="1" smtClean="0"/>
              <a:t>серцевий</a:t>
            </a:r>
            <a:r>
              <a:rPr lang="ru-RU" dirty="0" smtClean="0"/>
              <a:t> </a:t>
            </a:r>
            <a:r>
              <a:rPr lang="ru-RU" dirty="0" err="1" smtClean="0"/>
              <a:t>поштовх</a:t>
            </a:r>
            <a:r>
              <a:rPr lang="ru-RU" dirty="0" smtClean="0"/>
              <a:t> не </a:t>
            </a:r>
            <a:r>
              <a:rPr lang="ru-RU" dirty="0" err="1" smtClean="0"/>
              <a:t>виявляється</a:t>
            </a:r>
            <a:r>
              <a:rPr lang="ru-RU" dirty="0" smtClean="0"/>
              <a:t>, </a:t>
            </a:r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обумовлений</a:t>
            </a:r>
            <a:r>
              <a:rPr lang="ru-RU" dirty="0" smtClean="0"/>
              <a:t> </a:t>
            </a:r>
            <a:r>
              <a:rPr lang="ru-RU" dirty="0" err="1" smtClean="0"/>
              <a:t>гіпертрофією</a:t>
            </a:r>
            <a:r>
              <a:rPr lang="ru-RU" dirty="0" smtClean="0"/>
              <a:t> правого </a:t>
            </a:r>
            <a:r>
              <a:rPr lang="ru-RU" dirty="0" err="1" smtClean="0"/>
              <a:t>шлуночка</a:t>
            </a:r>
            <a:r>
              <a:rPr lang="ru-RU" dirty="0" smtClean="0"/>
              <a:t>. В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серце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більшою</a:t>
            </a:r>
            <a:r>
              <a:rPr lang="ru-RU" dirty="0" smtClean="0"/>
              <a:t> </a:t>
            </a:r>
            <a:r>
              <a:rPr lang="ru-RU" dirty="0" err="1" smtClean="0"/>
              <a:t>поверхнею</a:t>
            </a:r>
            <a:r>
              <a:rPr lang="ru-RU" dirty="0" smtClean="0"/>
              <a:t> </a:t>
            </a:r>
            <a:r>
              <a:rPr lang="ru-RU" dirty="0" err="1" smtClean="0"/>
              <a:t>прилягає</a:t>
            </a:r>
            <a:r>
              <a:rPr lang="ru-RU" dirty="0" smtClean="0"/>
              <a:t> до </a:t>
            </a:r>
            <a:r>
              <a:rPr lang="ru-RU" dirty="0" err="1" smtClean="0"/>
              <a:t>грудної</a:t>
            </a:r>
            <a:r>
              <a:rPr lang="ru-RU" dirty="0" smtClean="0"/>
              <a:t> </a:t>
            </a:r>
            <a:r>
              <a:rPr lang="ru-RU" dirty="0" err="1" smtClean="0"/>
              <a:t>клітки</a:t>
            </a:r>
            <a:r>
              <a:rPr lang="ru-RU" dirty="0" smtClean="0"/>
              <a:t>, </a:t>
            </a:r>
            <a:r>
              <a:rPr lang="ru-RU" dirty="0" err="1" smtClean="0"/>
              <a:t>викликаючи</a:t>
            </a:r>
            <a:r>
              <a:rPr lang="ru-RU" dirty="0" smtClean="0"/>
              <a:t> </a:t>
            </a:r>
            <a:r>
              <a:rPr lang="ru-RU" dirty="0" err="1" smtClean="0"/>
              <a:t>дифузний</a:t>
            </a:r>
            <a:r>
              <a:rPr lang="ru-RU" dirty="0" smtClean="0"/>
              <a:t> </a:t>
            </a:r>
            <a:r>
              <a:rPr lang="ru-RU" dirty="0" err="1" smtClean="0"/>
              <a:t>^Рцевий</a:t>
            </a:r>
            <a:r>
              <a:rPr lang="ru-RU" dirty="0" smtClean="0"/>
              <a:t> </a:t>
            </a:r>
            <a:r>
              <a:rPr lang="ru-RU" dirty="0" err="1" smtClean="0"/>
              <a:t>поштовх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Серцево-судинна система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Будова Серцево-Судинної системи!</a:t>
            </a:r>
            <a:endParaRPr lang="ru-RU" dirty="0"/>
          </a:p>
        </p:txBody>
      </p:sp>
      <p:pic>
        <p:nvPicPr>
          <p:cNvPr id="12" name="Рисунок 11" descr="image046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5896" r="15896"/>
          <a:stretch>
            <a:fillRect/>
          </a:stretch>
        </p:blipFill>
        <p:spPr/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Будова Серця</a:t>
            </a:r>
            <a:endParaRPr lang="ru-RU" dirty="0"/>
          </a:p>
        </p:txBody>
      </p:sp>
      <p:pic>
        <p:nvPicPr>
          <p:cNvPr id="13" name="Рисунок 12" descr="image002.jp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t="19595" b="19595"/>
          <a:stretch>
            <a:fillRect/>
          </a:stretch>
        </p:blipFill>
        <p:spPr/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Серцево-судинна система</a:t>
            </a:r>
            <a:endParaRPr lang="ru-RU" dirty="0"/>
          </a:p>
        </p:txBody>
      </p:sp>
      <p:pic>
        <p:nvPicPr>
          <p:cNvPr id="4" name="Содержимое 3" descr="250px-Circulatory_System_ru.svg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929190" y="2347119"/>
            <a:ext cx="2786081" cy="3371850"/>
          </a:xfrm>
        </p:spPr>
      </p:pic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1785927"/>
            <a:ext cx="4000496" cy="461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Гемокапіляри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vasa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haemoca-pilfaria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виконують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функцію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кровоносної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системи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щодо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обміну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між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кров'ю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та тканинами,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відіграють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роль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гістогематичного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бар'єра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забезпечують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мікроциркуляцію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Стінка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капілярів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дуже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тонка,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містить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ендотелій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базальну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мембрану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перицити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Ендотелій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—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внутрішній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шар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клітин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яким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вистелені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капіляри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усі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інші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судини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серце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пласт плоских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полігональної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форми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витягнутих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довжину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клітин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нерівними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хвилястими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краями,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які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добре видно при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імпрегнації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сріблом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Люменальна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(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обернена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до току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крові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)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поверхня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ендотеліоцитів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вкрита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шаром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гліколротеїнів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Вздовж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внутрішньої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зовнішньої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поверхні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клітин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розташовані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піноцитозні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пухирці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та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кавеоли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свідчить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про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активний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трансендотеліальний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перенос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різних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речовин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Ендотеліоцити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можуть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окремі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мікроворсинки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, а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також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утворювати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клапаноподібні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ru-RU" sz="1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структури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cs typeface="Times New Roman" pitchFamily="18" charset="0"/>
              </a:rPr>
              <a:t>.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>
    <p:comb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серце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uk-UA" dirty="0" smtClean="0"/>
              <a:t>Склад Серця!</a:t>
            </a:r>
            <a:endParaRPr lang="ru-RU" dirty="0"/>
          </a:p>
        </p:txBody>
      </p:sp>
      <p:pic>
        <p:nvPicPr>
          <p:cNvPr id="12" name="Рисунок 11" descr="tmpad1d-69.png"/>
          <p:cNvPicPr>
            <a:picLocks noGrp="1" noChangeAspect="1"/>
          </p:cNvPicPr>
          <p:nvPr>
            <p:ph type="pic" idx="1"/>
          </p:nvPr>
        </p:nvPicPr>
        <p:blipFill>
          <a:blip r:embed="rId2"/>
          <a:srcRect l="14107" r="14107"/>
          <a:stretch>
            <a:fillRect/>
          </a:stretch>
        </p:blipFill>
        <p:spPr/>
      </p:pic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ru-RU" b="1" dirty="0" smtClean="0"/>
              <a:t>ЩО Є ЗАПОРУКОЮ ДЛЯ ЗБЕРЕЖЕННЯ ЗДОРОВОГО СЕРЦЯ?</a:t>
            </a:r>
            <a:endParaRPr lang="ru-RU" dirty="0" smtClean="0"/>
          </a:p>
          <a:p>
            <a:r>
              <a:rPr lang="ru-RU" dirty="0" smtClean="0"/>
              <a:t>В момент </a:t>
            </a:r>
            <a:r>
              <a:rPr lang="ru-RU" dirty="0" err="1" smtClean="0"/>
              <a:t>реакції</a:t>
            </a:r>
            <a:r>
              <a:rPr lang="ru-RU" dirty="0" smtClean="0"/>
              <a:t> на </a:t>
            </a:r>
            <a:r>
              <a:rPr lang="ru-RU" dirty="0" err="1" smtClean="0"/>
              <a:t>стресор</a:t>
            </a:r>
            <a:r>
              <a:rPr lang="ru-RU" dirty="0" smtClean="0"/>
              <a:t> в </a:t>
            </a:r>
            <a:r>
              <a:rPr lang="ru-RU" dirty="0" err="1" smtClean="0"/>
              <a:t>організмі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1400 </a:t>
            </a:r>
            <a:r>
              <a:rPr lang="ru-RU" dirty="0" err="1" smtClean="0"/>
              <a:t>біохімічних</a:t>
            </a:r>
            <a:r>
              <a:rPr lang="ru-RU" dirty="0" smtClean="0"/>
              <a:t> </a:t>
            </a:r>
            <a:r>
              <a:rPr lang="ru-RU" dirty="0" err="1" smtClean="0"/>
              <a:t>реакцій</a:t>
            </a:r>
            <a:r>
              <a:rPr lang="ru-RU" dirty="0" smtClean="0"/>
              <a:t>! Тому </a:t>
            </a:r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 smtClean="0"/>
              <a:t>вчитися</a:t>
            </a:r>
            <a:r>
              <a:rPr lang="ru-RU" dirty="0" smtClean="0"/>
              <a:t> (часом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) мудро </a:t>
            </a:r>
            <a:r>
              <a:rPr lang="ru-RU" dirty="0" err="1" smtClean="0"/>
              <a:t>ставитися</a:t>
            </a:r>
            <a:r>
              <a:rPr lang="ru-RU" dirty="0" smtClean="0"/>
              <a:t> до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навколо</a:t>
            </a:r>
            <a:r>
              <a:rPr lang="ru-RU" dirty="0" smtClean="0"/>
              <a:t>, </a:t>
            </a:r>
            <a:r>
              <a:rPr lang="ru-RU" dirty="0" err="1" smtClean="0"/>
              <a:t>берегти</a:t>
            </a:r>
            <a:r>
              <a:rPr lang="ru-RU" dirty="0" smtClean="0"/>
              <a:t> </a:t>
            </a:r>
            <a:r>
              <a:rPr lang="ru-RU" dirty="0" err="1" smtClean="0"/>
              <a:t>серце</a:t>
            </a:r>
            <a:r>
              <a:rPr lang="ru-RU" dirty="0" smtClean="0"/>
              <a:t>, а значить – </a:t>
            </a:r>
            <a:r>
              <a:rPr lang="ru-RU" dirty="0" err="1" smtClean="0"/>
              <a:t>життя</a:t>
            </a:r>
            <a:r>
              <a:rPr lang="ru-RU" dirty="0" smtClean="0"/>
              <a:t>, </a:t>
            </a:r>
            <a:r>
              <a:rPr lang="ru-RU" dirty="0" err="1" smtClean="0"/>
              <a:t>своє</a:t>
            </a:r>
            <a:r>
              <a:rPr lang="ru-RU" dirty="0" smtClean="0"/>
              <a:t> та тих, кого ми любимо.</a:t>
            </a:r>
          </a:p>
          <a:p>
            <a:r>
              <a:rPr lang="ru-RU" dirty="0" err="1" smtClean="0"/>
              <a:t>Виховувати</a:t>
            </a:r>
            <a:r>
              <a:rPr lang="ru-RU" dirty="0" smtClean="0"/>
              <a:t> треба </a:t>
            </a:r>
            <a:r>
              <a:rPr lang="ru-RU" dirty="0" err="1" smtClean="0"/>
              <a:t>змалечку</a:t>
            </a:r>
            <a:r>
              <a:rPr lang="ru-RU" dirty="0" smtClean="0"/>
              <a:t> та бути прикладом для </a:t>
            </a:r>
            <a:r>
              <a:rPr lang="ru-RU" dirty="0" err="1" smtClean="0"/>
              <a:t>наслідування</a:t>
            </a:r>
            <a:r>
              <a:rPr lang="ru-RU" dirty="0" smtClean="0"/>
              <a:t> </a:t>
            </a:r>
            <a:r>
              <a:rPr lang="ru-RU" dirty="0" err="1" smtClean="0"/>
              <a:t>для</a:t>
            </a:r>
            <a:r>
              <a:rPr lang="ru-RU" dirty="0" smtClean="0"/>
              <a:t> </a:t>
            </a:r>
            <a:r>
              <a:rPr lang="ru-RU" dirty="0" err="1" smtClean="0"/>
              <a:t>своїх</a:t>
            </a:r>
            <a:r>
              <a:rPr lang="ru-RU" dirty="0" smtClean="0"/>
              <a:t> </a:t>
            </a:r>
            <a:r>
              <a:rPr lang="ru-RU" dirty="0" err="1" smtClean="0"/>
              <a:t>дітей</a:t>
            </a:r>
            <a:r>
              <a:rPr lang="ru-RU" dirty="0" smtClean="0"/>
              <a:t> та </a:t>
            </a:r>
            <a:r>
              <a:rPr lang="ru-RU" dirty="0" err="1" smtClean="0"/>
              <a:t>онуків</a:t>
            </a:r>
            <a:r>
              <a:rPr lang="ru-RU" dirty="0" smtClean="0"/>
              <a:t>, ми ж </a:t>
            </a:r>
            <a:r>
              <a:rPr lang="ru-RU" dirty="0" err="1" smtClean="0"/>
              <a:t>бажаємо</a:t>
            </a:r>
            <a:r>
              <a:rPr lang="ru-RU" dirty="0" smtClean="0"/>
              <a:t> </a:t>
            </a:r>
            <a:r>
              <a:rPr lang="ru-RU" dirty="0" err="1" smtClean="0"/>
              <a:t>їм</a:t>
            </a:r>
            <a:r>
              <a:rPr lang="ru-RU" dirty="0" smtClean="0"/>
              <a:t> добра та </a:t>
            </a:r>
            <a:r>
              <a:rPr lang="ru-RU" dirty="0" err="1" smtClean="0"/>
              <a:t>довгото</a:t>
            </a:r>
            <a:r>
              <a:rPr lang="ru-RU" dirty="0" smtClean="0"/>
              <a:t>, </a:t>
            </a:r>
            <a:r>
              <a:rPr lang="ru-RU" dirty="0" err="1" smtClean="0"/>
              <a:t>щасливого</a:t>
            </a:r>
            <a:r>
              <a:rPr lang="ru-RU" dirty="0" smtClean="0"/>
              <a:t> </a:t>
            </a:r>
            <a:r>
              <a:rPr lang="ru-RU" dirty="0" err="1" smtClean="0"/>
              <a:t>життя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Профілактика</a:t>
            </a:r>
            <a:r>
              <a:rPr lang="ru-RU" dirty="0" smtClean="0"/>
              <a:t> та </a:t>
            </a:r>
            <a:r>
              <a:rPr lang="ru-RU" dirty="0" err="1" smtClean="0"/>
              <a:t>лікування</a:t>
            </a:r>
            <a:r>
              <a:rPr lang="ru-RU" dirty="0" smtClean="0"/>
              <a:t> хвороб </a:t>
            </a:r>
            <a:r>
              <a:rPr lang="ru-RU" dirty="0" err="1" smtClean="0"/>
              <a:t>системи</a:t>
            </a:r>
            <a:r>
              <a:rPr lang="ru-RU" dirty="0" smtClean="0"/>
              <a:t> </a:t>
            </a:r>
            <a:r>
              <a:rPr lang="ru-RU" dirty="0" err="1" smtClean="0"/>
              <a:t>кровообігу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бути </a:t>
            </a:r>
            <a:r>
              <a:rPr lang="ru-RU" dirty="0" err="1" smtClean="0"/>
              <a:t>комплексними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В </a:t>
            </a:r>
            <a:r>
              <a:rPr lang="ru-RU" dirty="0" err="1" smtClean="0"/>
              <a:t>будь-якому</a:t>
            </a:r>
            <a:r>
              <a:rPr lang="ru-RU" dirty="0" smtClean="0"/>
              <a:t> </a:t>
            </a:r>
            <a:r>
              <a:rPr lang="ru-RU" dirty="0" err="1" smtClean="0"/>
              <a:t>віці</a:t>
            </a:r>
            <a:r>
              <a:rPr lang="ru-RU" dirty="0" smtClean="0"/>
              <a:t> 80% </a:t>
            </a:r>
            <a:r>
              <a:rPr lang="ru-RU" dirty="0" err="1" smtClean="0"/>
              <a:t>летальних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серцево-судинних</a:t>
            </a:r>
            <a:r>
              <a:rPr lang="ru-RU" dirty="0" smtClean="0"/>
              <a:t> </a:t>
            </a:r>
            <a:r>
              <a:rPr lang="ru-RU" dirty="0" err="1" smtClean="0"/>
              <a:t>захворювань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2"/>
              </a:rPr>
              <a:t>попередити</a:t>
            </a:r>
            <a:r>
              <a:rPr lang="ru-RU" dirty="0" smtClean="0"/>
              <a:t>. Тому </a:t>
            </a:r>
            <a:r>
              <a:rPr lang="ru-RU" dirty="0" err="1" smtClean="0"/>
              <a:t>важливо</a:t>
            </a:r>
            <a:r>
              <a:rPr lang="ru-RU" dirty="0" smtClean="0"/>
              <a:t>:</a:t>
            </a:r>
          </a:p>
          <a:p>
            <a:r>
              <a:rPr lang="ru-RU" dirty="0" smtClean="0"/>
              <a:t>1.     </a:t>
            </a:r>
            <a:r>
              <a:rPr lang="ru-RU" u="sng" dirty="0" err="1" smtClean="0">
                <a:hlinkClick r:id="rId3"/>
              </a:rPr>
              <a:t>звільнитися</a:t>
            </a:r>
            <a:r>
              <a:rPr lang="ru-RU" dirty="0" smtClean="0"/>
              <a:t> 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куріння</a:t>
            </a:r>
            <a:r>
              <a:rPr lang="ru-RU" dirty="0" smtClean="0"/>
              <a:t> (</a:t>
            </a:r>
            <a:r>
              <a:rPr lang="ru-RU" dirty="0" err="1" smtClean="0"/>
              <a:t>паління</a:t>
            </a:r>
            <a:r>
              <a:rPr lang="ru-RU" dirty="0" smtClean="0"/>
              <a:t>), в тому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пасивного</a:t>
            </a:r>
            <a:r>
              <a:rPr lang="ru-RU" dirty="0" smtClean="0"/>
              <a:t>,</a:t>
            </a:r>
          </a:p>
          <a:p>
            <a:r>
              <a:rPr lang="ru-RU" dirty="0" smtClean="0"/>
              <a:t>2.     обрати для себе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своєї</a:t>
            </a:r>
            <a:r>
              <a:rPr lang="ru-RU" dirty="0" smtClean="0"/>
              <a:t> </a:t>
            </a:r>
            <a:r>
              <a:rPr lang="ru-RU" dirty="0" err="1" smtClean="0"/>
              <a:t>родини</a:t>
            </a:r>
            <a:r>
              <a:rPr lang="ru-RU" dirty="0" smtClean="0"/>
              <a:t> </a:t>
            </a:r>
            <a:r>
              <a:rPr lang="ru-RU" u="sng" dirty="0" err="1" smtClean="0">
                <a:hlinkClick r:id="rId4"/>
              </a:rPr>
              <a:t>здорове</a:t>
            </a:r>
            <a:r>
              <a:rPr lang="ru-RU" u="sng" dirty="0" smtClean="0">
                <a:hlinkClick r:id="rId4"/>
              </a:rPr>
              <a:t> </a:t>
            </a:r>
            <a:r>
              <a:rPr lang="ru-RU" u="sng" dirty="0" err="1" smtClean="0">
                <a:hlinkClick r:id="rId4"/>
              </a:rPr>
              <a:t>харчування</a:t>
            </a:r>
            <a:r>
              <a:rPr lang="ru-RU" dirty="0" smtClean="0"/>
              <a:t>, </a:t>
            </a:r>
            <a:r>
              <a:rPr lang="ru-RU" dirty="0" err="1" smtClean="0"/>
              <a:t>контролювати</a:t>
            </a:r>
            <a:r>
              <a:rPr lang="ru-RU" dirty="0" smtClean="0"/>
              <a:t> вагу </a:t>
            </a:r>
            <a:r>
              <a:rPr lang="ru-RU" dirty="0" err="1" smtClean="0"/>
              <a:t>тіла</a:t>
            </a:r>
            <a:r>
              <a:rPr lang="ru-RU" dirty="0" smtClean="0"/>
              <a:t>, </a:t>
            </a:r>
            <a:r>
              <a:rPr lang="ru-RU" dirty="0" err="1" smtClean="0"/>
              <a:t>зменшити</a:t>
            </a:r>
            <a:r>
              <a:rPr lang="ru-RU" dirty="0" smtClean="0"/>
              <a:t> </a:t>
            </a:r>
            <a:r>
              <a:rPr lang="ru-RU" dirty="0" err="1" smtClean="0"/>
              <a:t>споживання</a:t>
            </a:r>
            <a:r>
              <a:rPr lang="ru-RU" dirty="0" smtClean="0"/>
              <a:t> </a:t>
            </a:r>
            <a:r>
              <a:rPr lang="ru-RU" dirty="0" err="1" smtClean="0"/>
              <a:t>солі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цукру</a:t>
            </a:r>
            <a:r>
              <a:rPr lang="ru-RU" dirty="0" smtClean="0"/>
              <a:t>, </a:t>
            </a:r>
            <a:r>
              <a:rPr lang="ru-RU" dirty="0" err="1" smtClean="0"/>
              <a:t>вживати</a:t>
            </a:r>
            <a:r>
              <a:rPr lang="ru-RU" dirty="0" smtClean="0"/>
              <a:t> </a:t>
            </a:r>
            <a:r>
              <a:rPr lang="ru-RU" dirty="0" err="1" smtClean="0"/>
              <a:t>більше</a:t>
            </a:r>
            <a:r>
              <a:rPr lang="ru-RU" dirty="0" smtClean="0"/>
              <a:t> круп, </a:t>
            </a:r>
            <a:r>
              <a:rPr lang="ru-RU" dirty="0" err="1" smtClean="0"/>
              <a:t>овочів</a:t>
            </a:r>
            <a:r>
              <a:rPr lang="ru-RU" dirty="0" smtClean="0"/>
              <a:t>, </a:t>
            </a:r>
            <a:r>
              <a:rPr lang="ru-RU" dirty="0" err="1" smtClean="0"/>
              <a:t>фруктів</a:t>
            </a:r>
            <a:r>
              <a:rPr lang="ru-RU" dirty="0" smtClean="0"/>
              <a:t>,</a:t>
            </a:r>
          </a:p>
          <a:p>
            <a:r>
              <a:rPr lang="ru-RU" dirty="0" smtClean="0"/>
              <a:t>3.     знати,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норма, та </a:t>
            </a:r>
            <a:r>
              <a:rPr lang="ru-RU" dirty="0" err="1" smtClean="0"/>
              <a:t>контролювати</a:t>
            </a:r>
            <a:r>
              <a:rPr lang="ru-RU" dirty="0" smtClean="0"/>
              <a:t> </a:t>
            </a:r>
            <a:r>
              <a:rPr lang="ru-RU" dirty="0" err="1" smtClean="0"/>
              <a:t>артеріальний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endParaRPr lang="ru-RU" dirty="0" smtClean="0"/>
          </a:p>
          <a:p>
            <a:r>
              <a:rPr lang="ru-RU" dirty="0" smtClean="0"/>
              <a:t>4.     </a:t>
            </a:r>
            <a:r>
              <a:rPr lang="ru-RU" dirty="0" err="1" smtClean="0"/>
              <a:t>щодня</a:t>
            </a:r>
            <a:r>
              <a:rPr lang="ru-RU" dirty="0" smtClean="0"/>
              <a:t> </a:t>
            </a:r>
            <a:r>
              <a:rPr lang="ru-RU" dirty="0" err="1" smtClean="0"/>
              <a:t>мінімум</a:t>
            </a:r>
            <a:r>
              <a:rPr lang="ru-RU" dirty="0" smtClean="0"/>
              <a:t> </a:t>
            </a:r>
            <a:r>
              <a:rPr lang="ru-RU" u="sng" dirty="0" smtClean="0">
                <a:hlinkClick r:id="rId5"/>
              </a:rPr>
              <a:t>30 </a:t>
            </a:r>
            <a:r>
              <a:rPr lang="ru-RU" u="sng" dirty="0" err="1" smtClean="0">
                <a:hlinkClick r:id="rId5"/>
              </a:rPr>
              <a:t>хвилин</a:t>
            </a:r>
            <a:r>
              <a:rPr lang="ru-RU" u="sng" dirty="0" smtClean="0">
                <a:hlinkClick r:id="rId5"/>
              </a:rPr>
              <a:t> </a:t>
            </a:r>
            <a:r>
              <a:rPr lang="ru-RU" u="sng" dirty="0" err="1" smtClean="0">
                <a:hlinkClick r:id="rId5"/>
              </a:rPr>
              <a:t>займатися</a:t>
            </a:r>
            <a:r>
              <a:rPr lang="ru-RU" dirty="0" smtClean="0"/>
              <a:t> </a:t>
            </a:r>
            <a:r>
              <a:rPr lang="ru-RU" dirty="0" err="1" smtClean="0"/>
              <a:t>фізичними</a:t>
            </a:r>
            <a:r>
              <a:rPr lang="ru-RU" dirty="0" smtClean="0"/>
              <a:t> </a:t>
            </a:r>
            <a:r>
              <a:rPr lang="ru-RU" dirty="0" err="1" smtClean="0"/>
              <a:t>вправами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танцями</a:t>
            </a:r>
            <a:r>
              <a:rPr lang="ru-RU" dirty="0" smtClean="0"/>
              <a:t>, </a:t>
            </a:r>
            <a:r>
              <a:rPr lang="ru-RU" dirty="0" err="1" smtClean="0"/>
              <a:t>ходити</a:t>
            </a:r>
            <a:r>
              <a:rPr lang="ru-RU" dirty="0" smtClean="0"/>
              <a:t> </a:t>
            </a:r>
            <a:r>
              <a:rPr lang="ru-RU" dirty="0" err="1" smtClean="0"/>
              <a:t>пішки</a:t>
            </a:r>
            <a:r>
              <a:rPr lang="ru-RU" dirty="0" smtClean="0"/>
              <a:t>.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висновок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Профілактика</a:t>
            </a:r>
            <a:r>
              <a:rPr lang="ru-RU" b="1" dirty="0" smtClean="0"/>
              <a:t>:</a:t>
            </a:r>
            <a:endParaRPr lang="ru-RU" dirty="0" smtClean="0"/>
          </a:p>
          <a:p>
            <a:r>
              <a:rPr lang="ru-RU" dirty="0" err="1" smtClean="0"/>
              <a:t>Оскільки</a:t>
            </a:r>
            <a:r>
              <a:rPr lang="ru-RU" dirty="0" smtClean="0"/>
              <a:t> </a:t>
            </a:r>
            <a:r>
              <a:rPr lang="ru-RU" dirty="0" err="1" smtClean="0"/>
              <a:t>ішемічна</a:t>
            </a:r>
            <a:r>
              <a:rPr lang="ru-RU" dirty="0" smtClean="0"/>
              <a:t> хвороба </a:t>
            </a:r>
            <a:r>
              <a:rPr lang="ru-RU" dirty="0" err="1" smtClean="0"/>
              <a:t>серця</a:t>
            </a:r>
            <a:r>
              <a:rPr lang="ru-RU" dirty="0" smtClean="0"/>
              <a:t> та </a:t>
            </a:r>
            <a:r>
              <a:rPr lang="ru-RU" dirty="0" err="1" smtClean="0"/>
              <a:t>інфаркт</a:t>
            </a:r>
            <a:r>
              <a:rPr lang="ru-RU" dirty="0" smtClean="0"/>
              <a:t>, в </a:t>
            </a:r>
            <a:r>
              <a:rPr lang="ru-RU" dirty="0" err="1" smtClean="0"/>
              <a:t>більшості</a:t>
            </a:r>
            <a:r>
              <a:rPr lang="ru-RU" dirty="0" smtClean="0"/>
              <a:t> </a:t>
            </a:r>
            <a:r>
              <a:rPr lang="ru-RU" dirty="0" err="1" smtClean="0"/>
              <a:t>випадків</a:t>
            </a:r>
            <a:r>
              <a:rPr lang="ru-RU" dirty="0" smtClean="0"/>
              <a:t>,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вираженням</a:t>
            </a:r>
            <a:r>
              <a:rPr lang="ru-RU" dirty="0" smtClean="0"/>
              <a:t> </a:t>
            </a:r>
            <a:r>
              <a:rPr lang="ru-RU" dirty="0" err="1" smtClean="0"/>
              <a:t>коронарної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. Яка, в свою </a:t>
            </a:r>
            <a:r>
              <a:rPr lang="ru-RU" dirty="0" err="1" smtClean="0"/>
              <a:t>чергу</a:t>
            </a:r>
            <a:r>
              <a:rPr lang="ru-RU" dirty="0" smtClean="0"/>
              <a:t>, </a:t>
            </a:r>
            <a:r>
              <a:rPr lang="ru-RU" dirty="0" err="1" smtClean="0"/>
              <a:t>частіше</a:t>
            </a:r>
            <a:r>
              <a:rPr lang="ru-RU" dirty="0" smtClean="0"/>
              <a:t> за все </a:t>
            </a:r>
            <a:r>
              <a:rPr lang="ru-RU" dirty="0" err="1" smtClean="0"/>
              <a:t>є</a:t>
            </a:r>
            <a:r>
              <a:rPr lang="ru-RU" dirty="0" smtClean="0"/>
              <a:t> результатом атеросклерозу </a:t>
            </a:r>
            <a:r>
              <a:rPr lang="ru-RU" dirty="0" err="1" smtClean="0"/>
              <a:t>коронарних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остільки</a:t>
            </a:r>
            <a:r>
              <a:rPr lang="ru-RU" dirty="0" smtClean="0"/>
              <a:t> </a:t>
            </a:r>
            <a:r>
              <a:rPr lang="ru-RU" dirty="0" err="1" smtClean="0"/>
              <a:t>профілактика</a:t>
            </a:r>
            <a:r>
              <a:rPr lang="ru-RU" dirty="0" smtClean="0"/>
              <a:t> </a:t>
            </a:r>
            <a:r>
              <a:rPr lang="ru-RU" dirty="0" err="1" smtClean="0"/>
              <a:t>ішемічної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 та </a:t>
            </a:r>
            <a:r>
              <a:rPr lang="ru-RU" dirty="0" err="1" smtClean="0"/>
              <a:t>інфаркту</a:t>
            </a:r>
            <a:r>
              <a:rPr lang="ru-RU" dirty="0" smtClean="0"/>
              <a:t> в основному </a:t>
            </a:r>
            <a:r>
              <a:rPr lang="ru-RU" dirty="0" err="1" smtClean="0"/>
              <a:t>збігається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профілактикою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лікуванням</a:t>
            </a:r>
            <a:r>
              <a:rPr lang="ru-RU" dirty="0" smtClean="0"/>
              <a:t> атеросклерозу, </a:t>
            </a:r>
            <a:r>
              <a:rPr lang="ru-RU" dirty="0" err="1" smtClean="0"/>
              <a:t>взагалі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Важливо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мати</a:t>
            </a:r>
            <a:r>
              <a:rPr lang="ru-RU" dirty="0" smtClean="0"/>
              <a:t> при </a:t>
            </a:r>
            <a:r>
              <a:rPr lang="ru-RU" dirty="0" err="1" smtClean="0"/>
              <a:t>собі</a:t>
            </a:r>
            <a:r>
              <a:rPr lang="ru-RU" dirty="0" smtClean="0"/>
              <a:t> «</a:t>
            </a:r>
            <a:r>
              <a:rPr lang="ru-RU" dirty="0" err="1" smtClean="0"/>
              <a:t>Нітрогліцерин</a:t>
            </a:r>
            <a:r>
              <a:rPr lang="ru-RU" dirty="0" smtClean="0"/>
              <a:t>». </a:t>
            </a:r>
            <a:r>
              <a:rPr lang="ru-RU" dirty="0" err="1" smtClean="0"/>
              <a:t>Застосовувати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без </a:t>
            </a:r>
            <a:r>
              <a:rPr lang="ru-RU" dirty="0" err="1" smtClean="0"/>
              <a:t>побоювань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метою </a:t>
            </a:r>
            <a:r>
              <a:rPr lang="ru-RU" dirty="0" err="1" smtClean="0"/>
              <a:t>профілактики</a:t>
            </a:r>
            <a:r>
              <a:rPr lang="ru-RU" dirty="0" smtClean="0"/>
              <a:t> (перед </a:t>
            </a:r>
            <a:r>
              <a:rPr lang="ru-RU" dirty="0" err="1" smtClean="0"/>
              <a:t>тільки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майбутніми</a:t>
            </a:r>
            <a:r>
              <a:rPr lang="ru-RU" dirty="0" smtClean="0"/>
              <a:t> </a:t>
            </a:r>
            <a:r>
              <a:rPr lang="ru-RU" dirty="0" err="1" smtClean="0"/>
              <a:t>фізичними</a:t>
            </a:r>
            <a:r>
              <a:rPr lang="ru-RU" dirty="0" smtClean="0"/>
              <a:t> та </a:t>
            </a:r>
            <a:r>
              <a:rPr lang="ru-RU" dirty="0" err="1" smtClean="0"/>
              <a:t>нервовими</a:t>
            </a:r>
            <a:r>
              <a:rPr lang="ru-RU" dirty="0" smtClean="0"/>
              <a:t> </a:t>
            </a:r>
            <a:r>
              <a:rPr lang="ru-RU" dirty="0" err="1" smtClean="0"/>
              <a:t>навантаженнями</a:t>
            </a:r>
            <a:r>
              <a:rPr lang="ru-RU" dirty="0" smtClean="0"/>
              <a:t>). </a:t>
            </a:r>
            <a:r>
              <a:rPr lang="ru-RU" dirty="0" err="1" smtClean="0"/>
              <a:t>Якщо</a:t>
            </a:r>
            <a:r>
              <a:rPr lang="ru-RU" dirty="0" smtClean="0"/>
              <a:t> одна таблетка не </a:t>
            </a:r>
            <a:r>
              <a:rPr lang="ru-RU" dirty="0" err="1" smtClean="0"/>
              <a:t>подіяла</a:t>
            </a:r>
            <a:r>
              <a:rPr lang="ru-RU" dirty="0" smtClean="0"/>
              <a:t>, то через 2-3 </a:t>
            </a:r>
            <a:r>
              <a:rPr lang="ru-RU" dirty="0" err="1" smtClean="0"/>
              <a:t>хвилини</a:t>
            </a:r>
            <a:r>
              <a:rPr lang="ru-RU" dirty="0" smtClean="0"/>
              <a:t> </a:t>
            </a:r>
            <a:r>
              <a:rPr lang="ru-RU" dirty="0" err="1" smtClean="0"/>
              <a:t>необхідно</a:t>
            </a:r>
            <a:r>
              <a:rPr lang="ru-RU" dirty="0" smtClean="0"/>
              <a:t> </a:t>
            </a:r>
            <a:r>
              <a:rPr lang="ru-RU" dirty="0" err="1" smtClean="0"/>
              <a:t>прийняти</a:t>
            </a:r>
            <a:r>
              <a:rPr lang="ru-RU" dirty="0" smtClean="0"/>
              <a:t> </a:t>
            </a:r>
            <a:r>
              <a:rPr lang="ru-RU" dirty="0" err="1" smtClean="0"/>
              <a:t>ще</a:t>
            </a:r>
            <a:r>
              <a:rPr lang="ru-RU" dirty="0" smtClean="0"/>
              <a:t> одну таблетку. Таблетки </a:t>
            </a:r>
            <a:r>
              <a:rPr lang="ru-RU" dirty="0" err="1" smtClean="0"/>
              <a:t>використовуються</a:t>
            </a:r>
            <a:r>
              <a:rPr lang="ru-RU" dirty="0" smtClean="0"/>
              <a:t> </a:t>
            </a:r>
            <a:r>
              <a:rPr lang="ru-RU" dirty="0" err="1" smtClean="0"/>
              <a:t>сублінгвально</a:t>
            </a:r>
            <a:r>
              <a:rPr lang="ru-RU" dirty="0" smtClean="0"/>
              <a:t>, </a:t>
            </a:r>
            <a:r>
              <a:rPr lang="ru-RU" dirty="0" err="1" smtClean="0"/>
              <a:t>тобто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язик</a:t>
            </a:r>
            <a:r>
              <a:rPr lang="ru-RU" dirty="0" smtClean="0"/>
              <a:t>. </a:t>
            </a:r>
            <a:r>
              <a:rPr lang="ru-RU" dirty="0" err="1" smtClean="0"/>
              <a:t>Якщо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20-30 </a:t>
            </a:r>
            <a:r>
              <a:rPr lang="ru-RU" dirty="0" err="1" smtClean="0"/>
              <a:t>хвилин</a:t>
            </a:r>
            <a:r>
              <a:rPr lang="ru-RU" dirty="0" smtClean="0"/>
              <a:t> </a:t>
            </a:r>
            <a:r>
              <a:rPr lang="ru-RU" dirty="0" err="1" smtClean="0"/>
              <a:t>напад</a:t>
            </a:r>
            <a:r>
              <a:rPr lang="ru-RU" dirty="0" smtClean="0"/>
              <a:t> не проходить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звертатися</a:t>
            </a:r>
            <a:r>
              <a:rPr lang="ru-RU" dirty="0" smtClean="0"/>
              <a:t> до </a:t>
            </a:r>
            <a:r>
              <a:rPr lang="ru-RU" dirty="0" err="1" smtClean="0"/>
              <a:t>лікаря</a:t>
            </a:r>
            <a:r>
              <a:rPr lang="ru-RU" dirty="0" smtClean="0"/>
              <a:t>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уникнути</a:t>
            </a:r>
            <a:r>
              <a:rPr lang="ru-RU" dirty="0" smtClean="0"/>
              <a:t> такого </a:t>
            </a:r>
            <a:r>
              <a:rPr lang="ru-RU" dirty="0" err="1" smtClean="0"/>
              <a:t>ускладнення</a:t>
            </a:r>
            <a:r>
              <a:rPr lang="ru-RU" dirty="0" smtClean="0"/>
              <a:t>, як </a:t>
            </a:r>
            <a:r>
              <a:rPr lang="ru-RU" dirty="0" err="1" smtClean="0"/>
              <a:t>інфаркт</a:t>
            </a:r>
            <a:r>
              <a:rPr lang="ru-RU" dirty="0" smtClean="0"/>
              <a:t> </a:t>
            </a:r>
            <a:r>
              <a:rPr lang="ru-RU" dirty="0" err="1" smtClean="0"/>
              <a:t>міокарда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як</a:t>
            </a:r>
            <a:r>
              <a:rPr lang="ru-RU" dirty="0" smtClean="0"/>
              <a:t> </a:t>
            </a:r>
            <a:r>
              <a:rPr lang="ru-RU" dirty="0" err="1" smtClean="0"/>
              <a:t>наслідок</a:t>
            </a:r>
            <a:r>
              <a:rPr lang="ru-RU" dirty="0" smtClean="0"/>
              <a:t>, </a:t>
            </a:r>
            <a:r>
              <a:rPr lang="ru-RU" dirty="0" err="1" smtClean="0"/>
              <a:t>можливості</a:t>
            </a:r>
            <a:r>
              <a:rPr lang="ru-RU" dirty="0" smtClean="0"/>
              <a:t> летального результату!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Серцево-судинна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Базальна</a:t>
            </a:r>
            <a:r>
              <a:rPr lang="ru-RU" dirty="0" smtClean="0"/>
              <a:t> мембрана </a:t>
            </a:r>
            <a:r>
              <a:rPr lang="ru-RU" dirty="0" err="1" smtClean="0"/>
              <a:t>гемокапілярів</a:t>
            </a:r>
            <a:r>
              <a:rPr lang="ru-RU" dirty="0" smtClean="0"/>
              <a:t> </a:t>
            </a:r>
            <a:r>
              <a:rPr lang="ru-RU" dirty="0" err="1" smtClean="0"/>
              <a:t>товщиною</a:t>
            </a:r>
            <a:r>
              <a:rPr lang="ru-RU" dirty="0" smtClean="0"/>
              <a:t> 35...50 нм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тонкофібрилярну</a:t>
            </a:r>
            <a:r>
              <a:rPr lang="ru-RU" dirty="0" smtClean="0"/>
              <a:t> </a:t>
            </a:r>
            <a:r>
              <a:rPr lang="ru-RU" dirty="0" err="1" smtClean="0"/>
              <a:t>будову</a:t>
            </a:r>
            <a:r>
              <a:rPr lang="ru-RU" dirty="0" smtClean="0"/>
              <a:t>,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колаген</a:t>
            </a:r>
            <a:r>
              <a:rPr lang="ru-RU" dirty="0" smtClean="0"/>
              <a:t>, </a:t>
            </a:r>
            <a:r>
              <a:rPr lang="ru-RU" dirty="0" err="1" smtClean="0"/>
              <a:t>глікозаміноглікани</a:t>
            </a:r>
            <a:r>
              <a:rPr lang="ru-RU" dirty="0" smtClean="0"/>
              <a:t>, </a:t>
            </a:r>
            <a:r>
              <a:rPr lang="ru-RU" dirty="0" err="1" smtClean="0"/>
              <a:t>ліпіди</a:t>
            </a:r>
            <a:r>
              <a:rPr lang="ru-RU" dirty="0" smtClean="0"/>
              <a:t>. </a:t>
            </a:r>
            <a:r>
              <a:rPr lang="ru-RU" dirty="0" err="1" smtClean="0"/>
              <a:t>Відіграє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роль у </a:t>
            </a:r>
            <a:r>
              <a:rPr lang="ru-RU" dirty="0" err="1" smtClean="0"/>
              <a:t>транспорті</a:t>
            </a:r>
            <a:r>
              <a:rPr lang="ru-RU" dirty="0" smtClean="0"/>
              <a:t> </a:t>
            </a:r>
            <a:r>
              <a:rPr lang="ru-RU" dirty="0" err="1" smtClean="0"/>
              <a:t>речовин</a:t>
            </a:r>
            <a:r>
              <a:rPr lang="ru-RU" dirty="0" smtClean="0"/>
              <a:t> через </a:t>
            </a:r>
            <a:r>
              <a:rPr lang="ru-RU" dirty="0" err="1" smtClean="0"/>
              <a:t>капілярну</a:t>
            </a:r>
            <a:r>
              <a:rPr lang="ru-RU" dirty="0" smtClean="0"/>
              <a:t> </a:t>
            </a:r>
            <a:r>
              <a:rPr lang="ru-RU" dirty="0" err="1" smtClean="0"/>
              <a:t>стінку</a:t>
            </a:r>
            <a:r>
              <a:rPr lang="ru-RU" dirty="0" smtClean="0"/>
              <a:t>, </a:t>
            </a:r>
            <a:r>
              <a:rPr lang="ru-RU" dirty="0" err="1" smtClean="0"/>
              <a:t>її</a:t>
            </a:r>
            <a:r>
              <a:rPr lang="ru-RU" dirty="0" smtClean="0"/>
              <a:t> стан </a:t>
            </a:r>
            <a:r>
              <a:rPr lang="ru-RU" dirty="0" err="1" smtClean="0"/>
              <a:t>зумовлює</a:t>
            </a:r>
            <a:r>
              <a:rPr lang="ru-RU" dirty="0" smtClean="0"/>
              <a:t> </a:t>
            </a:r>
            <a:r>
              <a:rPr lang="ru-RU" dirty="0" err="1" smtClean="0"/>
              <a:t>проникливість</a:t>
            </a:r>
            <a:r>
              <a:rPr lang="ru-RU" dirty="0" smtClean="0"/>
              <a:t> </a:t>
            </a:r>
            <a:r>
              <a:rPr lang="ru-RU" dirty="0" err="1" smtClean="0"/>
              <a:t>капілярів</a:t>
            </a:r>
            <a:r>
              <a:rPr lang="ru-RU" dirty="0" smtClean="0"/>
              <a:t>: Разом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цим</a:t>
            </a:r>
            <a:r>
              <a:rPr lang="ru-RU" dirty="0" smtClean="0"/>
              <a:t> вона </a:t>
            </a:r>
            <a:r>
              <a:rPr lang="ru-RU" dirty="0" err="1" smtClean="0"/>
              <a:t>полегшує</a:t>
            </a:r>
            <a:r>
              <a:rPr lang="ru-RU" dirty="0" smtClean="0"/>
              <a:t> </a:t>
            </a:r>
            <a:r>
              <a:rPr lang="ru-RU" dirty="0" err="1" smtClean="0"/>
              <a:t>фіксацію</a:t>
            </a:r>
            <a:r>
              <a:rPr lang="ru-RU" dirty="0" smtClean="0"/>
              <a:t> </a:t>
            </a:r>
            <a:r>
              <a:rPr lang="ru-RU" dirty="0" err="1" smtClean="0"/>
              <a:t>ендотеліальних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створює</a:t>
            </a:r>
            <a:r>
              <a:rPr lang="ru-RU" dirty="0" smtClean="0"/>
              <a:t> </a:t>
            </a:r>
            <a:r>
              <a:rPr lang="ru-RU" dirty="0" err="1" smtClean="0"/>
              <a:t>зовнішню</a:t>
            </a:r>
            <a:r>
              <a:rPr lang="ru-RU" dirty="0" smtClean="0"/>
              <a:t> опору для </a:t>
            </a:r>
            <a:r>
              <a:rPr lang="ru-RU" dirty="0" err="1" smtClean="0"/>
              <a:t>їхнього</a:t>
            </a:r>
            <a:r>
              <a:rPr lang="ru-RU" dirty="0" smtClean="0"/>
              <a:t> </a:t>
            </a:r>
            <a:r>
              <a:rPr lang="ru-RU" dirty="0" err="1" smtClean="0"/>
              <a:t>цитоскелету</a:t>
            </a:r>
            <a:r>
              <a:rPr lang="ru-RU" dirty="0" smtClean="0"/>
              <a:t>. </a:t>
            </a:r>
            <a:r>
              <a:rPr lang="ru-RU" dirty="0" err="1" smtClean="0"/>
              <a:t>Базальна</a:t>
            </a:r>
            <a:r>
              <a:rPr lang="ru-RU" dirty="0" smtClean="0"/>
              <a:t> мембрана </a:t>
            </a:r>
            <a:r>
              <a:rPr lang="ru-RU" dirty="0" err="1" smtClean="0"/>
              <a:t>може</a:t>
            </a:r>
            <a:r>
              <a:rPr lang="ru-RU" dirty="0" smtClean="0"/>
              <a:t> бути </a:t>
            </a:r>
            <a:r>
              <a:rPr lang="ru-RU" dirty="0" err="1" smtClean="0"/>
              <a:t>суцільною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містити</a:t>
            </a:r>
            <a:r>
              <a:rPr lang="ru-RU" dirty="0" smtClean="0"/>
              <a:t> отвори — пори. </a:t>
            </a:r>
            <a:r>
              <a:rPr lang="ru-RU" dirty="0" err="1" smtClean="0"/>
              <a:t>Перицити</a:t>
            </a:r>
            <a:r>
              <a:rPr lang="ru-RU" dirty="0" smtClean="0"/>
              <a:t>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сполучнотканинні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відростками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вони </a:t>
            </a:r>
            <a:r>
              <a:rPr lang="ru-RU" dirty="0" err="1" smtClean="0"/>
              <a:t>охоплюють</a:t>
            </a:r>
            <a:r>
              <a:rPr lang="ru-RU" dirty="0" smtClean="0"/>
              <a:t> </a:t>
            </a:r>
            <a:r>
              <a:rPr lang="ru-RU" dirty="0" err="1" smtClean="0"/>
              <a:t>капіляри</a:t>
            </a:r>
            <a:r>
              <a:rPr lang="ru-RU" dirty="0" smtClean="0"/>
              <a:t> </a:t>
            </a:r>
            <a:r>
              <a:rPr lang="ru-RU" dirty="0" err="1" smtClean="0"/>
              <a:t>іззовні</a:t>
            </a:r>
            <a:r>
              <a:rPr lang="ru-RU" dirty="0" smtClean="0"/>
              <a:t>. </a:t>
            </a:r>
            <a:r>
              <a:rPr lang="ru-RU" dirty="0" err="1" smtClean="0"/>
              <a:t>Перицити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лежати</a:t>
            </a:r>
            <a:r>
              <a:rPr lang="ru-RU" dirty="0" smtClean="0"/>
              <a:t> у </a:t>
            </a:r>
            <a:r>
              <a:rPr lang="ru-RU" dirty="0" err="1" smtClean="0"/>
              <a:t>розщепленнях</a:t>
            </a:r>
            <a:r>
              <a:rPr lang="ru-RU" dirty="0" smtClean="0"/>
              <a:t> </a:t>
            </a:r>
            <a:r>
              <a:rPr lang="ru-RU" dirty="0" err="1" smtClean="0"/>
              <a:t>базальної</a:t>
            </a:r>
            <a:r>
              <a:rPr lang="ru-RU" dirty="0" smtClean="0"/>
              <a:t> </a:t>
            </a:r>
            <a:r>
              <a:rPr lang="ru-RU" dirty="0" err="1" smtClean="0"/>
              <a:t>мембрани</a:t>
            </a:r>
            <a:r>
              <a:rPr lang="ru-RU" dirty="0" smtClean="0"/>
              <a:t>. У </a:t>
            </a:r>
            <a:r>
              <a:rPr lang="ru-RU" dirty="0" err="1" smtClean="0"/>
              <a:t>ділянках</a:t>
            </a:r>
            <a:r>
              <a:rPr lang="ru-RU" dirty="0" smtClean="0"/>
              <a:t>, де </a:t>
            </a:r>
            <a:r>
              <a:rPr lang="ru-RU" dirty="0" err="1" smtClean="0"/>
              <a:t>базальна</a:t>
            </a:r>
            <a:r>
              <a:rPr lang="ru-RU" dirty="0" smtClean="0"/>
              <a:t> мембрана </a:t>
            </a:r>
            <a:r>
              <a:rPr lang="ru-RU" dirty="0" err="1" smtClean="0"/>
              <a:t>містить</a:t>
            </a:r>
            <a:r>
              <a:rPr lang="ru-RU" dirty="0" smtClean="0"/>
              <a:t> пори, </a:t>
            </a:r>
            <a:r>
              <a:rPr lang="ru-RU" dirty="0" err="1" smtClean="0"/>
              <a:t>перицити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ендотелієм</a:t>
            </a:r>
            <a:r>
              <a:rPr lang="ru-RU" dirty="0" smtClean="0"/>
              <a:t> </a:t>
            </a:r>
            <a:r>
              <a:rPr lang="ru-RU" dirty="0" err="1" smtClean="0"/>
              <a:t>ендотеліоперицитарні</a:t>
            </a:r>
            <a:r>
              <a:rPr lang="ru-RU" dirty="0" smtClean="0"/>
              <a:t> </a:t>
            </a:r>
            <a:r>
              <a:rPr lang="ru-RU" dirty="0" err="1" smtClean="0"/>
              <a:t>щільні</a:t>
            </a:r>
            <a:r>
              <a:rPr lang="ru-RU" dirty="0" smtClean="0"/>
              <a:t> </a:t>
            </a:r>
            <a:r>
              <a:rPr lang="ru-RU" dirty="0" err="1" smtClean="0"/>
              <a:t>контакти</a:t>
            </a:r>
            <a:r>
              <a:rPr lang="ru-RU" dirty="0" smtClean="0"/>
              <a:t> І, таким чином, </a:t>
            </a:r>
            <a:r>
              <a:rPr lang="ru-RU" dirty="0" err="1" smtClean="0"/>
              <a:t>формують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ними </a:t>
            </a:r>
            <a:r>
              <a:rPr lang="ru-RU" dirty="0" err="1" smtClean="0"/>
              <a:t>цілісну</a:t>
            </a:r>
            <a:r>
              <a:rPr lang="ru-RU" dirty="0" smtClean="0"/>
              <a:t> систему. </a:t>
            </a:r>
            <a:r>
              <a:rPr lang="ru-RU" dirty="0" err="1" smtClean="0"/>
              <a:t>Капіляри</a:t>
            </a:r>
            <a:r>
              <a:rPr lang="ru-RU" dirty="0" smtClean="0"/>
              <a:t> </a:t>
            </a:r>
            <a:r>
              <a:rPr lang="ru-RU" dirty="0" err="1" smtClean="0"/>
              <a:t>завжди</a:t>
            </a:r>
            <a:r>
              <a:rPr lang="ru-RU" dirty="0" smtClean="0"/>
              <a:t> </a:t>
            </a:r>
            <a:r>
              <a:rPr lang="ru-RU" dirty="0" err="1" smtClean="0"/>
              <a:t>супроводжують</a:t>
            </a:r>
            <a:r>
              <a:rPr lang="ru-RU" dirty="0" smtClean="0"/>
              <a:t> </a:t>
            </a:r>
            <a:r>
              <a:rPr lang="ru-RU" dirty="0" err="1" smtClean="0"/>
              <a:t>малодиференційовані</a:t>
            </a:r>
            <a:r>
              <a:rPr lang="ru-RU" dirty="0" smtClean="0"/>
              <a:t> </a:t>
            </a:r>
            <a:r>
              <a:rPr lang="ru-RU" dirty="0" err="1" smtClean="0"/>
              <a:t>сполучнотканинні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назву</a:t>
            </a:r>
            <a:r>
              <a:rPr lang="ru-RU" dirty="0" smtClean="0"/>
              <a:t> </a:t>
            </a:r>
            <a:r>
              <a:rPr lang="ru-RU" dirty="0" err="1" smtClean="0"/>
              <a:t>адвентиційних</a:t>
            </a:r>
            <a:r>
              <a:rPr lang="ru-RU" dirty="0" smtClean="0"/>
              <a:t>. Вони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зовні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перицитів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оточені</a:t>
            </a:r>
            <a:r>
              <a:rPr lang="ru-RU" dirty="0" smtClean="0"/>
              <a:t> </a:t>
            </a:r>
            <a:r>
              <a:rPr lang="ru-RU" dirty="0" err="1" smtClean="0"/>
              <a:t>міжклітинною</a:t>
            </a:r>
            <a:r>
              <a:rPr lang="ru-RU" dirty="0" smtClean="0"/>
              <a:t> </a:t>
            </a:r>
            <a:r>
              <a:rPr lang="ru-RU" dirty="0" err="1" smtClean="0"/>
              <a:t>речовиною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тонкими </a:t>
            </a:r>
            <a:r>
              <a:rPr lang="ru-RU" dirty="0" err="1" smtClean="0"/>
              <a:t>колагеновими</a:t>
            </a:r>
            <a:r>
              <a:rPr lang="ru-RU" dirty="0" smtClean="0"/>
              <a:t> волокнами. До складу </a:t>
            </a:r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капілярної</a:t>
            </a:r>
            <a:r>
              <a:rPr lang="ru-RU" dirty="0" smtClean="0"/>
              <a:t> </a:t>
            </a:r>
            <a:r>
              <a:rPr lang="ru-RU" dirty="0" err="1" smtClean="0"/>
              <a:t>стінки</a:t>
            </a:r>
            <a:r>
              <a:rPr lang="ru-RU" dirty="0" smtClean="0"/>
              <a:t>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не </a:t>
            </a:r>
            <a:r>
              <a:rPr lang="ru-RU" dirty="0" err="1" smtClean="0"/>
              <a:t>входять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Серцево</a:t>
            </a:r>
            <a:r>
              <a:rPr lang="uk-UA" dirty="0" smtClean="0"/>
              <a:t>-</a:t>
            </a:r>
            <a:r>
              <a:rPr lang="uk-UA" dirty="0" smtClean="0"/>
              <a:t>судинна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Залежно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ендотелію</a:t>
            </a:r>
            <a:r>
              <a:rPr lang="ru-RU" dirty="0" smtClean="0"/>
              <a:t>, </a:t>
            </a:r>
            <a:r>
              <a:rPr lang="ru-RU" dirty="0" err="1" smtClean="0"/>
              <a:t>базальної</a:t>
            </a:r>
            <a:r>
              <a:rPr lang="ru-RU" dirty="0" smtClean="0"/>
              <a:t> </a:t>
            </a:r>
            <a:r>
              <a:rPr lang="ru-RU" dirty="0" err="1" smtClean="0"/>
              <a:t>мембрани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діаметру</a:t>
            </a:r>
            <a:r>
              <a:rPr lang="ru-RU" dirty="0" smtClean="0"/>
              <a:t> </a:t>
            </a:r>
            <a:r>
              <a:rPr lang="ru-RU" dirty="0" err="1" smtClean="0"/>
              <a:t>визначають</a:t>
            </a:r>
            <a:r>
              <a:rPr lang="ru-RU" dirty="0" smtClean="0"/>
              <a:t> </a:t>
            </a:r>
            <a:r>
              <a:rPr lang="ru-RU" dirty="0" err="1" smtClean="0"/>
              <a:t>капіляри</a:t>
            </a:r>
            <a:r>
              <a:rPr lang="ru-RU" dirty="0" smtClean="0"/>
              <a:t>: 1) </a:t>
            </a:r>
            <a:r>
              <a:rPr lang="ru-RU" dirty="0" err="1" smtClean="0"/>
              <a:t>соматичного</a:t>
            </a:r>
            <a:r>
              <a:rPr lang="ru-RU" dirty="0" smtClean="0"/>
              <a:t> типу </a:t>
            </a:r>
            <a:r>
              <a:rPr lang="ru-RU" dirty="0" err="1" smtClean="0"/>
              <a:t>діаметром</a:t>
            </a:r>
            <a:r>
              <a:rPr lang="ru-RU" dirty="0" smtClean="0"/>
              <a:t> до 10 мкм,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нефенестрований</a:t>
            </a:r>
            <a:r>
              <a:rPr lang="ru-RU" dirty="0" smtClean="0"/>
              <a:t> </a:t>
            </a:r>
            <a:r>
              <a:rPr lang="ru-RU" dirty="0" err="1" smtClean="0"/>
              <a:t>ендотелій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суцільну</a:t>
            </a:r>
            <a:r>
              <a:rPr lang="ru-RU" dirty="0" smtClean="0"/>
              <a:t> </a:t>
            </a:r>
            <a:r>
              <a:rPr lang="ru-RU" dirty="0" err="1" smtClean="0"/>
              <a:t>базальну</a:t>
            </a:r>
            <a:r>
              <a:rPr lang="ru-RU" dirty="0" smtClean="0"/>
              <a:t> мембрану, вони </a:t>
            </a:r>
            <a:r>
              <a:rPr lang="ru-RU" dirty="0" err="1" smtClean="0"/>
              <a:t>локалізуються</a:t>
            </a:r>
            <a:r>
              <a:rPr lang="ru-RU" dirty="0" smtClean="0"/>
              <a:t> в </a:t>
            </a:r>
            <a:r>
              <a:rPr lang="ru-RU" dirty="0" err="1" smtClean="0"/>
              <a:t>шкірі</a:t>
            </a:r>
            <a:r>
              <a:rPr lang="ru-RU" dirty="0" smtClean="0"/>
              <a:t>, </a:t>
            </a:r>
            <a:r>
              <a:rPr lang="ru-RU" dirty="0" err="1" smtClean="0"/>
              <a:t>м'язовій</a:t>
            </a:r>
            <a:r>
              <a:rPr lang="ru-RU" dirty="0" smtClean="0"/>
              <a:t> </a:t>
            </a:r>
            <a:r>
              <a:rPr lang="ru-RU" dirty="0" err="1" smtClean="0"/>
              <a:t>тканині</a:t>
            </a:r>
            <a:r>
              <a:rPr lang="ru-RU" dirty="0" smtClean="0"/>
              <a:t>, </a:t>
            </a:r>
            <a:r>
              <a:rPr lang="ru-RU" dirty="0" err="1" smtClean="0"/>
              <a:t>серці</a:t>
            </a:r>
            <a:r>
              <a:rPr lang="ru-RU" dirty="0" smtClean="0"/>
              <a:t>, головному </a:t>
            </a:r>
            <a:r>
              <a:rPr lang="ru-RU" dirty="0" err="1" smtClean="0"/>
              <a:t>мозку</a:t>
            </a:r>
            <a:r>
              <a:rPr lang="ru-RU" dirty="0" smtClean="0"/>
              <a:t>; 2) </a:t>
            </a:r>
            <a:r>
              <a:rPr lang="ru-RU" dirty="0" err="1" smtClean="0"/>
              <a:t>вісцерального</a:t>
            </a:r>
            <a:r>
              <a:rPr lang="ru-RU" dirty="0" smtClean="0"/>
              <a:t> типу,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фенестрований</a:t>
            </a:r>
            <a:r>
              <a:rPr lang="ru-RU" dirty="0" smtClean="0"/>
              <a:t> </a:t>
            </a:r>
            <a:r>
              <a:rPr lang="ru-RU" dirty="0" err="1" smtClean="0"/>
              <a:t>ендотелій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суцільну</a:t>
            </a:r>
            <a:r>
              <a:rPr lang="ru-RU" dirty="0" smtClean="0"/>
              <a:t> </a:t>
            </a:r>
            <a:r>
              <a:rPr lang="ru-RU" dirty="0" err="1" smtClean="0"/>
              <a:t>базальну</a:t>
            </a:r>
            <a:r>
              <a:rPr lang="ru-RU" dirty="0" smtClean="0"/>
              <a:t> мембрану, </a:t>
            </a:r>
            <a:r>
              <a:rPr lang="ru-RU" dirty="0" err="1" smtClean="0"/>
              <a:t>локалізуються</a:t>
            </a:r>
            <a:r>
              <a:rPr lang="ru-RU" dirty="0" smtClean="0"/>
              <a:t> у </a:t>
            </a:r>
            <a:r>
              <a:rPr lang="ru-RU" dirty="0" err="1" smtClean="0"/>
              <a:t>ниркових</a:t>
            </a:r>
            <a:r>
              <a:rPr lang="ru-RU" dirty="0" smtClean="0"/>
              <a:t> клубочках, ворсинках </a:t>
            </a:r>
            <a:r>
              <a:rPr lang="ru-RU" dirty="0" err="1" smtClean="0"/>
              <a:t>тонкої</a:t>
            </a:r>
            <a:r>
              <a:rPr lang="ru-RU" dirty="0" smtClean="0"/>
              <a:t> кишки, </a:t>
            </a:r>
            <a:r>
              <a:rPr lang="ru-RU" dirty="0" err="1" smtClean="0"/>
              <a:t>залозах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секреції</a:t>
            </a:r>
            <a:r>
              <a:rPr lang="ru-RU" dirty="0" smtClean="0"/>
              <a:t>; 3) </a:t>
            </a:r>
            <a:r>
              <a:rPr lang="ru-RU" dirty="0" err="1" smtClean="0"/>
              <a:t>синусоїдного</a:t>
            </a:r>
            <a:r>
              <a:rPr lang="ru-RU" dirty="0" smtClean="0"/>
              <a:t> типу,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фенестри</a:t>
            </a:r>
            <a:r>
              <a:rPr lang="ru-RU" dirty="0" smtClean="0"/>
              <a:t> в </a:t>
            </a:r>
            <a:r>
              <a:rPr lang="ru-RU" dirty="0" err="1" smtClean="0"/>
              <a:t>ендотелії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пори у </a:t>
            </a:r>
            <a:r>
              <a:rPr lang="ru-RU" dirty="0" err="1" smtClean="0"/>
              <a:t>базальній</a:t>
            </a:r>
            <a:r>
              <a:rPr lang="ru-RU" dirty="0" smtClean="0"/>
              <a:t> </a:t>
            </a:r>
            <a:r>
              <a:rPr lang="ru-RU" dirty="0" err="1" smtClean="0"/>
              <a:t>мембрані</a:t>
            </a:r>
            <a:r>
              <a:rPr lang="ru-RU" dirty="0" smtClean="0"/>
              <a:t>, </a:t>
            </a:r>
            <a:r>
              <a:rPr lang="ru-RU" dirty="0" err="1" smtClean="0"/>
              <a:t>розташовані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кровотворних</a:t>
            </a:r>
            <a:r>
              <a:rPr lang="ru-RU" dirty="0" smtClean="0"/>
              <a:t> органах, </a:t>
            </a:r>
            <a:r>
              <a:rPr lang="ru-RU" dirty="0" err="1" smtClean="0"/>
              <a:t>печінці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Артеріоловенулярні</a:t>
            </a:r>
            <a:r>
              <a:rPr lang="ru-RU" dirty="0" smtClean="0"/>
              <a:t> </a:t>
            </a:r>
            <a:r>
              <a:rPr lang="ru-RU" dirty="0" err="1" smtClean="0"/>
              <a:t>анастомози</a:t>
            </a:r>
            <a:r>
              <a:rPr lang="ru-RU" dirty="0" smtClean="0"/>
              <a:t> (</a:t>
            </a:r>
            <a:r>
              <a:rPr lang="en-US" dirty="0" smtClean="0"/>
              <a:t>ABA).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частина</a:t>
            </a:r>
            <a:r>
              <a:rPr lang="ru-RU" dirty="0" smtClean="0"/>
              <a:t> </a:t>
            </a:r>
            <a:r>
              <a:rPr lang="ru-RU" dirty="0" err="1" smtClean="0"/>
              <a:t>мікроциркулярного</a:t>
            </a:r>
            <a:r>
              <a:rPr lang="ru-RU" dirty="0" smtClean="0"/>
              <a:t> русла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прямий</a:t>
            </a:r>
            <a:r>
              <a:rPr lang="ru-RU" dirty="0" smtClean="0"/>
              <a:t> </a:t>
            </a:r>
            <a:r>
              <a:rPr lang="ru-RU" dirty="0" err="1" smtClean="0"/>
              <a:t>перехід</a:t>
            </a:r>
            <a:r>
              <a:rPr lang="ru-RU" dirty="0" smtClean="0"/>
              <a:t> </a:t>
            </a:r>
            <a:r>
              <a:rPr lang="ru-RU" dirty="0" err="1" smtClean="0"/>
              <a:t>артеріальної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у </a:t>
            </a:r>
            <a:r>
              <a:rPr lang="ru-RU" dirty="0" err="1" smtClean="0"/>
              <a:t>вени</a:t>
            </a:r>
            <a:r>
              <a:rPr lang="ru-RU" dirty="0" smtClean="0"/>
              <a:t>, </a:t>
            </a:r>
            <a:r>
              <a:rPr lang="ru-RU" dirty="0" err="1" smtClean="0"/>
              <a:t>оминаючи</a:t>
            </a:r>
            <a:r>
              <a:rPr lang="ru-RU" dirty="0" smtClean="0"/>
              <a:t> </a:t>
            </a:r>
            <a:r>
              <a:rPr lang="ru-RU" dirty="0" err="1" smtClean="0"/>
              <a:t>капіляри</a:t>
            </a:r>
            <a:r>
              <a:rPr lang="ru-RU" dirty="0" smtClean="0"/>
              <a:t>. </a:t>
            </a:r>
            <a:r>
              <a:rPr lang="en-US" dirty="0" smtClean="0"/>
              <a:t>ABA </a:t>
            </a:r>
            <a:r>
              <a:rPr lang="ru-RU" dirty="0" err="1" smtClean="0"/>
              <a:t>існують</a:t>
            </a:r>
            <a:r>
              <a:rPr lang="ru-RU" dirty="0" smtClean="0"/>
              <a:t> </a:t>
            </a:r>
            <a:r>
              <a:rPr lang="ru-RU" dirty="0" err="1" smtClean="0"/>
              <a:t>майже</a:t>
            </a:r>
            <a:r>
              <a:rPr lang="ru-RU" dirty="0" smtClean="0"/>
              <a:t> у </a:t>
            </a:r>
            <a:r>
              <a:rPr lang="ru-RU" dirty="0" err="1" smtClean="0"/>
              <a:t>всіх</a:t>
            </a:r>
            <a:r>
              <a:rPr lang="ru-RU" dirty="0" smtClean="0"/>
              <a:t> органах,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діаметр</a:t>
            </a:r>
            <a:r>
              <a:rPr lang="ru-RU" dirty="0" smtClean="0"/>
              <a:t> </a:t>
            </a:r>
            <a:r>
              <a:rPr lang="ru-RU" dirty="0" err="1" smtClean="0"/>
              <a:t>коливається</a:t>
            </a:r>
            <a:r>
              <a:rPr lang="ru-RU" dirty="0" smtClean="0"/>
              <a:t> у межах </a:t>
            </a:r>
            <a:r>
              <a:rPr lang="ru-RU" dirty="0" err="1" smtClean="0"/>
              <a:t>від</a:t>
            </a:r>
            <a:r>
              <a:rPr lang="ru-RU" dirty="0" smtClean="0"/>
              <a:t> 30 до 500 мкм, а </a:t>
            </a:r>
            <a:r>
              <a:rPr lang="ru-RU" dirty="0" err="1" smtClean="0"/>
              <a:t>довжина</a:t>
            </a:r>
            <a:r>
              <a:rPr lang="ru-RU" dirty="0" smtClean="0"/>
              <a:t> </a:t>
            </a:r>
            <a:r>
              <a:rPr lang="ru-RU" dirty="0" err="1" smtClean="0"/>
              <a:t>сягає</a:t>
            </a:r>
            <a:r>
              <a:rPr lang="ru-RU" dirty="0" smtClean="0"/>
              <a:t> 4 мм. </a:t>
            </a:r>
            <a:r>
              <a:rPr lang="ru-RU" dirty="0" err="1" smtClean="0"/>
              <a:t>Розрізняють</a:t>
            </a:r>
            <a:r>
              <a:rPr lang="ru-RU" dirty="0" smtClean="0"/>
              <a:t>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групи</a:t>
            </a:r>
            <a:r>
              <a:rPr lang="ru-RU" dirty="0" smtClean="0"/>
              <a:t> </a:t>
            </a:r>
            <a:r>
              <a:rPr lang="ru-RU" dirty="0" err="1" smtClean="0"/>
              <a:t>анастомозів</a:t>
            </a:r>
            <a:r>
              <a:rPr lang="ru-RU" dirty="0" smtClean="0"/>
              <a:t>: 1) </a:t>
            </a:r>
            <a:r>
              <a:rPr lang="ru-RU" dirty="0" err="1" smtClean="0"/>
              <a:t>справжні</a:t>
            </a:r>
            <a:r>
              <a:rPr lang="ru-RU" dirty="0" smtClean="0"/>
              <a:t> </a:t>
            </a:r>
            <a:r>
              <a:rPr lang="en-US" dirty="0" smtClean="0"/>
              <a:t>ABA,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шунти</a:t>
            </a:r>
            <a:r>
              <a:rPr lang="ru-RU" dirty="0" smtClean="0"/>
              <a:t>, де </a:t>
            </a:r>
            <a:r>
              <a:rPr lang="ru-RU" dirty="0" err="1" smtClean="0"/>
              <a:t>скидається</a:t>
            </a:r>
            <a:r>
              <a:rPr lang="ru-RU" dirty="0" smtClean="0"/>
              <a:t> чиста </a:t>
            </a:r>
            <a:r>
              <a:rPr lang="ru-RU" dirty="0" err="1" smtClean="0"/>
              <a:t>артеріальна</a:t>
            </a:r>
            <a:r>
              <a:rPr lang="ru-RU" dirty="0" smtClean="0"/>
              <a:t> кров, </a:t>
            </a:r>
            <a:r>
              <a:rPr lang="ru-RU" dirty="0" err="1" smtClean="0"/>
              <a:t>виділяють</a:t>
            </a:r>
            <a:r>
              <a:rPr lang="ru-RU" dirty="0" smtClean="0"/>
              <a:t> </a:t>
            </a:r>
            <a:r>
              <a:rPr lang="ru-RU" dirty="0" err="1" smtClean="0"/>
              <a:t>справжні</a:t>
            </a:r>
            <a:r>
              <a:rPr lang="ru-RU" dirty="0" smtClean="0"/>
              <a:t> </a:t>
            </a:r>
            <a:r>
              <a:rPr lang="ru-RU" dirty="0" err="1" smtClean="0"/>
              <a:t>прості</a:t>
            </a:r>
            <a:r>
              <a:rPr lang="ru-RU" dirty="0" smtClean="0"/>
              <a:t> </a:t>
            </a:r>
            <a:r>
              <a:rPr lang="ru-RU" dirty="0" err="1" smtClean="0"/>
              <a:t>анастомози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справжні</a:t>
            </a:r>
            <a:r>
              <a:rPr lang="ru-RU" dirty="0" smtClean="0"/>
              <a:t> </a:t>
            </a:r>
            <a:r>
              <a:rPr lang="ru-RU" dirty="0" err="1" smtClean="0"/>
              <a:t>анастомози</a:t>
            </a:r>
            <a:r>
              <a:rPr lang="ru-RU" dirty="0" smtClean="0"/>
              <a:t>, </a:t>
            </a:r>
            <a:r>
              <a:rPr lang="ru-RU" dirty="0" err="1" smtClean="0"/>
              <a:t>забезпечені</a:t>
            </a:r>
            <a:r>
              <a:rPr lang="ru-RU" dirty="0" smtClean="0"/>
              <a:t> </a:t>
            </a:r>
            <a:r>
              <a:rPr lang="ru-RU" dirty="0" err="1" smtClean="0"/>
              <a:t>скоротливими</a:t>
            </a:r>
            <a:r>
              <a:rPr lang="ru-RU" dirty="0" smtClean="0"/>
              <a:t> структурами; 2) </a:t>
            </a:r>
            <a:r>
              <a:rPr lang="ru-RU" dirty="0" err="1" smtClean="0"/>
              <a:t>атипові</a:t>
            </a:r>
            <a:r>
              <a:rPr lang="ru-RU" dirty="0" smtClean="0"/>
              <a:t> </a:t>
            </a:r>
            <a:r>
              <a:rPr lang="en-US" dirty="0" smtClean="0"/>
              <a:t>ABA,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півшунти</a:t>
            </a:r>
            <a:r>
              <a:rPr lang="ru-RU" dirty="0" smtClean="0"/>
              <a:t>, де </a:t>
            </a:r>
            <a:r>
              <a:rPr lang="ru-RU" dirty="0" err="1" smtClean="0"/>
              <a:t>тече</a:t>
            </a:r>
            <a:r>
              <a:rPr lang="ru-RU" dirty="0" smtClean="0"/>
              <a:t> </a:t>
            </a:r>
            <a:r>
              <a:rPr lang="ru-RU" dirty="0" err="1" smtClean="0"/>
              <a:t>мішана</a:t>
            </a:r>
            <a:r>
              <a:rPr lang="ru-RU" dirty="0" smtClean="0"/>
              <a:t> кров.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7239000" cy="1248750"/>
          </a:xfrm>
        </p:spPr>
        <p:txBody>
          <a:bodyPr/>
          <a:lstStyle/>
          <a:p>
            <a:r>
              <a:rPr lang="uk-UA" dirty="0" smtClean="0"/>
              <a:t>Серцево-судинна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Артерії</a:t>
            </a:r>
            <a:r>
              <a:rPr lang="ru-RU" dirty="0" smtClean="0"/>
              <a:t> </a:t>
            </a:r>
            <a:r>
              <a:rPr lang="ru-RU" dirty="0" err="1" smtClean="0"/>
              <a:t>мішаного</a:t>
            </a:r>
            <a:r>
              <a:rPr lang="ru-RU" dirty="0" smtClean="0"/>
              <a:t> типу. На </a:t>
            </a:r>
            <a:r>
              <a:rPr lang="ru-RU" dirty="0" err="1" smtClean="0"/>
              <a:t>прикладі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стінки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 </a:t>
            </a:r>
            <a:r>
              <a:rPr lang="ru-RU" dirty="0" err="1" smtClean="0"/>
              <a:t>мішаного</a:t>
            </a:r>
            <a:r>
              <a:rPr lang="ru-RU" dirty="0" smtClean="0"/>
              <a:t> типу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розглянути</a:t>
            </a:r>
            <a:r>
              <a:rPr lang="ru-RU" dirty="0" smtClean="0"/>
              <a:t> </a:t>
            </a:r>
            <a:r>
              <a:rPr lang="ru-RU" dirty="0" err="1" smtClean="0"/>
              <a:t>загальний</a:t>
            </a:r>
            <a:r>
              <a:rPr lang="ru-RU" dirty="0" smtClean="0"/>
              <a:t> план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судинної</a:t>
            </a:r>
            <a:r>
              <a:rPr lang="ru-RU" dirty="0" smtClean="0"/>
              <a:t> </a:t>
            </a:r>
            <a:r>
              <a:rPr lang="ru-RU" dirty="0" err="1" smtClean="0"/>
              <a:t>стінки</a:t>
            </a:r>
            <a:r>
              <a:rPr lang="ru-RU" dirty="0" smtClean="0"/>
              <a:t> </a:t>
            </a:r>
            <a:r>
              <a:rPr lang="ru-RU" dirty="0" err="1" smtClean="0"/>
              <a:t>взагалі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стінка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 </a:t>
            </a:r>
            <a:r>
              <a:rPr lang="ru-RU" dirty="0" err="1" smtClean="0"/>
              <a:t>мішаного</a:t>
            </a:r>
            <a:r>
              <a:rPr lang="ru-RU" dirty="0" smtClean="0"/>
              <a:t> типу,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вен, </a:t>
            </a:r>
            <a:r>
              <a:rPr lang="ru-RU" dirty="0" err="1" smtClean="0"/>
              <a:t>побудована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: </a:t>
            </a:r>
            <a:r>
              <a:rPr lang="ru-RU" dirty="0" err="1" smtClean="0"/>
              <a:t>внутрішньої</a:t>
            </a:r>
            <a:r>
              <a:rPr lang="ru-RU" dirty="0" smtClean="0"/>
              <a:t> (</a:t>
            </a:r>
            <a:r>
              <a:rPr lang="en-US" dirty="0" smtClean="0"/>
              <a:t>tunica interne, </a:t>
            </a:r>
            <a:r>
              <a:rPr lang="en-US" dirty="0" err="1" smtClean="0"/>
              <a:t>seu</a:t>
            </a:r>
            <a:r>
              <a:rPr lang="en-US" dirty="0" smtClean="0"/>
              <a:t> </a:t>
            </a:r>
            <a:r>
              <a:rPr lang="en-US" dirty="0" err="1" smtClean="0"/>
              <a:t>intima</a:t>
            </a:r>
            <a:r>
              <a:rPr lang="en-US" dirty="0" smtClean="0"/>
              <a:t>), </a:t>
            </a:r>
            <a:r>
              <a:rPr lang="ru-RU" dirty="0" err="1" smtClean="0"/>
              <a:t>середньої</a:t>
            </a:r>
            <a:r>
              <a:rPr lang="ru-RU" dirty="0" smtClean="0"/>
              <a:t> (</a:t>
            </a:r>
            <a:r>
              <a:rPr lang="en-US" dirty="0" smtClean="0"/>
              <a:t>tunica media), </a:t>
            </a:r>
            <a:r>
              <a:rPr lang="ru-RU" dirty="0" err="1" smtClean="0"/>
              <a:t>зовнішньої</a:t>
            </a:r>
            <a:r>
              <a:rPr lang="ru-RU" dirty="0" smtClean="0"/>
              <a:t> (</a:t>
            </a:r>
            <a:r>
              <a:rPr lang="en-US" dirty="0" smtClean="0"/>
              <a:t>tunica </a:t>
            </a:r>
            <a:r>
              <a:rPr lang="en-US" dirty="0" err="1" smtClean="0"/>
              <a:t>externa</a:t>
            </a:r>
            <a:r>
              <a:rPr lang="en-US" dirty="0" smtClean="0"/>
              <a:t>, </a:t>
            </a:r>
            <a:r>
              <a:rPr lang="en-US" dirty="0" err="1" smtClean="0"/>
              <a:t>seu</a:t>
            </a:r>
            <a:r>
              <a:rPr lang="en-US" dirty="0" smtClean="0"/>
              <a:t> adventitia).</a:t>
            </a:r>
          </a:p>
          <a:p>
            <a:r>
              <a:rPr lang="ru-RU" dirty="0" err="1" smtClean="0"/>
              <a:t>Внутрішня</a:t>
            </a:r>
            <a:r>
              <a:rPr lang="ru-RU" dirty="0" smtClean="0"/>
              <a:t> </a:t>
            </a:r>
            <a:r>
              <a:rPr lang="ru-RU" dirty="0" err="1" smtClean="0"/>
              <a:t>оболонка</a:t>
            </a:r>
            <a:r>
              <a:rPr lang="ru-RU" dirty="0" smtClean="0"/>
              <a:t> </a:t>
            </a:r>
            <a:r>
              <a:rPr lang="ru-RU" dirty="0" err="1" smtClean="0"/>
              <a:t>утворена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ендотелію</a:t>
            </a:r>
            <a:r>
              <a:rPr lang="ru-RU" dirty="0" smtClean="0"/>
              <a:t>, </a:t>
            </a:r>
            <a:r>
              <a:rPr lang="ru-RU" dirty="0" err="1" smtClean="0"/>
              <a:t>підендотеліального</a:t>
            </a:r>
            <a:r>
              <a:rPr lang="ru-RU" dirty="0" smtClean="0"/>
              <a:t> шару та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еластичної</a:t>
            </a:r>
            <a:r>
              <a:rPr lang="ru-RU" dirty="0" smtClean="0"/>
              <a:t> </a:t>
            </a:r>
            <a:r>
              <a:rPr lang="ru-RU" dirty="0" err="1" smtClean="0"/>
              <a:t>мембрани</a:t>
            </a:r>
            <a:r>
              <a:rPr lang="ru-RU" dirty="0" smtClean="0"/>
              <a:t>. </a:t>
            </a:r>
            <a:r>
              <a:rPr lang="ru-RU" dirty="0" err="1" smtClean="0"/>
              <a:t>Ендотелій</a:t>
            </a:r>
            <a:r>
              <a:rPr lang="ru-RU" dirty="0" smtClean="0"/>
              <a:t> </a:t>
            </a:r>
            <a:r>
              <a:rPr lang="ru-RU" dirty="0" err="1" smtClean="0"/>
              <a:t>розглянуто</a:t>
            </a:r>
            <a:r>
              <a:rPr lang="ru-RU" dirty="0" smtClean="0"/>
              <a:t> </a:t>
            </a:r>
            <a:r>
              <a:rPr lang="ru-RU" dirty="0" err="1" smtClean="0"/>
              <a:t>вище</a:t>
            </a:r>
            <a:r>
              <a:rPr lang="ru-RU" dirty="0" smtClean="0"/>
              <a:t> при </a:t>
            </a:r>
            <a:r>
              <a:rPr lang="ru-RU" dirty="0" err="1" smtClean="0"/>
              <a:t>характеристиці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капілярів</a:t>
            </a:r>
            <a:r>
              <a:rPr lang="ru-RU" dirty="0" smtClean="0"/>
              <a:t>. </a:t>
            </a:r>
            <a:r>
              <a:rPr lang="ru-RU" dirty="0" err="1" smtClean="0"/>
              <a:t>Підендотеліальний</a:t>
            </a:r>
            <a:r>
              <a:rPr lang="ru-RU" dirty="0" smtClean="0"/>
              <a:t> шар —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шар</a:t>
            </a:r>
            <a:r>
              <a:rPr lang="ru-RU" dirty="0" smtClean="0"/>
              <a:t> </a:t>
            </a:r>
            <a:r>
              <a:rPr lang="ru-RU" dirty="0" err="1" smtClean="0"/>
              <a:t>пухкої</a:t>
            </a:r>
            <a:r>
              <a:rPr lang="ru-RU" dirty="0" smtClean="0"/>
              <a:t> </a:t>
            </a:r>
            <a:r>
              <a:rPr lang="ru-RU" dirty="0" err="1" smtClean="0"/>
              <a:t>неоформленої</a:t>
            </a:r>
            <a:r>
              <a:rPr lang="ru-RU" dirty="0" smtClean="0"/>
              <a:t> </a:t>
            </a:r>
            <a:r>
              <a:rPr lang="ru-RU" dirty="0" err="1" smtClean="0"/>
              <a:t>сполучної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, в </a:t>
            </a:r>
            <a:r>
              <a:rPr lang="ru-RU" dirty="0" err="1" smtClean="0"/>
              <a:t>якому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</a:t>
            </a:r>
            <a:r>
              <a:rPr lang="ru-RU" dirty="0" err="1" smtClean="0"/>
              <a:t>тонкі</a:t>
            </a:r>
            <a:r>
              <a:rPr lang="ru-RU" dirty="0" smtClean="0"/>
              <a:t> </a:t>
            </a:r>
            <a:r>
              <a:rPr lang="ru-RU" dirty="0" err="1" smtClean="0"/>
              <a:t>еластичні</a:t>
            </a:r>
            <a:r>
              <a:rPr lang="ru-RU" dirty="0" smtClean="0"/>
              <a:t> та </a:t>
            </a:r>
            <a:r>
              <a:rPr lang="ru-RU" dirty="0" err="1" smtClean="0"/>
              <a:t>колагенові</a:t>
            </a:r>
            <a:r>
              <a:rPr lang="ru-RU" dirty="0" smtClean="0"/>
              <a:t> волокна,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переважно</a:t>
            </a:r>
            <a:r>
              <a:rPr lang="ru-RU" dirty="0" smtClean="0"/>
              <a:t> </a:t>
            </a:r>
            <a:r>
              <a:rPr lang="ru-RU" dirty="0" err="1" smtClean="0"/>
              <a:t>поздовжній</a:t>
            </a:r>
            <a:r>
              <a:rPr lang="ru-RU" dirty="0" smtClean="0"/>
              <a:t> </a:t>
            </a:r>
            <a:r>
              <a:rPr lang="ru-RU" dirty="0" err="1" smtClean="0"/>
              <a:t>напрямок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малодиференційовані</a:t>
            </a:r>
            <a:r>
              <a:rPr lang="ru-RU" dirty="0" smtClean="0"/>
              <a:t> </a:t>
            </a:r>
            <a:r>
              <a:rPr lang="ru-RU" dirty="0" err="1" smtClean="0"/>
              <a:t>сполучнотканинні</a:t>
            </a:r>
            <a:r>
              <a:rPr lang="ru-RU" dirty="0" smtClean="0"/>
              <a:t> </a:t>
            </a:r>
            <a:r>
              <a:rPr lang="ru-RU" dirty="0" err="1" smtClean="0"/>
              <a:t>клітини</a:t>
            </a:r>
            <a:r>
              <a:rPr lang="ru-RU" dirty="0" smtClean="0"/>
              <a:t> </a:t>
            </a:r>
            <a:r>
              <a:rPr lang="ru-RU" dirty="0" err="1" smtClean="0"/>
              <a:t>неправильної</a:t>
            </a:r>
            <a:r>
              <a:rPr lang="ru-RU" dirty="0" smtClean="0"/>
              <a:t> </a:t>
            </a:r>
            <a:r>
              <a:rPr lang="ru-RU" dirty="0" err="1" smtClean="0"/>
              <a:t>зірчастої</a:t>
            </a:r>
            <a:r>
              <a:rPr lang="ru-RU" dirty="0" smtClean="0"/>
              <a:t> </a:t>
            </a:r>
            <a:r>
              <a:rPr lang="ru-RU" dirty="0" err="1" smtClean="0"/>
              <a:t>форми</a:t>
            </a:r>
            <a:r>
              <a:rPr lang="ru-RU" dirty="0" smtClean="0"/>
              <a:t>. Аморфна </a:t>
            </a:r>
            <a:r>
              <a:rPr lang="ru-RU" dirty="0" err="1" smtClean="0"/>
              <a:t>речовина</a:t>
            </a:r>
            <a:r>
              <a:rPr lang="ru-RU" dirty="0" smtClean="0"/>
              <a:t> </a:t>
            </a:r>
            <a:r>
              <a:rPr lang="ru-RU" dirty="0" err="1" smtClean="0"/>
              <a:t>містить</a:t>
            </a:r>
            <a:r>
              <a:rPr lang="ru-RU" dirty="0" smtClean="0"/>
              <a:t> </a:t>
            </a:r>
            <a:r>
              <a:rPr lang="ru-RU" dirty="0" err="1" smtClean="0"/>
              <a:t>сульфатовані</a:t>
            </a:r>
            <a:r>
              <a:rPr lang="ru-RU" dirty="0" smtClean="0"/>
              <a:t> </a:t>
            </a:r>
            <a:r>
              <a:rPr lang="ru-RU" dirty="0" err="1" smtClean="0"/>
              <a:t>глікозаміноглікани</a:t>
            </a:r>
            <a:r>
              <a:rPr lang="ru-RU" dirty="0" smtClean="0"/>
              <a:t>. </a:t>
            </a:r>
            <a:r>
              <a:rPr lang="ru-RU" dirty="0" err="1" smtClean="0"/>
              <a:t>Внутрішня</a:t>
            </a:r>
            <a:r>
              <a:rPr lang="ru-RU" dirty="0" smtClean="0"/>
              <a:t> </a:t>
            </a:r>
            <a:r>
              <a:rPr lang="ru-RU" dirty="0" err="1" smtClean="0"/>
              <a:t>еластична</a:t>
            </a:r>
            <a:r>
              <a:rPr lang="ru-RU" dirty="0" smtClean="0"/>
              <a:t> мембрана </a:t>
            </a:r>
            <a:r>
              <a:rPr lang="ru-RU" dirty="0" err="1" smtClean="0"/>
              <a:t>розташована</a:t>
            </a:r>
            <a:r>
              <a:rPr lang="ru-RU" dirty="0" smtClean="0"/>
              <a:t> </a:t>
            </a:r>
            <a:r>
              <a:rPr lang="ru-RU" dirty="0" err="1" smtClean="0"/>
              <a:t>зовні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підендотеліального</a:t>
            </a:r>
            <a:r>
              <a:rPr lang="ru-RU" dirty="0" smtClean="0"/>
              <a:t> шару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на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середньою</a:t>
            </a:r>
            <a:r>
              <a:rPr lang="ru-RU" dirty="0" smtClean="0"/>
              <a:t> </a:t>
            </a:r>
            <a:r>
              <a:rPr lang="ru-RU" dirty="0" err="1" smtClean="0"/>
              <a:t>оболонкою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вікончаста</a:t>
            </a:r>
            <a:r>
              <a:rPr lang="ru-RU" dirty="0" smtClean="0"/>
              <a:t> </a:t>
            </a:r>
            <a:r>
              <a:rPr lang="ru-RU" dirty="0" err="1" smtClean="0"/>
              <a:t>еластична</a:t>
            </a:r>
            <a:r>
              <a:rPr lang="ru-RU" dirty="0" smtClean="0"/>
              <a:t> пластинка, на </a:t>
            </a:r>
            <a:r>
              <a:rPr lang="ru-RU" dirty="0" err="1" smtClean="0"/>
              <a:t>гістологічних</a:t>
            </a:r>
            <a:r>
              <a:rPr lang="ru-RU" dirty="0" smtClean="0"/>
              <a:t> препаратах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вигляд</a:t>
            </a:r>
            <a:r>
              <a:rPr lang="ru-RU" dirty="0" smtClean="0"/>
              <a:t> </a:t>
            </a:r>
            <a:r>
              <a:rPr lang="ru-RU" dirty="0" err="1" smtClean="0"/>
              <a:t>хвилястої</a:t>
            </a:r>
            <a:r>
              <a:rPr lang="ru-RU" dirty="0" smtClean="0"/>
              <a:t> </a:t>
            </a:r>
            <a:r>
              <a:rPr lang="ru-RU" dirty="0" err="1" smtClean="0"/>
              <a:t>блискучої</a:t>
            </a:r>
            <a:r>
              <a:rPr lang="ru-RU" dirty="0" smtClean="0"/>
              <a:t> </a:t>
            </a:r>
            <a:r>
              <a:rPr lang="ru-RU" dirty="0" err="1" smtClean="0"/>
              <a:t>стрічки</a:t>
            </a:r>
            <a:r>
              <a:rPr lang="ru-RU" dirty="0" smtClean="0"/>
              <a:t> (</a:t>
            </a:r>
            <a:r>
              <a:rPr lang="ru-RU" dirty="0" err="1" smtClean="0"/>
              <a:t>посмертне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м'язової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їй</a:t>
            </a:r>
            <a:r>
              <a:rPr lang="ru-RU" dirty="0" smtClean="0"/>
              <a:t> </a:t>
            </a:r>
            <a:r>
              <a:rPr lang="ru-RU" dirty="0" err="1" smtClean="0"/>
              <a:t>хвилястого</a:t>
            </a:r>
            <a:r>
              <a:rPr lang="ru-RU" dirty="0" smtClean="0"/>
              <a:t> </a:t>
            </a:r>
            <a:r>
              <a:rPr lang="ru-RU" dirty="0" err="1" smtClean="0"/>
              <a:t>вигляду</a:t>
            </a:r>
            <a:r>
              <a:rPr lang="ru-RU" dirty="0" smtClean="0"/>
              <a:t>).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Серцево-судинна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оболонка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: гладких </a:t>
            </a:r>
            <a:r>
              <a:rPr lang="ru-RU" dirty="0" err="1" smtClean="0"/>
              <a:t>міоцитів</a:t>
            </a:r>
            <a:r>
              <a:rPr lang="ru-RU" dirty="0" smtClean="0"/>
              <a:t>, </a:t>
            </a:r>
            <a:r>
              <a:rPr lang="ru-RU" dirty="0" err="1" smtClean="0"/>
              <a:t>розташованих</a:t>
            </a:r>
            <a:r>
              <a:rPr lang="ru-RU" dirty="0" smtClean="0"/>
              <a:t> </a:t>
            </a:r>
            <a:r>
              <a:rPr lang="ru-RU" dirty="0" err="1" smtClean="0"/>
              <a:t>циркулярне</a:t>
            </a:r>
            <a:r>
              <a:rPr lang="ru-RU" dirty="0" smtClean="0"/>
              <a:t>, а </a:t>
            </a:r>
            <a:r>
              <a:rPr lang="ru-RU" dirty="0" err="1" smtClean="0"/>
              <a:t>точніше</a:t>
            </a:r>
            <a:r>
              <a:rPr lang="ru-RU" dirty="0" smtClean="0"/>
              <a:t> у </a:t>
            </a:r>
            <a:r>
              <a:rPr lang="ru-RU" dirty="0" err="1" smtClean="0"/>
              <a:t>вигляді</a:t>
            </a:r>
            <a:r>
              <a:rPr lang="ru-RU" dirty="0" smtClean="0"/>
              <a:t> </a:t>
            </a:r>
            <a:r>
              <a:rPr lang="ru-RU" dirty="0" err="1" smtClean="0"/>
              <a:t>пологої</a:t>
            </a:r>
            <a:r>
              <a:rPr lang="ru-RU" dirty="0" smtClean="0"/>
              <a:t> </a:t>
            </a:r>
            <a:r>
              <a:rPr lang="ru-RU" dirty="0" err="1" smtClean="0"/>
              <a:t>спіралі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еластичних</a:t>
            </a:r>
            <a:r>
              <a:rPr lang="ru-RU" dirty="0" smtClean="0"/>
              <a:t> волокон,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розташованих</a:t>
            </a:r>
            <a:r>
              <a:rPr lang="ru-RU" dirty="0" smtClean="0"/>
              <a:t> в основному </a:t>
            </a:r>
            <a:r>
              <a:rPr lang="ru-RU" dirty="0" err="1" smtClean="0"/>
              <a:t>спіральне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, </a:t>
            </a:r>
            <a:r>
              <a:rPr lang="ru-RU" dirty="0" err="1" smtClean="0"/>
              <a:t>окрім</a:t>
            </a:r>
            <a:r>
              <a:rPr lang="ru-RU" dirty="0" smtClean="0"/>
              <a:t> того, </a:t>
            </a:r>
            <a:r>
              <a:rPr lang="ru-RU" dirty="0" err="1" smtClean="0"/>
              <a:t>ще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радіальне</a:t>
            </a:r>
            <a:r>
              <a:rPr lang="ru-RU" dirty="0" smtClean="0"/>
              <a:t> та </a:t>
            </a:r>
            <a:r>
              <a:rPr lang="ru-RU" dirty="0" err="1" smtClean="0"/>
              <a:t>дугоподібно</a:t>
            </a:r>
            <a:r>
              <a:rPr lang="ru-RU" dirty="0" smtClean="0"/>
              <a:t>. </a:t>
            </a:r>
            <a:r>
              <a:rPr lang="ru-RU" dirty="0" err="1" smtClean="0"/>
              <a:t>Співвідношення</a:t>
            </a:r>
            <a:r>
              <a:rPr lang="ru-RU" dirty="0" smtClean="0"/>
              <a:t> гладких </a:t>
            </a:r>
            <a:r>
              <a:rPr lang="ru-RU" dirty="0" err="1" smtClean="0"/>
              <a:t>міоцитів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еластичних</a:t>
            </a:r>
            <a:r>
              <a:rPr lang="ru-RU" dirty="0" smtClean="0"/>
              <a:t> волокон у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оболонці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 </a:t>
            </a:r>
            <a:r>
              <a:rPr lang="ru-RU" dirty="0" err="1" smtClean="0"/>
              <a:t>мішаного</a:t>
            </a:r>
            <a:r>
              <a:rPr lang="ru-RU" dirty="0" smtClean="0"/>
              <a:t> типу становить </a:t>
            </a:r>
            <a:r>
              <a:rPr lang="ru-RU" dirty="0" err="1" smtClean="0"/>
              <a:t>приблизно</a:t>
            </a:r>
            <a:r>
              <a:rPr lang="ru-RU" dirty="0" smtClean="0"/>
              <a:t> 1:1. На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 </a:t>
            </a:r>
            <a:r>
              <a:rPr lang="ru-RU" dirty="0" err="1" smtClean="0"/>
              <a:t>лежить</a:t>
            </a:r>
            <a:r>
              <a:rPr lang="ru-RU" dirty="0" smtClean="0"/>
              <a:t> </a:t>
            </a:r>
            <a:r>
              <a:rPr lang="ru-RU" dirty="0" err="1" smtClean="0"/>
              <a:t>зовнішня</a:t>
            </a:r>
            <a:r>
              <a:rPr lang="ru-RU" dirty="0" smtClean="0"/>
              <a:t> </a:t>
            </a:r>
            <a:r>
              <a:rPr lang="ru-RU" dirty="0" err="1" smtClean="0"/>
              <a:t>еластична</a:t>
            </a:r>
            <a:r>
              <a:rPr lang="ru-RU" dirty="0" smtClean="0"/>
              <a:t> мембрана, </a:t>
            </a:r>
            <a:r>
              <a:rPr lang="ru-RU" dirty="0" err="1" smtClean="0"/>
              <a:t>аналогічна</a:t>
            </a:r>
            <a:r>
              <a:rPr lang="ru-RU" dirty="0" smtClean="0"/>
              <a:t> за </a:t>
            </a:r>
            <a:r>
              <a:rPr lang="ru-RU" dirty="0" err="1" smtClean="0"/>
              <a:t>будовою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дещо</a:t>
            </a:r>
            <a:r>
              <a:rPr lang="ru-RU" dirty="0" smtClean="0"/>
              <a:t> </a:t>
            </a:r>
            <a:r>
              <a:rPr lang="ru-RU" dirty="0" err="1" smtClean="0"/>
              <a:t>тонша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еластичної</a:t>
            </a:r>
            <a:r>
              <a:rPr lang="ru-RU" dirty="0" smtClean="0"/>
              <a:t> </a:t>
            </a:r>
            <a:r>
              <a:rPr lang="ru-RU" dirty="0" err="1" smtClean="0"/>
              <a:t>мембрани</a:t>
            </a:r>
            <a:r>
              <a:rPr lang="ru-RU" dirty="0" smtClean="0"/>
              <a:t>. </a:t>
            </a:r>
            <a:r>
              <a:rPr lang="ru-RU" dirty="0" err="1" smtClean="0"/>
              <a:t>Всі</a:t>
            </a:r>
            <a:r>
              <a:rPr lang="ru-RU" dirty="0" smtClean="0"/>
              <a:t> </a:t>
            </a:r>
            <a:r>
              <a:rPr lang="ru-RU" dirty="0" err="1" smtClean="0"/>
              <a:t>еластичні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 </a:t>
            </a:r>
            <a:r>
              <a:rPr lang="ru-RU" dirty="0" err="1" smtClean="0"/>
              <a:t>зв'язані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собою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утворюють</a:t>
            </a:r>
            <a:r>
              <a:rPr lang="ru-RU" dirty="0" smtClean="0"/>
              <a:t> </a:t>
            </a: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еластичний</a:t>
            </a:r>
            <a:r>
              <a:rPr lang="ru-RU" dirty="0" smtClean="0"/>
              <a:t> каркас </a:t>
            </a:r>
            <a:r>
              <a:rPr lang="ru-RU" dirty="0" err="1" smtClean="0"/>
              <a:t>артерії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надає</a:t>
            </a:r>
            <a:r>
              <a:rPr lang="ru-RU" dirty="0" smtClean="0"/>
              <a:t> </a:t>
            </a:r>
            <a:r>
              <a:rPr lang="ru-RU" dirty="0" err="1" smtClean="0"/>
              <a:t>судині</a:t>
            </a:r>
            <a:r>
              <a:rPr lang="ru-RU" dirty="0" smtClean="0"/>
              <a:t> </a:t>
            </a:r>
            <a:r>
              <a:rPr lang="ru-RU" dirty="0" err="1" smtClean="0"/>
              <a:t>еластичність</a:t>
            </a:r>
            <a:r>
              <a:rPr lang="ru-RU" dirty="0" smtClean="0"/>
              <a:t> при </a:t>
            </a:r>
            <a:r>
              <a:rPr lang="ru-RU" dirty="0" err="1" smtClean="0"/>
              <a:t>розтягуванні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пружність</a:t>
            </a:r>
            <a:r>
              <a:rPr lang="ru-RU" dirty="0" smtClean="0"/>
              <a:t> </a:t>
            </a:r>
            <a:r>
              <a:rPr lang="ru-RU" dirty="0" err="1" smtClean="0"/>
              <a:t>при</a:t>
            </a:r>
            <a:r>
              <a:rPr lang="ru-RU" dirty="0" smtClean="0"/>
              <a:t> </a:t>
            </a:r>
            <a:r>
              <a:rPr lang="ru-RU" dirty="0" err="1" smtClean="0"/>
              <a:t>стисканні</a:t>
            </a:r>
            <a:r>
              <a:rPr lang="ru-RU" dirty="0" smtClean="0"/>
              <a:t>, </a:t>
            </a:r>
            <a:r>
              <a:rPr lang="ru-RU" dirty="0" err="1" smtClean="0"/>
              <a:t>перешкоджає</a:t>
            </a:r>
            <a:r>
              <a:rPr lang="ru-RU" dirty="0" smtClean="0"/>
              <a:t> </a:t>
            </a:r>
            <a:r>
              <a:rPr lang="ru-RU" dirty="0" err="1" smtClean="0"/>
              <a:t>спаданню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, таким чином, </a:t>
            </a:r>
            <a:r>
              <a:rPr lang="ru-RU" dirty="0" err="1" smtClean="0"/>
              <a:t>зумовлює</a:t>
            </a:r>
            <a:r>
              <a:rPr lang="ru-RU" dirty="0" smtClean="0"/>
              <a:t> </a:t>
            </a:r>
            <a:r>
              <a:rPr lang="ru-RU" dirty="0" err="1" smtClean="0"/>
              <a:t>безперервність</a:t>
            </a:r>
            <a:r>
              <a:rPr lang="ru-RU" dirty="0" smtClean="0"/>
              <a:t> току </a:t>
            </a:r>
            <a:r>
              <a:rPr lang="ru-RU" dirty="0" err="1" smtClean="0"/>
              <a:t>крові</a:t>
            </a:r>
            <a:r>
              <a:rPr lang="ru-RU" dirty="0" smtClean="0"/>
              <a:t>.</a:t>
            </a:r>
          </a:p>
          <a:p>
            <a:r>
              <a:rPr lang="ru-RU" dirty="0" err="1" smtClean="0"/>
              <a:t>Зовнішня</a:t>
            </a:r>
            <a:r>
              <a:rPr lang="ru-RU" dirty="0" smtClean="0"/>
              <a:t> </a:t>
            </a:r>
            <a:r>
              <a:rPr lang="ru-RU" dirty="0" err="1" smtClean="0"/>
              <a:t>оболонка</a:t>
            </a:r>
            <a:r>
              <a:rPr lang="ru-RU" dirty="0" smtClean="0"/>
              <a:t> (</a:t>
            </a:r>
            <a:r>
              <a:rPr lang="ru-RU" dirty="0" err="1" smtClean="0"/>
              <a:t>адвентиція</a:t>
            </a:r>
            <a:r>
              <a:rPr lang="ru-RU" dirty="0" smtClean="0"/>
              <a:t>)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пухкої</a:t>
            </a:r>
            <a:r>
              <a:rPr lang="ru-RU" dirty="0" smtClean="0"/>
              <a:t> </a:t>
            </a:r>
            <a:r>
              <a:rPr lang="ru-RU" dirty="0" err="1" smtClean="0"/>
              <a:t>волокнистої</a:t>
            </a:r>
            <a:r>
              <a:rPr lang="ru-RU" dirty="0" smtClean="0"/>
              <a:t> </a:t>
            </a:r>
            <a:r>
              <a:rPr lang="ru-RU" dirty="0" err="1" smtClean="0"/>
              <a:t>неоформленої</a:t>
            </a:r>
            <a:r>
              <a:rPr lang="ru-RU" dirty="0" smtClean="0"/>
              <a:t> </a:t>
            </a:r>
            <a:r>
              <a:rPr lang="ru-RU" dirty="0" err="1" smtClean="0"/>
              <a:t>сполучної</a:t>
            </a:r>
            <a:r>
              <a:rPr lang="ru-RU" dirty="0" smtClean="0"/>
              <a:t> </a:t>
            </a:r>
            <a:r>
              <a:rPr lang="ru-RU" dirty="0" err="1" smtClean="0"/>
              <a:t>тканини</a:t>
            </a:r>
            <a:r>
              <a:rPr lang="ru-RU" dirty="0" smtClean="0"/>
              <a:t>, волокна </a:t>
            </a:r>
            <a:r>
              <a:rPr lang="ru-RU" dirty="0" err="1" smtClean="0"/>
              <a:t>якої</a:t>
            </a:r>
            <a:r>
              <a:rPr lang="ru-RU" dirty="0" smtClean="0"/>
              <a:t> </a:t>
            </a:r>
            <a:r>
              <a:rPr lang="ru-RU" dirty="0" err="1" smtClean="0"/>
              <a:t>орієнтовані</a:t>
            </a:r>
            <a:r>
              <a:rPr lang="ru-RU" dirty="0" smtClean="0"/>
              <a:t> </a:t>
            </a:r>
            <a:r>
              <a:rPr lang="ru-RU" dirty="0" err="1" smtClean="0"/>
              <a:t>здебільшого</a:t>
            </a:r>
            <a:r>
              <a:rPr lang="ru-RU" dirty="0" smtClean="0"/>
              <a:t> </a:t>
            </a:r>
            <a:r>
              <a:rPr lang="ru-RU" dirty="0" err="1" smtClean="0"/>
              <a:t>поздовжньо</a:t>
            </a:r>
            <a:r>
              <a:rPr lang="ru-RU" dirty="0" smtClean="0"/>
              <a:t>. У </a:t>
            </a:r>
            <a:r>
              <a:rPr lang="ru-RU" dirty="0" err="1" smtClean="0"/>
              <a:t>внутрішньому</a:t>
            </a:r>
            <a:r>
              <a:rPr lang="ru-RU" dirty="0" smtClean="0"/>
              <a:t> </a:t>
            </a:r>
            <a:r>
              <a:rPr lang="ru-RU" dirty="0" err="1" smtClean="0"/>
              <a:t>шарі</a:t>
            </a:r>
            <a:r>
              <a:rPr lang="ru-RU" dirty="0" smtClean="0"/>
              <a:t> </a:t>
            </a:r>
            <a:r>
              <a:rPr lang="ru-RU" dirty="0" err="1" smtClean="0"/>
              <a:t>цієї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гладкі</a:t>
            </a:r>
            <a:r>
              <a:rPr lang="ru-RU" dirty="0" smtClean="0"/>
              <a:t> </a:t>
            </a:r>
            <a:r>
              <a:rPr lang="ru-RU" dirty="0" err="1" smtClean="0"/>
              <a:t>міоцити</a:t>
            </a:r>
            <a:r>
              <a:rPr lang="ru-RU" dirty="0" smtClean="0"/>
              <a:t>. У </a:t>
            </a:r>
            <a:r>
              <a:rPr lang="ru-RU" dirty="0" err="1" smtClean="0"/>
              <a:t>зовнішній</a:t>
            </a:r>
            <a:r>
              <a:rPr lang="ru-RU" dirty="0" smtClean="0"/>
              <a:t> </a:t>
            </a:r>
            <a:r>
              <a:rPr lang="ru-RU" dirty="0" err="1" smtClean="0"/>
              <a:t>оболонці</a:t>
            </a:r>
            <a:r>
              <a:rPr lang="ru-RU" dirty="0" smtClean="0"/>
              <a:t> </a:t>
            </a:r>
            <a:r>
              <a:rPr lang="ru-RU" dirty="0" err="1" smtClean="0"/>
              <a:t>містяться</a:t>
            </a:r>
            <a:r>
              <a:rPr lang="ru-RU" dirty="0" smtClean="0"/>
              <a:t> </a:t>
            </a:r>
            <a:r>
              <a:rPr lang="ru-RU" dirty="0" err="1" smtClean="0"/>
              <a:t>судини</a:t>
            </a:r>
            <a:r>
              <a:rPr lang="ru-RU" dirty="0" smtClean="0"/>
              <a:t> та </a:t>
            </a:r>
            <a:r>
              <a:rPr lang="ru-RU" dirty="0" err="1" smtClean="0"/>
              <a:t>нерви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Серцево-судинна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err="1" smtClean="0"/>
              <a:t>Артерії</a:t>
            </a:r>
            <a:r>
              <a:rPr lang="ru-RU" dirty="0" smtClean="0"/>
              <a:t> </a:t>
            </a:r>
            <a:r>
              <a:rPr lang="ru-RU" dirty="0" err="1" smtClean="0"/>
              <a:t>м'язового</a:t>
            </a:r>
            <a:r>
              <a:rPr lang="ru-RU" dirty="0" smtClean="0"/>
              <a:t> типу.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зменшенням</a:t>
            </a:r>
            <a:r>
              <a:rPr lang="ru-RU" dirty="0" smtClean="0"/>
              <a:t> </a:t>
            </a:r>
            <a:r>
              <a:rPr lang="ru-RU" dirty="0" err="1" smtClean="0"/>
              <a:t>калібру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</a:t>
            </a:r>
            <a:r>
              <a:rPr lang="ru-RU" dirty="0" err="1" smtClean="0"/>
              <a:t>змінюється</a:t>
            </a:r>
            <a:r>
              <a:rPr lang="ru-RU" dirty="0" smtClean="0"/>
              <a:t> </a:t>
            </a:r>
            <a:r>
              <a:rPr lang="ru-RU" dirty="0" err="1" smtClean="0"/>
              <a:t>будова</a:t>
            </a:r>
            <a:r>
              <a:rPr lang="ru-RU" dirty="0" smtClean="0"/>
              <a:t> </a:t>
            </a:r>
            <a:r>
              <a:rPr lang="ru-RU" dirty="0" err="1" smtClean="0"/>
              <a:t>їхньої</a:t>
            </a:r>
            <a:r>
              <a:rPr lang="ru-RU" dirty="0" smtClean="0"/>
              <a:t> </a:t>
            </a:r>
            <a:r>
              <a:rPr lang="ru-RU" dirty="0" err="1" smtClean="0"/>
              <a:t>стінки</a:t>
            </a:r>
            <a:r>
              <a:rPr lang="ru-RU" dirty="0" smtClean="0"/>
              <a:t>.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стосуються</a:t>
            </a:r>
            <a:r>
              <a:rPr lang="ru-RU" dirty="0" smtClean="0"/>
              <a:t> </a:t>
            </a:r>
            <a:r>
              <a:rPr lang="ru-RU" dirty="0" err="1" smtClean="0"/>
              <a:t>середньої</a:t>
            </a:r>
            <a:r>
              <a:rPr lang="ru-RU" dirty="0" smtClean="0"/>
              <a:t> </a:t>
            </a:r>
            <a:r>
              <a:rPr lang="ru-RU" dirty="0" err="1" smtClean="0"/>
              <a:t>оболонки</a:t>
            </a:r>
            <a:r>
              <a:rPr lang="ru-RU" dirty="0" smtClean="0"/>
              <a:t> — </a:t>
            </a:r>
            <a:r>
              <a:rPr lang="ru-RU" dirty="0" err="1" smtClean="0"/>
              <a:t>зменшується</a:t>
            </a:r>
            <a:r>
              <a:rPr lang="ru-RU" dirty="0" smtClean="0"/>
              <a:t> </a:t>
            </a:r>
            <a:r>
              <a:rPr lang="ru-RU" dirty="0" err="1" smtClean="0"/>
              <a:t>відносний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</a:t>
            </a:r>
            <a:r>
              <a:rPr lang="ru-RU" dirty="0" err="1" smtClean="0"/>
              <a:t>еластичних</a:t>
            </a:r>
            <a:r>
              <a:rPr lang="ru-RU" dirty="0" smtClean="0"/>
              <a:t> волокон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відповідно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гладких </a:t>
            </a:r>
            <a:r>
              <a:rPr lang="ru-RU" dirty="0" err="1" smtClean="0"/>
              <a:t>міоцитів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зумовлено</a:t>
            </a:r>
            <a:r>
              <a:rPr lang="ru-RU" dirty="0" smtClean="0"/>
              <a:t> </a:t>
            </a:r>
            <a:r>
              <a:rPr lang="ru-RU" dirty="0" err="1" smtClean="0"/>
              <a:t>змінами</a:t>
            </a:r>
            <a:r>
              <a:rPr lang="ru-RU" dirty="0" smtClean="0"/>
              <a:t> </a:t>
            </a:r>
            <a:r>
              <a:rPr lang="ru-RU" dirty="0" err="1" smtClean="0"/>
              <a:t>гемодинамічних</a:t>
            </a:r>
            <a:r>
              <a:rPr lang="ru-RU" dirty="0" smtClean="0"/>
              <a:t> умов; </a:t>
            </a:r>
            <a:r>
              <a:rPr lang="ru-RU" dirty="0" err="1" smtClean="0"/>
              <a:t>артерії</a:t>
            </a:r>
            <a:r>
              <a:rPr lang="ru-RU" dirty="0" smtClean="0"/>
              <a:t> </a:t>
            </a:r>
            <a:r>
              <a:rPr lang="ru-RU" dirty="0" err="1" smtClean="0"/>
              <a:t>м'язового</a:t>
            </a:r>
            <a:r>
              <a:rPr lang="ru-RU" dirty="0" smtClean="0"/>
              <a:t> типу </a:t>
            </a:r>
            <a:r>
              <a:rPr lang="ru-RU" dirty="0" err="1" smtClean="0"/>
              <a:t>розміщені</a:t>
            </a:r>
            <a:r>
              <a:rPr lang="ru-RU" dirty="0" smtClean="0"/>
              <a:t> далеко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тиск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тут </a:t>
            </a:r>
            <a:r>
              <a:rPr lang="ru-RU" dirty="0" err="1" smtClean="0"/>
              <a:t>зменшується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потрібна</a:t>
            </a:r>
            <a:r>
              <a:rPr lang="ru-RU" dirty="0" smtClean="0"/>
              <a:t> </a:t>
            </a:r>
            <a:r>
              <a:rPr lang="ru-RU" dirty="0" err="1" smtClean="0"/>
              <a:t>додаткова</a:t>
            </a:r>
            <a:r>
              <a:rPr lang="ru-RU" dirty="0" smtClean="0"/>
              <a:t> робота, </a:t>
            </a:r>
            <a:r>
              <a:rPr lang="ru-RU" dirty="0" err="1" smtClean="0"/>
              <a:t>щоб</a:t>
            </a:r>
            <a:r>
              <a:rPr lang="ru-RU" dirty="0" smtClean="0"/>
              <a:t>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підтримати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досягається</a:t>
            </a:r>
            <a:r>
              <a:rPr lang="ru-RU" dirty="0" smtClean="0"/>
              <a:t> за </a:t>
            </a:r>
            <a:r>
              <a:rPr lang="ru-RU" dirty="0" err="1" smtClean="0"/>
              <a:t>рахунок</a:t>
            </a:r>
            <a:r>
              <a:rPr lang="ru-RU" dirty="0" smtClean="0"/>
              <a:t> </a:t>
            </a:r>
            <a:r>
              <a:rPr lang="ru-RU" dirty="0" err="1" smtClean="0"/>
              <a:t>скорочення</a:t>
            </a:r>
            <a:r>
              <a:rPr lang="ru-RU" dirty="0" smtClean="0"/>
              <a:t> </a:t>
            </a:r>
            <a:r>
              <a:rPr lang="ru-RU" dirty="0" err="1" smtClean="0"/>
              <a:t>м'язових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судин</a:t>
            </a:r>
            <a:r>
              <a:rPr lang="ru-RU" dirty="0" smtClean="0"/>
              <a:t> такого типу. </a:t>
            </a:r>
            <a:r>
              <a:rPr lang="ru-RU" dirty="0" err="1" smtClean="0"/>
              <a:t>Крім</a:t>
            </a:r>
            <a:r>
              <a:rPr lang="ru-RU" dirty="0" smtClean="0"/>
              <a:t> </a:t>
            </a:r>
            <a:r>
              <a:rPr lang="ru-RU" dirty="0" err="1" smtClean="0"/>
              <a:t>названих</a:t>
            </a:r>
            <a:r>
              <a:rPr lang="ru-RU" dirty="0" smtClean="0"/>
              <a:t> </a:t>
            </a:r>
            <a:r>
              <a:rPr lang="ru-RU" dirty="0" err="1" smtClean="0"/>
              <a:t>змін</a:t>
            </a:r>
            <a:r>
              <a:rPr lang="ru-RU" dirty="0" smtClean="0"/>
              <a:t>, у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оболонці</a:t>
            </a:r>
            <a:r>
              <a:rPr lang="ru-RU" dirty="0" smtClean="0"/>
              <a:t> при </a:t>
            </a:r>
            <a:r>
              <a:rPr lang="ru-RU" dirty="0" err="1" smtClean="0"/>
              <a:t>зменшенні</a:t>
            </a:r>
            <a:r>
              <a:rPr lang="ru-RU" dirty="0" smtClean="0"/>
              <a:t> </a:t>
            </a:r>
            <a:r>
              <a:rPr lang="ru-RU" dirty="0" err="1" smtClean="0"/>
              <a:t>калібру</a:t>
            </a:r>
            <a:r>
              <a:rPr lang="ru-RU" dirty="0" smtClean="0"/>
              <a:t> </a:t>
            </a:r>
            <a:r>
              <a:rPr lang="ru-RU" dirty="0" err="1" smtClean="0"/>
              <a:t>артерій</a:t>
            </a:r>
            <a:r>
              <a:rPr lang="ru-RU" dirty="0" smtClean="0"/>
              <a:t> </a:t>
            </a:r>
            <a:r>
              <a:rPr lang="ru-RU" dirty="0" err="1" smtClean="0"/>
              <a:t>зменшується</a:t>
            </a:r>
            <a:r>
              <a:rPr lang="ru-RU" dirty="0" smtClean="0"/>
              <a:t> </a:t>
            </a:r>
            <a:r>
              <a:rPr lang="ru-RU" dirty="0" err="1" smtClean="0"/>
              <a:t>товщина</a:t>
            </a:r>
            <a:r>
              <a:rPr lang="ru-RU" dirty="0" smtClean="0"/>
              <a:t> </a:t>
            </a:r>
            <a:r>
              <a:rPr lang="ru-RU" dirty="0" err="1" smtClean="0"/>
              <a:t>всіх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, </a:t>
            </a:r>
            <a:r>
              <a:rPr lang="ru-RU" dirty="0" err="1" smtClean="0"/>
              <a:t>тоншими</a:t>
            </a:r>
            <a:r>
              <a:rPr lang="ru-RU" dirty="0" smtClean="0"/>
              <a:t> </a:t>
            </a:r>
            <a:r>
              <a:rPr lang="ru-RU" dirty="0" err="1" smtClean="0"/>
              <a:t>стають</a:t>
            </a:r>
            <a:r>
              <a:rPr lang="ru-RU" dirty="0" smtClean="0"/>
              <a:t> </a:t>
            </a:r>
            <a:r>
              <a:rPr lang="ru-RU" dirty="0" err="1" smtClean="0"/>
              <a:t>підендотеліальний</a:t>
            </a:r>
            <a:r>
              <a:rPr lang="ru-RU" dirty="0" smtClean="0"/>
              <a:t> шар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внутрішня</a:t>
            </a:r>
            <a:r>
              <a:rPr lang="ru-RU" dirty="0" smtClean="0"/>
              <a:t> </a:t>
            </a:r>
            <a:r>
              <a:rPr lang="ru-RU" dirty="0" err="1" smtClean="0"/>
              <a:t>еластична</a:t>
            </a:r>
            <a:r>
              <a:rPr lang="ru-RU" dirty="0" smtClean="0"/>
              <a:t> мембрана, </a:t>
            </a:r>
            <a:r>
              <a:rPr lang="ru-RU" dirty="0" err="1" smtClean="0"/>
              <a:t>зникає</a:t>
            </a:r>
            <a:r>
              <a:rPr lang="ru-RU" dirty="0" smtClean="0"/>
              <a:t> </a:t>
            </a:r>
            <a:r>
              <a:rPr lang="ru-RU" dirty="0" err="1" smtClean="0"/>
              <a:t>зовнішня</a:t>
            </a:r>
            <a:r>
              <a:rPr lang="ru-RU" dirty="0" smtClean="0"/>
              <a:t> </a:t>
            </a:r>
            <a:r>
              <a:rPr lang="ru-RU" dirty="0" err="1" smtClean="0"/>
              <a:t>еластична</a:t>
            </a:r>
            <a:r>
              <a:rPr lang="ru-RU" dirty="0" smtClean="0"/>
              <a:t> мембрана.</a:t>
            </a:r>
          </a:p>
          <a:p>
            <a:r>
              <a:rPr lang="ru-RU" dirty="0" smtClean="0"/>
              <a:t>До </a:t>
            </a:r>
            <a:r>
              <a:rPr lang="ru-RU" dirty="0" err="1" smtClean="0"/>
              <a:t>артерій</a:t>
            </a:r>
            <a:r>
              <a:rPr lang="ru-RU" dirty="0" smtClean="0"/>
              <a:t> </a:t>
            </a:r>
            <a:r>
              <a:rPr lang="ru-RU" dirty="0" err="1" smtClean="0"/>
              <a:t>еластичного</a:t>
            </a:r>
            <a:r>
              <a:rPr lang="ru-RU" dirty="0" smtClean="0"/>
              <a:t> типу </a:t>
            </a:r>
            <a:r>
              <a:rPr lang="ru-RU" dirty="0" err="1" smtClean="0"/>
              <a:t>належить</a:t>
            </a:r>
            <a:r>
              <a:rPr lang="ru-RU" dirty="0" smtClean="0"/>
              <a:t> аорта.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середній</a:t>
            </a:r>
            <a:r>
              <a:rPr lang="ru-RU" dirty="0" smtClean="0"/>
              <a:t> </a:t>
            </a:r>
            <a:r>
              <a:rPr lang="ru-RU" dirty="0" err="1" smtClean="0"/>
              <a:t>оболонці</a:t>
            </a:r>
            <a:r>
              <a:rPr lang="ru-RU" dirty="0" smtClean="0"/>
              <a:t> </a:t>
            </a:r>
            <a:r>
              <a:rPr lang="ru-RU" dirty="0" err="1" smtClean="0"/>
              <a:t>переважають</a:t>
            </a:r>
            <a:r>
              <a:rPr lang="ru-RU" dirty="0" smtClean="0"/>
              <a:t> </a:t>
            </a:r>
            <a:r>
              <a:rPr lang="ru-RU" dirty="0" err="1" smtClean="0"/>
              <a:t>еластичні</a:t>
            </a:r>
            <a:r>
              <a:rPr lang="ru-RU" dirty="0" smtClean="0"/>
              <a:t> </a:t>
            </a:r>
            <a:r>
              <a:rPr lang="ru-RU" dirty="0" err="1" smtClean="0"/>
              <a:t>елементи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формують</a:t>
            </a:r>
            <a:r>
              <a:rPr lang="ru-RU" dirty="0" smtClean="0"/>
              <a:t> 40 - 50 </a:t>
            </a:r>
            <a:r>
              <a:rPr lang="ru-RU" dirty="0" err="1" smtClean="0"/>
              <a:t>еластичних</a:t>
            </a:r>
            <a:r>
              <a:rPr lang="ru-RU" dirty="0" smtClean="0"/>
              <a:t> </a:t>
            </a:r>
            <a:r>
              <a:rPr lang="ru-RU" dirty="0" err="1" smtClean="0"/>
              <a:t>вікончастих</a:t>
            </a:r>
            <a:r>
              <a:rPr lang="ru-RU" dirty="0" smtClean="0"/>
              <a:t> мембран. </a:t>
            </a:r>
            <a:r>
              <a:rPr lang="ru-RU" dirty="0" err="1" smtClean="0"/>
              <a:t>М'язових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 </a:t>
            </a:r>
            <a:r>
              <a:rPr lang="ru-RU" dirty="0" err="1" smtClean="0"/>
              <a:t>менше</a:t>
            </a:r>
            <a:r>
              <a:rPr lang="ru-RU" dirty="0" smtClean="0"/>
              <a:t>, вони </a:t>
            </a:r>
            <a:r>
              <a:rPr lang="ru-RU" dirty="0" err="1" smtClean="0"/>
              <a:t>розташовані</a:t>
            </a:r>
            <a:r>
              <a:rPr lang="ru-RU" dirty="0" smtClean="0"/>
              <a:t> косо </a:t>
            </a:r>
            <a:r>
              <a:rPr lang="ru-RU" dirty="0" err="1" smtClean="0"/>
              <a:t>відносно</a:t>
            </a:r>
            <a:r>
              <a:rPr lang="ru-RU" dirty="0" smtClean="0"/>
              <a:t> </a:t>
            </a:r>
            <a:r>
              <a:rPr lang="ru-RU" dirty="0" err="1" smtClean="0"/>
              <a:t>еластичних</a:t>
            </a:r>
            <a:r>
              <a:rPr lang="ru-RU" dirty="0" smtClean="0"/>
              <a:t> волокон. </a:t>
            </a:r>
            <a:r>
              <a:rPr lang="ru-RU" dirty="0" err="1" smtClean="0"/>
              <a:t>Вказана</a:t>
            </a:r>
            <a:r>
              <a:rPr lang="ru-RU" dirty="0" smtClean="0"/>
              <a:t> </a:t>
            </a:r>
            <a:r>
              <a:rPr lang="ru-RU" dirty="0" err="1" smtClean="0"/>
              <a:t>специфіка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зумовлена</a:t>
            </a:r>
            <a:r>
              <a:rPr lang="ru-RU" dirty="0" smtClean="0"/>
              <a:t> </a:t>
            </a:r>
            <a:r>
              <a:rPr lang="ru-RU" dirty="0" err="1" smtClean="0"/>
              <a:t>високим</a:t>
            </a:r>
            <a:r>
              <a:rPr lang="ru-RU" dirty="0" smtClean="0"/>
              <a:t> </a:t>
            </a:r>
            <a:r>
              <a:rPr lang="ru-RU" dirty="0" err="1" smtClean="0"/>
              <a:t>тиском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великою </a:t>
            </a:r>
            <a:r>
              <a:rPr lang="ru-RU" dirty="0" err="1" smtClean="0"/>
              <a:t>швидкістю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в </a:t>
            </a:r>
            <a:r>
              <a:rPr lang="ru-RU" dirty="0" err="1" smtClean="0"/>
              <a:t>артеріях</a:t>
            </a:r>
            <a:r>
              <a:rPr lang="ru-RU" dirty="0" smtClean="0"/>
              <a:t> </a:t>
            </a:r>
            <a:r>
              <a:rPr lang="ru-RU" dirty="0" err="1" smtClean="0"/>
              <a:t>еластичного</a:t>
            </a:r>
            <a:r>
              <a:rPr lang="ru-RU" dirty="0" smtClean="0"/>
              <a:t> типу, </a:t>
            </a:r>
            <a:r>
              <a:rPr lang="ru-RU" dirty="0" err="1" smtClean="0"/>
              <a:t>забезпечує</a:t>
            </a:r>
            <a:r>
              <a:rPr lang="ru-RU" dirty="0" smtClean="0"/>
              <a:t> </a:t>
            </a:r>
            <a:r>
              <a:rPr lang="ru-RU" dirty="0" err="1" smtClean="0"/>
              <a:t>високу</a:t>
            </a:r>
            <a:r>
              <a:rPr lang="ru-RU" dirty="0" smtClean="0"/>
              <a:t> </a:t>
            </a:r>
            <a:r>
              <a:rPr lang="ru-RU" dirty="0" err="1" smtClean="0"/>
              <a:t>еластичність</a:t>
            </a:r>
            <a:r>
              <a:rPr lang="ru-RU" dirty="0" smtClean="0"/>
              <a:t> </a:t>
            </a:r>
            <a:r>
              <a:rPr lang="ru-RU" dirty="0" err="1" smtClean="0"/>
              <a:t>останніх-для</a:t>
            </a:r>
            <a:r>
              <a:rPr lang="ru-RU" dirty="0" smtClean="0"/>
              <a:t> </a:t>
            </a:r>
            <a:r>
              <a:rPr lang="ru-RU" dirty="0" err="1" smtClean="0"/>
              <a:t>пом'якшення</a:t>
            </a:r>
            <a:r>
              <a:rPr lang="ru-RU" dirty="0" smtClean="0"/>
              <a:t> </a:t>
            </a:r>
            <a:r>
              <a:rPr lang="ru-RU" dirty="0" err="1" smtClean="0"/>
              <a:t>поштовхів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Серцево-судинна система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/>
              <a:t>Вени (</a:t>
            </a:r>
            <a:r>
              <a:rPr lang="en-US" dirty="0" err="1" smtClean="0"/>
              <a:t>venae</a:t>
            </a:r>
            <a:r>
              <a:rPr lang="en-US" dirty="0" smtClean="0"/>
              <a:t>) </a:t>
            </a:r>
            <a:r>
              <a:rPr lang="ru-RU" dirty="0" err="1" smtClean="0"/>
              <a:t>забезпечують</a:t>
            </a:r>
            <a:r>
              <a:rPr lang="ru-RU" dirty="0" smtClean="0"/>
              <a:t> </a:t>
            </a:r>
            <a:r>
              <a:rPr lang="ru-RU" dirty="0" err="1" smtClean="0"/>
              <a:t>повернення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до </a:t>
            </a:r>
            <a:r>
              <a:rPr lang="ru-RU" dirty="0" err="1" smtClean="0"/>
              <a:t>серця</a:t>
            </a:r>
            <a:r>
              <a:rPr lang="ru-RU" dirty="0" smtClean="0"/>
              <a:t>, </a:t>
            </a:r>
            <a:r>
              <a:rPr lang="ru-RU" dirty="0" err="1" smtClean="0"/>
              <a:t>депонування</a:t>
            </a:r>
            <a:r>
              <a:rPr lang="ru-RU" dirty="0" smtClean="0"/>
              <a:t> </a:t>
            </a:r>
            <a:r>
              <a:rPr lang="ru-RU" dirty="0" err="1" smtClean="0"/>
              <a:t>крові</a:t>
            </a:r>
            <a:r>
              <a:rPr lang="ru-RU" dirty="0" smtClean="0"/>
              <a:t> та дренаж. </a:t>
            </a:r>
            <a:r>
              <a:rPr lang="ru-RU" dirty="0" err="1" smtClean="0"/>
              <a:t>Загальний</a:t>
            </a:r>
            <a:r>
              <a:rPr lang="ru-RU" dirty="0" smtClean="0"/>
              <a:t> план </a:t>
            </a:r>
            <a:r>
              <a:rPr lang="ru-RU" dirty="0" err="1" smtClean="0"/>
              <a:t>будови</a:t>
            </a:r>
            <a:r>
              <a:rPr lang="ru-RU" dirty="0" smtClean="0"/>
              <a:t> </a:t>
            </a:r>
            <a:r>
              <a:rPr lang="ru-RU" dirty="0" err="1" smtClean="0"/>
              <a:t>стінки</a:t>
            </a:r>
            <a:r>
              <a:rPr lang="ru-RU" dirty="0" smtClean="0"/>
              <a:t> вен </a:t>
            </a:r>
            <a:r>
              <a:rPr lang="ru-RU" dirty="0" err="1" smtClean="0"/>
              <a:t>такий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артеріях</a:t>
            </a:r>
            <a:r>
              <a:rPr lang="ru-RU" dirty="0" smtClean="0"/>
              <a:t>. Але </a:t>
            </a:r>
            <a:r>
              <a:rPr lang="ru-RU" dirty="0" err="1" smtClean="0"/>
              <a:t>будова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І </a:t>
            </a:r>
            <a:r>
              <a:rPr lang="ru-RU" dirty="0" err="1" smtClean="0"/>
              <a:t>значні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умов </a:t>
            </a:r>
            <a:r>
              <a:rPr lang="ru-RU" dirty="0" err="1" smtClean="0"/>
              <a:t>гемодинаміки</a:t>
            </a:r>
            <a:r>
              <a:rPr lang="ru-RU" dirty="0" smtClean="0"/>
              <a:t>, </a:t>
            </a:r>
            <a:r>
              <a:rPr lang="ru-RU" dirty="0" err="1" smtClean="0"/>
              <a:t>якими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низький</a:t>
            </a:r>
            <a:r>
              <a:rPr lang="ru-RU" dirty="0" smtClean="0"/>
              <a:t> </a:t>
            </a:r>
            <a:r>
              <a:rPr lang="ru-RU" dirty="0" err="1" smtClean="0"/>
              <a:t>кров'яний</a:t>
            </a:r>
            <a:r>
              <a:rPr lang="ru-RU" dirty="0" smtClean="0"/>
              <a:t> </a:t>
            </a:r>
            <a:r>
              <a:rPr lang="ru-RU" dirty="0" err="1" smtClean="0"/>
              <a:t>тиск</a:t>
            </a:r>
            <a:r>
              <a:rPr lang="ru-RU" dirty="0" smtClean="0"/>
              <a:t> та </a:t>
            </a:r>
            <a:r>
              <a:rPr lang="ru-RU" dirty="0" err="1" smtClean="0"/>
              <a:t>незначна</a:t>
            </a:r>
            <a:r>
              <a:rPr lang="ru-RU" dirty="0" smtClean="0"/>
              <a:t> </a:t>
            </a:r>
            <a:r>
              <a:rPr lang="ru-RU" dirty="0" err="1" smtClean="0"/>
              <a:t>швидкість</a:t>
            </a:r>
            <a:r>
              <a:rPr lang="ru-RU" dirty="0" smtClean="0"/>
              <a:t> кровотоку.</a:t>
            </a:r>
          </a:p>
          <a:p>
            <a:r>
              <a:rPr lang="ru-RU" dirty="0" err="1" smtClean="0"/>
              <a:t>Вказані</a:t>
            </a:r>
            <a:r>
              <a:rPr lang="ru-RU" dirty="0" smtClean="0"/>
              <a:t> </a:t>
            </a:r>
            <a:r>
              <a:rPr lang="ru-RU" dirty="0" err="1" smtClean="0"/>
              <a:t>фактори</a:t>
            </a:r>
            <a:r>
              <a:rPr lang="ru-RU" dirty="0" smtClean="0"/>
              <a:t> </a:t>
            </a:r>
            <a:r>
              <a:rPr lang="ru-RU" dirty="0" err="1" smtClean="0"/>
              <a:t>зумовлюють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загальні</a:t>
            </a:r>
            <a:r>
              <a:rPr lang="ru-RU" dirty="0" smtClean="0"/>
              <a:t> </a:t>
            </a:r>
            <a:r>
              <a:rPr lang="ru-RU" dirty="0" err="1" smtClean="0"/>
              <a:t>відмінності</a:t>
            </a:r>
            <a:r>
              <a:rPr lang="ru-RU" dirty="0" smtClean="0"/>
              <a:t> </a:t>
            </a:r>
            <a:r>
              <a:rPr lang="ru-RU" dirty="0" err="1" smtClean="0"/>
              <a:t>будови</a:t>
            </a:r>
            <a:r>
              <a:rPr lang="ru-RU" dirty="0" smtClean="0"/>
              <a:t> вен </a:t>
            </a:r>
            <a:r>
              <a:rPr lang="ru-RU" dirty="0" err="1" smtClean="0"/>
              <a:t>порівняно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артеріями</a:t>
            </a:r>
            <a:r>
              <a:rPr lang="ru-RU" dirty="0" smtClean="0"/>
              <a:t>: 1) </a:t>
            </a:r>
            <a:r>
              <a:rPr lang="ru-RU" dirty="0" err="1" smtClean="0"/>
              <a:t>стінка</a:t>
            </a:r>
            <a:r>
              <a:rPr lang="ru-RU" dirty="0" smtClean="0"/>
              <a:t> </a:t>
            </a:r>
            <a:r>
              <a:rPr lang="ru-RU" dirty="0" err="1" smtClean="0"/>
              <a:t>вени</a:t>
            </a:r>
            <a:r>
              <a:rPr lang="ru-RU" dirty="0" smtClean="0"/>
              <a:t> </a:t>
            </a:r>
            <a:r>
              <a:rPr lang="ru-RU" dirty="0" err="1" smtClean="0"/>
              <a:t>тонша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відповідної</a:t>
            </a:r>
            <a:r>
              <a:rPr lang="ru-RU" dirty="0" smtClean="0"/>
              <a:t> </a:t>
            </a:r>
            <a:r>
              <a:rPr lang="ru-RU" dirty="0" err="1" smtClean="0"/>
              <a:t>артерії</a:t>
            </a:r>
            <a:r>
              <a:rPr lang="ru-RU" dirty="0" smtClean="0"/>
              <a:t>; 2)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структурних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</a:t>
            </a:r>
            <a:r>
              <a:rPr lang="ru-RU" dirty="0" err="1" smtClean="0"/>
              <a:t>вени</a:t>
            </a:r>
            <a:r>
              <a:rPr lang="ru-RU" dirty="0" smtClean="0"/>
              <a:t> </a:t>
            </a:r>
            <a:r>
              <a:rPr lang="ru-RU" dirty="0" err="1" smtClean="0"/>
              <a:t>переважають</a:t>
            </a:r>
            <a:r>
              <a:rPr lang="ru-RU" dirty="0" smtClean="0"/>
              <a:t> </a:t>
            </a:r>
            <a:r>
              <a:rPr lang="ru-RU" dirty="0" err="1" smtClean="0"/>
              <a:t>колагенові</a:t>
            </a:r>
            <a:r>
              <a:rPr lang="ru-RU" dirty="0" smtClean="0"/>
              <a:t> волокна, а </a:t>
            </a:r>
            <a:r>
              <a:rPr lang="ru-RU" dirty="0" err="1" smtClean="0"/>
              <a:t>еластичні</a:t>
            </a:r>
            <a:r>
              <a:rPr lang="ru-RU" dirty="0" smtClean="0"/>
              <a:t> </a:t>
            </a:r>
            <a:r>
              <a:rPr lang="ru-RU" dirty="0" err="1" smtClean="0"/>
              <a:t>розвинені</a:t>
            </a:r>
            <a:r>
              <a:rPr lang="ru-RU" dirty="0" smtClean="0"/>
              <a:t> слабо; 3) </a:t>
            </a:r>
            <a:r>
              <a:rPr lang="ru-RU" dirty="0" err="1" smtClean="0"/>
              <a:t>відсутність</a:t>
            </a:r>
            <a:r>
              <a:rPr lang="ru-RU" dirty="0" smtClean="0"/>
              <a:t> </a:t>
            </a:r>
            <a:r>
              <a:rPr lang="ru-RU" dirty="0" err="1" smtClean="0"/>
              <a:t>зовнішньої</a:t>
            </a:r>
            <a:r>
              <a:rPr lang="ru-RU" dirty="0" smtClean="0"/>
              <a:t> </a:t>
            </a:r>
            <a:r>
              <a:rPr lang="ru-RU" dirty="0" err="1" smtClean="0"/>
              <a:t>еластичної</a:t>
            </a:r>
            <a:r>
              <a:rPr lang="ru-RU" dirty="0" smtClean="0"/>
              <a:t> </a:t>
            </a:r>
            <a:r>
              <a:rPr lang="ru-RU" dirty="0" err="1" smtClean="0"/>
              <a:t>мембрани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слабий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(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повна</a:t>
            </a:r>
            <a:r>
              <a:rPr lang="ru-RU" dirty="0" smtClean="0"/>
              <a:t> </a:t>
            </a:r>
            <a:r>
              <a:rPr lang="ru-RU" dirty="0" err="1" smtClean="0"/>
              <a:t>відсутність</a:t>
            </a:r>
            <a:r>
              <a:rPr lang="ru-RU" dirty="0" smtClean="0"/>
              <a:t>) </a:t>
            </a:r>
            <a:r>
              <a:rPr lang="ru-RU" dirty="0" err="1" smtClean="0"/>
              <a:t>внутрішньої</a:t>
            </a:r>
            <a:r>
              <a:rPr lang="ru-RU" dirty="0" smtClean="0"/>
              <a:t> </a:t>
            </a:r>
            <a:r>
              <a:rPr lang="ru-RU" dirty="0" err="1" smtClean="0"/>
              <a:t>еластичної</a:t>
            </a:r>
            <a:r>
              <a:rPr lang="ru-RU" dirty="0" smtClean="0"/>
              <a:t> </a:t>
            </a:r>
            <a:r>
              <a:rPr lang="ru-RU" dirty="0" err="1" smtClean="0"/>
              <a:t>мембрани</a:t>
            </a:r>
            <a:r>
              <a:rPr lang="ru-RU" dirty="0" smtClean="0"/>
              <a:t>; 4) </a:t>
            </a:r>
            <a:r>
              <a:rPr lang="ru-RU" dirty="0" err="1" smtClean="0"/>
              <a:t>просвіт</a:t>
            </a:r>
            <a:r>
              <a:rPr lang="ru-RU" dirty="0" smtClean="0"/>
              <a:t> </a:t>
            </a:r>
            <a:r>
              <a:rPr lang="ru-RU" dirty="0" err="1" smtClean="0"/>
              <a:t>вени</a:t>
            </a:r>
            <a:r>
              <a:rPr lang="ru-RU" dirty="0" smtClean="0"/>
              <a:t> на </a:t>
            </a:r>
            <a:r>
              <a:rPr lang="ru-RU" dirty="0" err="1" smtClean="0"/>
              <a:t>препараті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частіше</a:t>
            </a:r>
            <a:r>
              <a:rPr lang="ru-RU" dirty="0" smtClean="0"/>
              <a:t> </a:t>
            </a:r>
            <a:r>
              <a:rPr lang="ru-RU" dirty="0" err="1" smtClean="0"/>
              <a:t>неправильну</a:t>
            </a:r>
            <a:r>
              <a:rPr lang="ru-RU" dirty="0" smtClean="0"/>
              <a:t> форму, </a:t>
            </a:r>
            <a:r>
              <a:rPr lang="ru-RU" dirty="0" err="1" smtClean="0"/>
              <a:t>тоді</a:t>
            </a:r>
            <a:r>
              <a:rPr lang="ru-RU" dirty="0" smtClean="0"/>
              <a:t> як в </a:t>
            </a:r>
            <a:r>
              <a:rPr lang="ru-RU" dirty="0" err="1" smtClean="0"/>
              <a:t>артерії</a:t>
            </a:r>
            <a:r>
              <a:rPr lang="ru-RU" dirty="0" smtClean="0"/>
              <a:t>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круглий</a:t>
            </a:r>
            <a:r>
              <a:rPr lang="ru-RU" dirty="0" smtClean="0"/>
              <a:t>; 5) </a:t>
            </a:r>
            <a:r>
              <a:rPr lang="ru-RU" dirty="0" err="1" smtClean="0"/>
              <a:t>найбільшу</a:t>
            </a:r>
            <a:r>
              <a:rPr lang="ru-RU" dirty="0" smtClean="0"/>
              <a:t> </a:t>
            </a:r>
            <a:r>
              <a:rPr lang="ru-RU" dirty="0" err="1" smtClean="0"/>
              <a:t>товщину</a:t>
            </a:r>
            <a:r>
              <a:rPr lang="ru-RU" dirty="0" smtClean="0"/>
              <a:t> у венах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зовнішня</a:t>
            </a:r>
            <a:r>
              <a:rPr lang="ru-RU" dirty="0" smtClean="0"/>
              <a:t> </a:t>
            </a:r>
            <a:r>
              <a:rPr lang="ru-RU" dirty="0" err="1" smtClean="0"/>
              <a:t>оболонка</a:t>
            </a:r>
            <a:r>
              <a:rPr lang="ru-RU" dirty="0" smtClean="0"/>
              <a:t>, а в </a:t>
            </a:r>
            <a:r>
              <a:rPr lang="ru-RU" dirty="0" err="1" smtClean="0"/>
              <a:t>артеріях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розвиненою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середня</a:t>
            </a:r>
            <a:r>
              <a:rPr lang="ru-RU" dirty="0" smtClean="0"/>
              <a:t> </a:t>
            </a:r>
            <a:r>
              <a:rPr lang="ru-RU" dirty="0" err="1" smtClean="0"/>
              <a:t>оболонка</a:t>
            </a:r>
            <a:r>
              <a:rPr lang="ru-RU" dirty="0" smtClean="0"/>
              <a:t>; 6)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клапанів</a:t>
            </a:r>
            <a:r>
              <a:rPr lang="ru-RU" dirty="0" smtClean="0"/>
              <a:t> у </a:t>
            </a:r>
            <a:r>
              <a:rPr lang="ru-RU" dirty="0" err="1" smtClean="0"/>
              <a:t>деяких</a:t>
            </a:r>
            <a:r>
              <a:rPr lang="ru-RU" dirty="0" smtClean="0"/>
              <a:t> венах. В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класифікації</a:t>
            </a:r>
            <a:r>
              <a:rPr lang="ru-RU" dirty="0" smtClean="0"/>
              <a:t> вен лежать </a:t>
            </a:r>
            <a:r>
              <a:rPr lang="ru-RU" dirty="0" err="1" smtClean="0"/>
              <a:t>наявність</a:t>
            </a:r>
            <a:r>
              <a:rPr lang="ru-RU" dirty="0" smtClean="0"/>
              <a:t> </a:t>
            </a:r>
            <a:r>
              <a:rPr lang="ru-RU" dirty="0" err="1" smtClean="0"/>
              <a:t>м'язових</a:t>
            </a:r>
            <a:r>
              <a:rPr lang="ru-RU" dirty="0" smtClean="0"/>
              <a:t> </a:t>
            </a:r>
            <a:r>
              <a:rPr lang="ru-RU" dirty="0" err="1" smtClean="0"/>
              <a:t>елементів</a:t>
            </a:r>
            <a:r>
              <a:rPr lang="ru-RU" dirty="0" smtClean="0"/>
              <a:t> у </a:t>
            </a:r>
            <a:r>
              <a:rPr lang="ru-RU" dirty="0" err="1" smtClean="0"/>
              <a:t>стінці</a:t>
            </a:r>
            <a:r>
              <a:rPr lang="ru-RU" dirty="0" smtClean="0"/>
              <a:t> та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. </a:t>
            </a:r>
            <a:r>
              <a:rPr lang="ru-RU" dirty="0" err="1" smtClean="0"/>
              <a:t>Згідно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цією</a:t>
            </a:r>
            <a:r>
              <a:rPr lang="ru-RU" dirty="0" smtClean="0"/>
              <a:t> </a:t>
            </a:r>
            <a:r>
              <a:rPr lang="ru-RU" dirty="0" err="1" smtClean="0"/>
              <a:t>класифікацією</a:t>
            </a:r>
            <a:r>
              <a:rPr lang="ru-RU" dirty="0" smtClean="0"/>
              <a:t> </a:t>
            </a:r>
            <a:r>
              <a:rPr lang="ru-RU" dirty="0" err="1" smtClean="0"/>
              <a:t>вени</a:t>
            </a:r>
            <a:r>
              <a:rPr lang="ru-RU" dirty="0" smtClean="0"/>
              <a:t> </a:t>
            </a:r>
            <a:r>
              <a:rPr lang="ru-RU" dirty="0" err="1" smtClean="0"/>
              <a:t>бувають</a:t>
            </a:r>
            <a:r>
              <a:rPr lang="ru-RU" dirty="0" smtClean="0"/>
              <a:t> </a:t>
            </a:r>
            <a:r>
              <a:rPr lang="ru-RU" dirty="0" err="1" smtClean="0"/>
              <a:t>безм'язового</a:t>
            </a:r>
            <a:r>
              <a:rPr lang="ru-RU" dirty="0" smtClean="0"/>
              <a:t> (волокнистого) та </a:t>
            </a:r>
            <a:r>
              <a:rPr lang="ru-RU" dirty="0" err="1" smtClean="0"/>
              <a:t>м'язового</a:t>
            </a:r>
            <a:r>
              <a:rPr lang="ru-RU" dirty="0" smtClean="0"/>
              <a:t> </a:t>
            </a:r>
            <a:r>
              <a:rPr lang="ru-RU" dirty="0" err="1" smtClean="0"/>
              <a:t>типів</a:t>
            </a:r>
            <a:r>
              <a:rPr lang="ru-RU" dirty="0" smtClean="0"/>
              <a:t>. </a:t>
            </a:r>
            <a:r>
              <a:rPr lang="ru-RU" dirty="0" err="1" smtClean="0"/>
              <a:t>Зовнішня</a:t>
            </a:r>
            <a:r>
              <a:rPr lang="ru-RU" dirty="0" smtClean="0"/>
              <a:t> </a:t>
            </a:r>
            <a:r>
              <a:rPr lang="ru-RU" dirty="0" err="1" smtClean="0"/>
              <a:t>оболонка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вен </a:t>
            </a:r>
            <a:r>
              <a:rPr lang="ru-RU" dirty="0" err="1" smtClean="0"/>
              <a:t>зрощена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сполучнотканинними</a:t>
            </a:r>
            <a:r>
              <a:rPr lang="ru-RU" dirty="0" smtClean="0"/>
              <a:t> </a:t>
            </a:r>
            <a:r>
              <a:rPr lang="ru-RU" dirty="0" err="1" smtClean="0"/>
              <a:t>прошарками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, у </a:t>
            </a:r>
            <a:r>
              <a:rPr lang="ru-RU" dirty="0" err="1" smtClean="0"/>
              <a:t>яких</a:t>
            </a:r>
            <a:r>
              <a:rPr lang="ru-RU" dirty="0" smtClean="0"/>
              <a:t> вони </a:t>
            </a:r>
            <a:r>
              <a:rPr lang="ru-RU" dirty="0" err="1" smtClean="0"/>
              <a:t>знаходяться</a:t>
            </a:r>
            <a:r>
              <a:rPr lang="ru-RU" dirty="0" smtClean="0"/>
              <a:t>. До таких вен належать </a:t>
            </a:r>
            <a:r>
              <a:rPr lang="ru-RU" dirty="0" err="1" smtClean="0"/>
              <a:t>вени</a:t>
            </a:r>
            <a:r>
              <a:rPr lang="ru-RU" dirty="0" smtClean="0"/>
              <a:t> </a:t>
            </a:r>
            <a:r>
              <a:rPr lang="ru-RU" dirty="0" err="1" smtClean="0"/>
              <a:t>твердої</a:t>
            </a:r>
            <a:r>
              <a:rPr lang="ru-RU" dirty="0" smtClean="0"/>
              <a:t> та </a:t>
            </a:r>
            <a:r>
              <a:rPr lang="ru-RU" dirty="0" err="1" smtClean="0"/>
              <a:t>м'якої</a:t>
            </a:r>
            <a:r>
              <a:rPr lang="ru-RU" dirty="0" smtClean="0"/>
              <a:t> </a:t>
            </a:r>
            <a:r>
              <a:rPr lang="ru-RU" dirty="0" err="1" smtClean="0"/>
              <a:t>мозкових</a:t>
            </a:r>
            <a:r>
              <a:rPr lang="ru-RU" dirty="0" smtClean="0"/>
              <a:t> </a:t>
            </a:r>
            <a:r>
              <a:rPr lang="ru-RU" dirty="0" err="1" smtClean="0"/>
              <a:t>оболонок</a:t>
            </a:r>
            <a:r>
              <a:rPr lang="ru-RU" dirty="0" smtClean="0"/>
              <a:t>, </a:t>
            </a:r>
            <a:r>
              <a:rPr lang="ru-RU" dirty="0" err="1" smtClean="0"/>
              <a:t>сітківки</a:t>
            </a:r>
            <a:r>
              <a:rPr lang="ru-RU" dirty="0" smtClean="0"/>
              <a:t> ока, </a:t>
            </a:r>
            <a:r>
              <a:rPr lang="ru-RU" dirty="0" err="1" smtClean="0"/>
              <a:t>кісток</a:t>
            </a:r>
            <a:r>
              <a:rPr lang="ru-RU" dirty="0" smtClean="0"/>
              <a:t>, </a:t>
            </a:r>
            <a:r>
              <a:rPr lang="ru-RU" dirty="0" err="1" smtClean="0"/>
              <a:t>селезінки</a:t>
            </a:r>
            <a:r>
              <a:rPr lang="ru-RU" dirty="0" smtClean="0"/>
              <a:t> та </a:t>
            </a:r>
            <a:r>
              <a:rPr lang="ru-RU" dirty="0" err="1" smtClean="0"/>
              <a:t>плаценти</a:t>
            </a:r>
            <a:r>
              <a:rPr lang="ru-RU" dirty="0" smtClean="0"/>
              <a:t>.</a:t>
            </a:r>
          </a:p>
          <a:p>
            <a:endParaRPr lang="ru-RU" dirty="0"/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364</TotalTime>
  <Words>2943</Words>
  <Application>Microsoft Office PowerPoint</Application>
  <PresentationFormat>Экран (4:3)</PresentationFormat>
  <Paragraphs>126</Paragraphs>
  <Slides>32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32</vt:i4>
      </vt:variant>
    </vt:vector>
  </HeadingPairs>
  <TitlesOfParts>
    <vt:vector size="33" baseType="lpstr">
      <vt:lpstr>Изящная</vt:lpstr>
      <vt:lpstr>Хвороби серцево-судинної системи.Причини гострої серцево-судинної недостатності.</vt:lpstr>
      <vt:lpstr>Серцево-судинна система</vt:lpstr>
      <vt:lpstr>Серцево-судинна система</vt:lpstr>
      <vt:lpstr>Серцево-судинна система</vt:lpstr>
      <vt:lpstr>Серцево-судинна система</vt:lpstr>
      <vt:lpstr>Серцево-судинна система</vt:lpstr>
      <vt:lpstr>Серцево-судинна система</vt:lpstr>
      <vt:lpstr>Серцево-судинна система</vt:lpstr>
      <vt:lpstr>Серцево-судинна система</vt:lpstr>
      <vt:lpstr>Серцево-судинна система</vt:lpstr>
      <vt:lpstr>Серцево-судинна система</vt:lpstr>
      <vt:lpstr>Серцво-судинна система</vt:lpstr>
      <vt:lpstr>Серцево-судинна система</vt:lpstr>
      <vt:lpstr>Захворювання серцево-судинної системи!</vt:lpstr>
      <vt:lpstr>Захворювання серцево-судинної системи!</vt:lpstr>
      <vt:lpstr>Захворювання серцево-судинної системи!</vt:lpstr>
      <vt:lpstr>Захворювання серцево-судинної системи!</vt:lpstr>
      <vt:lpstr>Захворювання серцево-судинної системи!</vt:lpstr>
      <vt:lpstr>Захворювання серцево-судинної системи!</vt:lpstr>
      <vt:lpstr>Захворювання серцево-судинної системи!</vt:lpstr>
      <vt:lpstr>Захворювання серцево-судинної системи!</vt:lpstr>
      <vt:lpstr>Захворювання серцево-судинної системи! </vt:lpstr>
      <vt:lpstr>Захворювання серцево-судинної системи!</vt:lpstr>
      <vt:lpstr>Захворювання серцево-судинної системи у дітей!</vt:lpstr>
      <vt:lpstr>Захворювання серцево-судинної системи у дітей!</vt:lpstr>
      <vt:lpstr>Огляд хворих на захворювання серцево-судинної системи!!!</vt:lpstr>
      <vt:lpstr>Огляд хворих на захворювання серцево-судинної системи!!!</vt:lpstr>
      <vt:lpstr>Серцево-судинна система</vt:lpstr>
      <vt:lpstr>Слайд 29</vt:lpstr>
      <vt:lpstr>серце</vt:lpstr>
      <vt:lpstr>висновок</vt:lpstr>
      <vt:lpstr>висновок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Хвороби серцево-судинної системи.Причини гострої серцево-судинної недостатності.</dc:title>
  <dc:creator>Admin</dc:creator>
  <cp:lastModifiedBy>Admin</cp:lastModifiedBy>
  <cp:revision>24</cp:revision>
  <dcterms:created xsi:type="dcterms:W3CDTF">2014-12-03T18:03:17Z</dcterms:created>
  <dcterms:modified xsi:type="dcterms:W3CDTF">2014-12-04T20:22:09Z</dcterms:modified>
</cp:coreProperties>
</file>