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66" r:id="rId3"/>
    <p:sldId id="293" r:id="rId4"/>
    <p:sldId id="261" r:id="rId5"/>
    <p:sldId id="297" r:id="rId6"/>
    <p:sldId id="298" r:id="rId7"/>
    <p:sldId id="271" r:id="rId8"/>
    <p:sldId id="270" r:id="rId9"/>
    <p:sldId id="268" r:id="rId10"/>
    <p:sldId id="272" r:id="rId11"/>
    <p:sldId id="258" r:id="rId12"/>
    <p:sldId id="273" r:id="rId13"/>
    <p:sldId id="260" r:id="rId14"/>
    <p:sldId id="265" r:id="rId15"/>
    <p:sldId id="274" r:id="rId16"/>
    <p:sldId id="275" r:id="rId17"/>
    <p:sldId id="267" r:id="rId18"/>
    <p:sldId id="296" r:id="rId19"/>
    <p:sldId id="280" r:id="rId20"/>
    <p:sldId id="281" r:id="rId21"/>
    <p:sldId id="282" r:id="rId22"/>
    <p:sldId id="283" r:id="rId23"/>
    <p:sldId id="284" r:id="rId24"/>
    <p:sldId id="263" r:id="rId25"/>
    <p:sldId id="264" r:id="rId26"/>
    <p:sldId id="286" r:id="rId27"/>
    <p:sldId id="259" r:id="rId28"/>
    <p:sldId id="287" r:id="rId29"/>
    <p:sldId id="299" r:id="rId30"/>
    <p:sldId id="288" r:id="rId31"/>
    <p:sldId id="289" r:id="rId32"/>
    <p:sldId id="290" r:id="rId33"/>
    <p:sldId id="291" r:id="rId34"/>
    <p:sldId id="292" r:id="rId35"/>
    <p:sldId id="262" r:id="rId36"/>
    <p:sldId id="269" r:id="rId37"/>
    <p:sldId id="279" r:id="rId38"/>
    <p:sldId id="278" r:id="rId39"/>
    <p:sldId id="277" r:id="rId40"/>
    <p:sldId id="285" r:id="rId41"/>
    <p:sldId id="276" r:id="rId4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E881D-2707-4279-B9CA-6EBE0F1B2E95}" type="datetimeFigureOut">
              <a:rPr lang="uk-UA" smtClean="0"/>
              <a:pPr/>
              <a:t>08.11.2010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EB086-2432-436E-B6DF-09A60C01793E}"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EBCF18D1-11F2-4B26-B7DC-9F6F1F05C95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8BED79A-D5BB-440F-967C-4F35D81903F0}" type="datetimeFigureOut">
              <a:rPr lang="uk-UA" smtClean="0"/>
              <a:pPr/>
              <a:t>08.11.2010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EBCF18D1-11F2-4B26-B7DC-9F6F1F05C95E}"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8BED79A-D5BB-440F-967C-4F35D81903F0}" type="datetimeFigureOut">
              <a:rPr lang="uk-UA" smtClean="0"/>
              <a:pPr/>
              <a:t>08.11.2010</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CF18D1-11F2-4B26-B7DC-9F6F1F05C95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u.wikipedia.org/wiki/%D0%A4%D0%B0%D0%B9%D0%BB:%D0%92._%D0%90._%D0%91%D0%B5%D1%86.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u.wikipedia.org/wiki/%D0%A4%D0%B0%D0%B9%D0%BB:Nikolai_Vavilov_NYWTS.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786190"/>
            <a:ext cx="7772400" cy="1180166"/>
          </a:xfrm>
          <a:effectLst>
            <a:innerShdw blurRad="63500" dist="50800" dir="18900000">
              <a:prstClr val="black">
                <a:alpha val="50000"/>
              </a:prstClr>
            </a:innerShdw>
          </a:effectLst>
        </p:spPr>
        <p:txBody>
          <a:bodyPr>
            <a:normAutofit/>
          </a:bodyPr>
          <a:lstStyle/>
          <a:p>
            <a:pPr algn="ctr"/>
            <a:r>
              <a:rPr lang="uk-UA" sz="6000" dirty="0" smtClean="0">
                <a:solidFill>
                  <a:srgbClr val="C00000"/>
                </a:solidFill>
              </a:rPr>
              <a:t>Вчені-біологи</a:t>
            </a:r>
            <a:endParaRPr lang="uk-UA" sz="6000" dirty="0">
              <a:solidFill>
                <a:srgbClr val="C00000"/>
              </a:solidFill>
            </a:endParaRPr>
          </a:p>
        </p:txBody>
      </p:sp>
      <p:sp>
        <p:nvSpPr>
          <p:cNvPr id="3" name="Подзаголовок 2"/>
          <p:cNvSpPr>
            <a:spLocks noGrp="1"/>
          </p:cNvSpPr>
          <p:nvPr>
            <p:ph type="subTitle" idx="1"/>
          </p:nvPr>
        </p:nvSpPr>
        <p:spPr>
          <a:xfrm>
            <a:off x="714348" y="5786454"/>
            <a:ext cx="7772400" cy="458348"/>
          </a:xfrm>
        </p:spPr>
        <p:txBody>
          <a:bodyPr>
            <a:noAutofit/>
          </a:bodyPr>
          <a:lstStyle/>
          <a:p>
            <a:r>
              <a:rPr lang="uk-UA" sz="2800" b="1" dirty="0" smtClean="0">
                <a:solidFill>
                  <a:schemeClr val="tx1">
                    <a:lumMod val="65000"/>
                    <a:lumOff val="35000"/>
                  </a:schemeClr>
                </a:solidFill>
              </a:rPr>
              <a:t>Матеріали до уроків у 10 класі</a:t>
            </a:r>
            <a:endParaRPr lang="uk-UA" sz="2800" b="1" dirty="0">
              <a:solidFill>
                <a:schemeClr val="tx1">
                  <a:lumMod val="65000"/>
                  <a:lumOff val="35000"/>
                </a:schemeClr>
              </a:solidFill>
            </a:endParaRPr>
          </a:p>
        </p:txBody>
      </p:sp>
      <p:sp>
        <p:nvSpPr>
          <p:cNvPr id="4" name="Скругленный прямоугольник 3"/>
          <p:cNvSpPr/>
          <p:nvPr/>
        </p:nvSpPr>
        <p:spPr>
          <a:xfrm>
            <a:off x="571472" y="642918"/>
            <a:ext cx="1428760" cy="2000264"/>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кругленный прямоугольник 4"/>
          <p:cNvSpPr/>
          <p:nvPr/>
        </p:nvSpPr>
        <p:spPr>
          <a:xfrm>
            <a:off x="2071670" y="785794"/>
            <a:ext cx="1428760" cy="214314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6929454" y="1357298"/>
            <a:ext cx="1714512" cy="2428892"/>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кругленный прямоугольник 7"/>
          <p:cNvSpPr/>
          <p:nvPr/>
        </p:nvSpPr>
        <p:spPr>
          <a:xfrm>
            <a:off x="3571868" y="1000108"/>
            <a:ext cx="1571636" cy="2214578"/>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кругленный прямоугольник 8"/>
          <p:cNvSpPr/>
          <p:nvPr/>
        </p:nvSpPr>
        <p:spPr>
          <a:xfrm>
            <a:off x="5214942" y="1142984"/>
            <a:ext cx="1643074" cy="2428892"/>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000504"/>
            <a:ext cx="8001056" cy="2246769"/>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Радянський мікробіолог та епідеміолог, один із засновників радянської мікробіології і профілактичного напряму у вітчизняній медицині. Розробив засоби запобігання багатьом інфекційним захворюванням (сказ, чума, холера…), заклав основи вчення про бактеріофаг, опрацьовував проблеми мінливості мікробів та імунітету.</a:t>
            </a:r>
            <a:endParaRPr lang="uk-UA" sz="2000" b="1" dirty="0">
              <a:solidFill>
                <a:srgbClr val="660066"/>
              </a:solidFill>
            </a:endParaRPr>
          </a:p>
        </p:txBody>
      </p:sp>
      <p:sp>
        <p:nvSpPr>
          <p:cNvPr id="3" name="Прямоугольник 2"/>
          <p:cNvSpPr/>
          <p:nvPr/>
        </p:nvSpPr>
        <p:spPr>
          <a:xfrm>
            <a:off x="785786" y="857232"/>
            <a:ext cx="4572000" cy="1569660"/>
          </a:xfrm>
          <a:prstGeom prst="rect">
            <a:avLst/>
          </a:prstGeom>
        </p:spPr>
        <p:txBody>
          <a:bodyPr>
            <a:spAutoFit/>
          </a:bodyPr>
          <a:lstStyle/>
          <a:p>
            <a:pPr algn="ctr"/>
            <a:r>
              <a:rPr lang="uk-UA" sz="4000" b="1" dirty="0" smtClean="0">
                <a:solidFill>
                  <a:srgbClr val="660066"/>
                </a:solidFill>
              </a:rPr>
              <a:t>Гамалія </a:t>
            </a:r>
            <a:r>
              <a:rPr lang="uk-UA" b="1" dirty="0" smtClean="0">
                <a:solidFill>
                  <a:srgbClr val="660066"/>
                </a:solidFill>
              </a:rPr>
              <a:t/>
            </a:r>
            <a:br>
              <a:rPr lang="uk-UA" b="1" dirty="0" smtClean="0">
                <a:solidFill>
                  <a:srgbClr val="660066"/>
                </a:solidFill>
              </a:rPr>
            </a:br>
            <a:r>
              <a:rPr lang="uk-UA" sz="2800" b="1" dirty="0" smtClean="0">
                <a:solidFill>
                  <a:srgbClr val="660066"/>
                </a:solidFill>
              </a:rPr>
              <a:t>Микола Федорович</a:t>
            </a:r>
            <a:br>
              <a:rPr lang="uk-UA" sz="2800" b="1" dirty="0" smtClean="0">
                <a:solidFill>
                  <a:srgbClr val="660066"/>
                </a:solidFill>
              </a:rPr>
            </a:br>
            <a:r>
              <a:rPr lang="uk-UA" sz="2800" b="1" dirty="0" smtClean="0">
                <a:solidFill>
                  <a:srgbClr val="660066"/>
                </a:solidFill>
              </a:rPr>
              <a:t>(1859 - 1949)</a:t>
            </a:r>
            <a:endParaRPr lang="uk-UA" sz="2800" dirty="0">
              <a:solidFill>
                <a:srgbClr val="660066"/>
              </a:solidFill>
            </a:endParaRPr>
          </a:p>
        </p:txBody>
      </p:sp>
      <p:pic>
        <p:nvPicPr>
          <p:cNvPr id="61441" name="Picture 1" descr="C:\Users\Павленко\Pictures\NikolajGamaleja.jpg"/>
          <p:cNvPicPr>
            <a:picLocks noChangeAspect="1" noChangeArrowheads="1"/>
          </p:cNvPicPr>
          <p:nvPr/>
        </p:nvPicPr>
        <p:blipFill>
          <a:blip r:embed="rId2"/>
          <a:srcRect/>
          <a:stretch>
            <a:fillRect/>
          </a:stretch>
        </p:blipFill>
        <p:spPr bwMode="auto">
          <a:xfrm>
            <a:off x="5786446" y="785794"/>
            <a:ext cx="2143140" cy="3000396"/>
          </a:xfrm>
          <a:prstGeom prst="rect">
            <a:avLst/>
          </a:prstGeo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аболотний Д. К."/>
          <p:cNvPicPr/>
          <p:nvPr/>
        </p:nvPicPr>
        <p:blipFill>
          <a:blip r:embed="rId2"/>
          <a:srcRect/>
          <a:stretch>
            <a:fillRect/>
          </a:stretch>
        </p:blipFill>
        <p:spPr bwMode="auto">
          <a:xfrm>
            <a:off x="6143636" y="500042"/>
            <a:ext cx="1896112" cy="2571768"/>
          </a:xfrm>
          <a:prstGeom prst="rect">
            <a:avLst/>
          </a:prstGeom>
          <a:noFill/>
          <a:ln w="9525">
            <a:noFill/>
            <a:miter lim="800000"/>
            <a:headEnd/>
            <a:tailEnd/>
          </a:ln>
        </p:spPr>
      </p:pic>
      <p:sp>
        <p:nvSpPr>
          <p:cNvPr id="6" name="Прямоугольник 5"/>
          <p:cNvSpPr/>
          <p:nvPr/>
        </p:nvSpPr>
        <p:spPr>
          <a:xfrm>
            <a:off x="500034" y="3143248"/>
            <a:ext cx="8001056" cy="3170099"/>
          </a:xfrm>
          <a:prstGeom prst="rect">
            <a:avLst/>
          </a:prstGeom>
        </p:spPr>
        <p:txBody>
          <a:bodyPr wrap="square">
            <a:spAutoFit/>
          </a:bodyPr>
          <a:lstStyle/>
          <a:p>
            <a:r>
              <a:rPr lang="uk-UA" dirty="0" smtClean="0"/>
              <a:t>    </a:t>
            </a:r>
            <a:r>
              <a:rPr lang="uk-UA" sz="2000" b="1" dirty="0" smtClean="0">
                <a:solidFill>
                  <a:srgbClr val="660066"/>
                </a:solidFill>
              </a:rPr>
              <a:t>Учений-мікробіолог</a:t>
            </a:r>
            <a:r>
              <a:rPr lang="uk-UA" sz="2000" b="1" dirty="0">
                <a:solidFill>
                  <a:srgbClr val="660066"/>
                </a:solidFill>
              </a:rPr>
              <a:t>, епідеміолог</a:t>
            </a:r>
            <a:r>
              <a:rPr lang="uk-UA" sz="2000" b="1" dirty="0" smtClean="0">
                <a:solidFill>
                  <a:srgbClr val="660066"/>
                </a:solidFill>
              </a:rPr>
              <a:t>, </a:t>
            </a:r>
            <a:r>
              <a:rPr lang="uk-UA" sz="2000" b="1" dirty="0">
                <a:solidFill>
                  <a:srgbClr val="660066"/>
                </a:solidFill>
              </a:rPr>
              <a:t>один із </a:t>
            </a:r>
            <a:r>
              <a:rPr lang="uk-UA" sz="2000" b="1" dirty="0" smtClean="0">
                <a:solidFill>
                  <a:srgbClr val="660066"/>
                </a:solidFill>
              </a:rPr>
              <a:t>засновників </a:t>
            </a:r>
            <a:r>
              <a:rPr lang="uk-UA" sz="2000" b="1" dirty="0">
                <a:solidFill>
                  <a:srgbClr val="660066"/>
                </a:solidFill>
              </a:rPr>
              <a:t>епідеміологічної школи. </a:t>
            </a:r>
            <a:r>
              <a:rPr lang="uk-UA" sz="2000" b="1" dirty="0" smtClean="0">
                <a:solidFill>
                  <a:srgbClr val="660066"/>
                </a:solidFill>
              </a:rPr>
              <a:t>Основні </a:t>
            </a:r>
            <a:r>
              <a:rPr lang="uk-UA" sz="2000" b="1" dirty="0">
                <a:solidFill>
                  <a:srgbClr val="660066"/>
                </a:solidFill>
              </a:rPr>
              <a:t>напрямки досліджень пов'язані з вивченням чуми, холери, інших інфекційних захворювань. У 1893 р., вивчаючи холеру, Д.Заболотний у лабораторії професора В. </a:t>
            </a:r>
            <a:r>
              <a:rPr lang="uk-UA" sz="2000" b="1" dirty="0" err="1">
                <a:solidFill>
                  <a:srgbClr val="660066"/>
                </a:solidFill>
              </a:rPr>
              <a:t>Підвисоцького</a:t>
            </a:r>
            <a:r>
              <a:rPr lang="uk-UA" sz="2000" b="1" dirty="0">
                <a:solidFill>
                  <a:srgbClr val="660066"/>
                </a:solidFill>
              </a:rPr>
              <a:t> в Києві провів разом з І.Савченком на собі небезпечний експеримент. Здійснивши завчасно імунізацію, він випив живу холерну культуру, чим довів ефективність щеплення. </a:t>
            </a:r>
          </a:p>
        </p:txBody>
      </p:sp>
      <p:sp>
        <p:nvSpPr>
          <p:cNvPr id="7" name="Прямоугольник 6"/>
          <p:cNvSpPr/>
          <p:nvPr/>
        </p:nvSpPr>
        <p:spPr>
          <a:xfrm>
            <a:off x="1071538" y="642918"/>
            <a:ext cx="4572000" cy="1569660"/>
          </a:xfrm>
          <a:prstGeom prst="rect">
            <a:avLst/>
          </a:prstGeom>
        </p:spPr>
        <p:txBody>
          <a:bodyPr>
            <a:spAutoFit/>
          </a:bodyPr>
          <a:lstStyle/>
          <a:p>
            <a:pPr algn="ctr"/>
            <a:r>
              <a:rPr lang="uk-UA" sz="4000" b="1" dirty="0" smtClean="0">
                <a:solidFill>
                  <a:srgbClr val="660066"/>
                </a:solidFill>
              </a:rPr>
              <a:t>Заболотний  </a:t>
            </a:r>
            <a:r>
              <a:rPr lang="uk-UA" b="1" dirty="0" smtClean="0">
                <a:solidFill>
                  <a:srgbClr val="660066"/>
                </a:solidFill>
              </a:rPr>
              <a:t/>
            </a:r>
            <a:br>
              <a:rPr lang="uk-UA" b="1" dirty="0" smtClean="0">
                <a:solidFill>
                  <a:srgbClr val="660066"/>
                </a:solidFill>
              </a:rPr>
            </a:br>
            <a:r>
              <a:rPr lang="uk-UA" sz="2800" b="1" dirty="0" smtClean="0">
                <a:solidFill>
                  <a:srgbClr val="660066"/>
                </a:solidFill>
              </a:rPr>
              <a:t>Данило Кирилович</a:t>
            </a:r>
            <a:br>
              <a:rPr lang="uk-UA" sz="2800" b="1" dirty="0" smtClean="0">
                <a:solidFill>
                  <a:srgbClr val="660066"/>
                </a:solidFill>
              </a:rPr>
            </a:br>
            <a:r>
              <a:rPr lang="uk-UA" sz="2800" b="1" dirty="0" smtClean="0">
                <a:solidFill>
                  <a:srgbClr val="660066"/>
                </a:solidFill>
              </a:rPr>
              <a:t>(1866 - 1929)</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256"/>
            <a:ext cx="7929618" cy="1938992"/>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Радянський фізіолог рослин і мікробіолог, засновник вірусології.  Вивчав захворювання тютюну, відкрив і описав захворювання </a:t>
            </a:r>
            <a:r>
              <a:rPr lang="uk-UA" sz="2000" b="1" dirty="0" err="1" smtClean="0">
                <a:solidFill>
                  <a:srgbClr val="660066"/>
                </a:solidFill>
              </a:rPr>
              <a:t>небактеріальної</a:t>
            </a:r>
            <a:r>
              <a:rPr lang="uk-UA" sz="2000" b="1" dirty="0" smtClean="0">
                <a:solidFill>
                  <a:srgbClr val="660066"/>
                </a:solidFill>
              </a:rPr>
              <a:t> природи, що згодом  названо вірусом. Проводив дослідження з мікробіології </a:t>
            </a:r>
            <a:r>
              <a:rPr lang="uk-UA" sz="2000" b="1" dirty="0" err="1" smtClean="0">
                <a:solidFill>
                  <a:srgbClr val="660066"/>
                </a:solidFill>
              </a:rPr>
              <a:t>грунту</a:t>
            </a:r>
            <a:r>
              <a:rPr lang="uk-UA" sz="2000" b="1" dirty="0">
                <a:solidFill>
                  <a:srgbClr val="660066"/>
                </a:solidFill>
              </a:rPr>
              <a:t>,</a:t>
            </a:r>
            <a:r>
              <a:rPr lang="uk-UA" sz="2000" b="1" dirty="0" smtClean="0">
                <a:solidFill>
                  <a:srgbClr val="660066"/>
                </a:solidFill>
              </a:rPr>
              <a:t> спиртового бродіння.</a:t>
            </a:r>
            <a:endParaRPr lang="uk-UA" sz="2000" b="1" dirty="0">
              <a:solidFill>
                <a:srgbClr val="660066"/>
              </a:solidFill>
            </a:endParaRPr>
          </a:p>
        </p:txBody>
      </p:sp>
      <p:sp>
        <p:nvSpPr>
          <p:cNvPr id="3" name="Прямоугольник 2"/>
          <p:cNvSpPr/>
          <p:nvPr/>
        </p:nvSpPr>
        <p:spPr>
          <a:xfrm>
            <a:off x="3929058" y="857232"/>
            <a:ext cx="4572000" cy="1569660"/>
          </a:xfrm>
          <a:prstGeom prst="rect">
            <a:avLst/>
          </a:prstGeom>
        </p:spPr>
        <p:txBody>
          <a:bodyPr>
            <a:spAutoFit/>
          </a:bodyPr>
          <a:lstStyle/>
          <a:p>
            <a:pPr algn="ctr"/>
            <a:r>
              <a:rPr lang="uk-UA" sz="4000" b="1" dirty="0" smtClean="0">
                <a:solidFill>
                  <a:srgbClr val="660066"/>
                </a:solidFill>
              </a:rPr>
              <a:t>Івановський </a:t>
            </a:r>
            <a:r>
              <a:rPr lang="uk-UA" b="1" dirty="0" smtClean="0">
                <a:solidFill>
                  <a:srgbClr val="660066"/>
                </a:solidFill>
              </a:rPr>
              <a:t/>
            </a:r>
            <a:br>
              <a:rPr lang="uk-UA" b="1" dirty="0" smtClean="0">
                <a:solidFill>
                  <a:srgbClr val="660066"/>
                </a:solidFill>
              </a:rPr>
            </a:br>
            <a:r>
              <a:rPr lang="uk-UA" sz="2800" b="1" dirty="0" smtClean="0">
                <a:solidFill>
                  <a:srgbClr val="660066"/>
                </a:solidFill>
              </a:rPr>
              <a:t>Дмитро Йосипович</a:t>
            </a:r>
            <a:br>
              <a:rPr lang="uk-UA" sz="2800" b="1" dirty="0" smtClean="0">
                <a:solidFill>
                  <a:srgbClr val="660066"/>
                </a:solidFill>
              </a:rPr>
            </a:br>
            <a:r>
              <a:rPr lang="uk-UA" sz="2800" b="1" dirty="0" smtClean="0">
                <a:solidFill>
                  <a:srgbClr val="660066"/>
                </a:solidFill>
              </a:rPr>
              <a:t>(1864 - 1920)</a:t>
            </a:r>
            <a:endParaRPr lang="uk-UA" sz="2800" dirty="0">
              <a:solidFill>
                <a:srgbClr val="660066"/>
              </a:solidFill>
            </a:endParaRPr>
          </a:p>
        </p:txBody>
      </p:sp>
      <p:pic>
        <p:nvPicPr>
          <p:cNvPr id="60417" name="Picture 1" descr="C:\Users\Павленко\Pictures\image053.jpg"/>
          <p:cNvPicPr>
            <a:picLocks noChangeAspect="1" noChangeArrowheads="1"/>
          </p:cNvPicPr>
          <p:nvPr/>
        </p:nvPicPr>
        <p:blipFill>
          <a:blip r:embed="rId2"/>
          <a:srcRect/>
          <a:stretch>
            <a:fillRect/>
          </a:stretch>
        </p:blipFill>
        <p:spPr bwMode="auto">
          <a:xfrm>
            <a:off x="1142976" y="785794"/>
            <a:ext cx="2357454" cy="3214710"/>
          </a:xfrm>
          <a:prstGeom prst="rect">
            <a:avLst/>
          </a:prstGeom>
          <a:noFill/>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000504"/>
            <a:ext cx="8143932" cy="2246769"/>
          </a:xfrm>
          <a:prstGeom prst="rect">
            <a:avLst/>
          </a:prstGeom>
        </p:spPr>
        <p:txBody>
          <a:bodyPr wrap="square">
            <a:spAutoFit/>
          </a:bodyPr>
          <a:lstStyle/>
          <a:p>
            <a:r>
              <a:rPr lang="uk-UA" sz="2000" b="1" dirty="0" smtClean="0">
                <a:solidFill>
                  <a:srgbClr val="660066"/>
                </a:solidFill>
              </a:rPr>
              <a:t>     Учений </a:t>
            </a:r>
            <a:r>
              <a:rPr lang="uk-UA" sz="2000" b="1" dirty="0">
                <a:solidFill>
                  <a:srgbClr val="660066"/>
                </a:solidFill>
              </a:rPr>
              <a:t>- патофізіолог, академік АН </a:t>
            </a:r>
            <a:r>
              <a:rPr lang="uk-UA" sz="2000" b="1" dirty="0" smtClean="0">
                <a:solidFill>
                  <a:srgbClr val="660066"/>
                </a:solidFill>
              </a:rPr>
              <a:t>УРСР. </a:t>
            </a:r>
            <a:r>
              <a:rPr lang="uk-UA" sz="2000" b="1" dirty="0">
                <a:solidFill>
                  <a:srgbClr val="660066"/>
                </a:solidFill>
              </a:rPr>
              <a:t>Основні напрямки досліджень пов'язані з проблемами реактивності організму - розробленням тестів визначення та методів </a:t>
            </a:r>
            <a:r>
              <a:rPr lang="uk-UA" sz="2000" b="1" dirty="0" err="1">
                <a:solidFill>
                  <a:srgbClr val="660066"/>
                </a:solidFill>
              </a:rPr>
              <a:t>ії</a:t>
            </a:r>
            <a:r>
              <a:rPr lang="uk-UA" sz="2000" b="1" dirty="0">
                <a:solidFill>
                  <a:srgbClr val="660066"/>
                </a:solidFill>
              </a:rPr>
              <a:t> підвищення, теоретичних і прикладних проблем онкології. Вперше запропонував лікування пухлин за допомогою лазерів.</a:t>
            </a:r>
          </a:p>
        </p:txBody>
      </p:sp>
      <p:pic>
        <p:nvPicPr>
          <p:cNvPr id="3" name="Рисунок 2" descr="Кавецький Р. Є."/>
          <p:cNvPicPr/>
          <p:nvPr/>
        </p:nvPicPr>
        <p:blipFill>
          <a:blip r:embed="rId2"/>
          <a:srcRect/>
          <a:stretch>
            <a:fillRect/>
          </a:stretch>
        </p:blipFill>
        <p:spPr bwMode="auto">
          <a:xfrm>
            <a:off x="6072198" y="571480"/>
            <a:ext cx="2286016" cy="3000396"/>
          </a:xfrm>
          <a:prstGeom prst="rect">
            <a:avLst/>
          </a:prstGeom>
          <a:noFill/>
          <a:ln w="9525">
            <a:noFill/>
            <a:miter lim="800000"/>
            <a:headEnd/>
            <a:tailEnd/>
          </a:ln>
        </p:spPr>
      </p:pic>
      <p:sp>
        <p:nvSpPr>
          <p:cNvPr id="4" name="Прямоугольник 3"/>
          <p:cNvSpPr/>
          <p:nvPr/>
        </p:nvSpPr>
        <p:spPr>
          <a:xfrm>
            <a:off x="785786" y="714356"/>
            <a:ext cx="5143536" cy="1569660"/>
          </a:xfrm>
          <a:prstGeom prst="rect">
            <a:avLst/>
          </a:prstGeom>
        </p:spPr>
        <p:txBody>
          <a:bodyPr wrap="square">
            <a:spAutoFit/>
          </a:bodyPr>
          <a:lstStyle/>
          <a:p>
            <a:pPr algn="ctr"/>
            <a:r>
              <a:rPr lang="uk-UA" sz="4000" b="1" dirty="0" err="1" smtClean="0">
                <a:solidFill>
                  <a:srgbClr val="660066"/>
                </a:solidFill>
              </a:rPr>
              <a:t>Кавецький</a:t>
            </a:r>
            <a:r>
              <a:rPr lang="uk-UA" sz="4000" b="1" dirty="0" smtClean="0">
                <a:solidFill>
                  <a:srgbClr val="660066"/>
                </a:solidFill>
              </a:rPr>
              <a:t> </a:t>
            </a:r>
            <a:r>
              <a:rPr lang="uk-UA" b="1" dirty="0" smtClean="0">
                <a:solidFill>
                  <a:srgbClr val="660066"/>
                </a:solidFill>
              </a:rPr>
              <a:t/>
            </a:r>
            <a:br>
              <a:rPr lang="uk-UA" b="1" dirty="0" smtClean="0">
                <a:solidFill>
                  <a:srgbClr val="660066"/>
                </a:solidFill>
              </a:rPr>
            </a:br>
            <a:r>
              <a:rPr lang="uk-UA" sz="2800" b="1" dirty="0" smtClean="0">
                <a:solidFill>
                  <a:srgbClr val="660066"/>
                </a:solidFill>
              </a:rPr>
              <a:t>Ростислав Євгенович</a:t>
            </a:r>
            <a:br>
              <a:rPr lang="uk-UA" sz="2800" b="1" dirty="0" smtClean="0">
                <a:solidFill>
                  <a:srgbClr val="660066"/>
                </a:solidFill>
              </a:rPr>
            </a:br>
            <a:r>
              <a:rPr lang="uk-UA" sz="2800" b="1" dirty="0" smtClean="0">
                <a:solidFill>
                  <a:srgbClr val="660066"/>
                </a:solidFill>
              </a:rPr>
              <a:t>(1879 - 1978)</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071942"/>
            <a:ext cx="8215370" cy="2246769"/>
          </a:xfrm>
          <a:prstGeom prst="rect">
            <a:avLst/>
          </a:prstGeom>
        </p:spPr>
        <p:txBody>
          <a:bodyPr wrap="square">
            <a:spAutoFit/>
          </a:bodyPr>
          <a:lstStyle/>
          <a:p>
            <a:r>
              <a:rPr lang="uk-UA" sz="2000" b="1" dirty="0" smtClean="0">
                <a:solidFill>
                  <a:srgbClr val="660066"/>
                </a:solidFill>
              </a:rPr>
              <a:t>     Учений-біолог</a:t>
            </a:r>
            <a:r>
              <a:rPr lang="uk-UA" sz="2000" b="1" dirty="0">
                <a:solidFill>
                  <a:srgbClr val="660066"/>
                </a:solidFill>
              </a:rPr>
              <a:t>, ембріолог, селекціонер, академік </a:t>
            </a:r>
            <a:r>
              <a:rPr lang="uk-UA" sz="2000" b="1" dirty="0" smtClean="0">
                <a:solidFill>
                  <a:srgbClr val="660066"/>
                </a:solidFill>
              </a:rPr>
              <a:t>УАН.  </a:t>
            </a:r>
            <a:r>
              <a:rPr lang="uk-UA" sz="2000" b="1" dirty="0">
                <a:solidFill>
                  <a:srgbClr val="660066"/>
                </a:solidFill>
              </a:rPr>
              <a:t>Виступив ініціатором створення Зоологічного музею (1919-1926) та акліматизаційного саду (1913 - 1931). Основні напрямки досліджень пов'язані з вивченням проблем ембріології хребетних тварин і людини, гістології, мікроскопічної техніки, теріології, герпетології, акліматизації та селекції рослин.</a:t>
            </a:r>
          </a:p>
        </p:txBody>
      </p:sp>
      <p:pic>
        <p:nvPicPr>
          <p:cNvPr id="3" name="Рисунок 2" descr="Кащенко М. Ф."/>
          <p:cNvPicPr/>
          <p:nvPr/>
        </p:nvPicPr>
        <p:blipFill>
          <a:blip r:embed="rId2"/>
          <a:srcRect/>
          <a:stretch>
            <a:fillRect/>
          </a:stretch>
        </p:blipFill>
        <p:spPr bwMode="auto">
          <a:xfrm>
            <a:off x="1142976" y="571480"/>
            <a:ext cx="2357454" cy="3286148"/>
          </a:xfrm>
          <a:prstGeom prst="rect">
            <a:avLst/>
          </a:prstGeom>
          <a:noFill/>
          <a:ln w="9525">
            <a:noFill/>
            <a:miter lim="800000"/>
            <a:headEnd/>
            <a:tailEnd/>
          </a:ln>
        </p:spPr>
      </p:pic>
      <p:sp>
        <p:nvSpPr>
          <p:cNvPr id="4" name="Прямоугольник 3"/>
          <p:cNvSpPr/>
          <p:nvPr/>
        </p:nvSpPr>
        <p:spPr>
          <a:xfrm>
            <a:off x="4071934" y="714356"/>
            <a:ext cx="4572000" cy="1569660"/>
          </a:xfrm>
          <a:prstGeom prst="rect">
            <a:avLst/>
          </a:prstGeom>
        </p:spPr>
        <p:txBody>
          <a:bodyPr>
            <a:spAutoFit/>
          </a:bodyPr>
          <a:lstStyle/>
          <a:p>
            <a:pPr algn="ctr"/>
            <a:r>
              <a:rPr lang="uk-UA" sz="4000" b="1" dirty="0" smtClean="0">
                <a:solidFill>
                  <a:srgbClr val="660066"/>
                </a:solidFill>
              </a:rPr>
              <a:t>Кащенко</a:t>
            </a:r>
            <a:r>
              <a:rPr lang="uk-UA" b="1" dirty="0" smtClean="0">
                <a:solidFill>
                  <a:srgbClr val="660066"/>
                </a:solidFill>
              </a:rPr>
              <a:t/>
            </a:r>
            <a:br>
              <a:rPr lang="uk-UA" b="1" dirty="0" smtClean="0">
                <a:solidFill>
                  <a:srgbClr val="660066"/>
                </a:solidFill>
              </a:rPr>
            </a:br>
            <a:r>
              <a:rPr lang="uk-UA" sz="2800" b="1" dirty="0" smtClean="0">
                <a:solidFill>
                  <a:srgbClr val="660066"/>
                </a:solidFill>
              </a:rPr>
              <a:t>Микола Феофанович</a:t>
            </a:r>
            <a:br>
              <a:rPr lang="uk-UA" sz="2800" b="1" dirty="0" smtClean="0">
                <a:solidFill>
                  <a:srgbClr val="660066"/>
                </a:solidFill>
              </a:rPr>
            </a:br>
            <a:r>
              <a:rPr lang="uk-UA" sz="2800" b="1" dirty="0" smtClean="0">
                <a:solidFill>
                  <a:srgbClr val="660066"/>
                </a:solidFill>
              </a:rPr>
              <a:t>(1855 - 1935)</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714884"/>
            <a:ext cx="7786742" cy="1631216"/>
          </a:xfrm>
          <a:prstGeom prst="rect">
            <a:avLst/>
          </a:prstGeom>
        </p:spPr>
        <p:txBody>
          <a:bodyPr wrap="square">
            <a:spAutoFit/>
          </a:bodyPr>
          <a:lstStyle/>
          <a:p>
            <a:r>
              <a:rPr lang="uk-UA" dirty="0" smtClean="0"/>
              <a:t>      </a:t>
            </a:r>
            <a:r>
              <a:rPr lang="uk-UA" sz="2000" b="1" dirty="0" smtClean="0">
                <a:solidFill>
                  <a:srgbClr val="660066"/>
                </a:solidFill>
              </a:rPr>
              <a:t>Радянський природознавець, засновник еволюційної палеонтології. </a:t>
            </a:r>
            <a:r>
              <a:rPr lang="uk-UA" sz="2000" b="1" dirty="0" err="1" smtClean="0">
                <a:solidFill>
                  <a:srgbClr val="660066"/>
                </a:solidFill>
              </a:rPr>
              <a:t>Обгрунтував</a:t>
            </a:r>
            <a:r>
              <a:rPr lang="uk-UA" sz="2000" b="1" dirty="0" smtClean="0">
                <a:solidFill>
                  <a:srgbClr val="660066"/>
                </a:solidFill>
              </a:rPr>
              <a:t> вчення про адаптивну і </a:t>
            </a:r>
            <a:r>
              <a:rPr lang="uk-UA" sz="2000" b="1" dirty="0" err="1" smtClean="0">
                <a:solidFill>
                  <a:srgbClr val="660066"/>
                </a:solidFill>
              </a:rPr>
              <a:t>неадаптивну</a:t>
            </a:r>
            <a:r>
              <a:rPr lang="uk-UA" sz="2000" b="1" dirty="0" smtClean="0">
                <a:solidFill>
                  <a:srgbClr val="660066"/>
                </a:solidFill>
              </a:rPr>
              <a:t> еволюцію організмів, розробив питання стратиграфії  мезозойських та кайнозойських відкладів.</a:t>
            </a:r>
            <a:endParaRPr lang="uk-UA" sz="2000" b="1" dirty="0">
              <a:solidFill>
                <a:srgbClr val="660066"/>
              </a:solidFill>
            </a:endParaRPr>
          </a:p>
        </p:txBody>
      </p:sp>
      <p:sp>
        <p:nvSpPr>
          <p:cNvPr id="3" name="Прямоугольник 2"/>
          <p:cNvSpPr/>
          <p:nvPr/>
        </p:nvSpPr>
        <p:spPr>
          <a:xfrm>
            <a:off x="4071934" y="714356"/>
            <a:ext cx="4572000" cy="2000548"/>
          </a:xfrm>
          <a:prstGeom prst="rect">
            <a:avLst/>
          </a:prstGeom>
        </p:spPr>
        <p:txBody>
          <a:bodyPr>
            <a:spAutoFit/>
          </a:bodyPr>
          <a:lstStyle/>
          <a:p>
            <a:pPr algn="ctr"/>
            <a:r>
              <a:rPr lang="uk-UA" sz="4000" b="1" dirty="0" smtClean="0">
                <a:solidFill>
                  <a:srgbClr val="660066"/>
                </a:solidFill>
              </a:rPr>
              <a:t>Ковалевський </a:t>
            </a:r>
            <a:r>
              <a:rPr lang="uk-UA" b="1" dirty="0" smtClean="0">
                <a:solidFill>
                  <a:srgbClr val="660066"/>
                </a:solidFill>
              </a:rPr>
              <a:t/>
            </a:r>
            <a:br>
              <a:rPr lang="uk-UA" b="1" dirty="0" smtClean="0">
                <a:solidFill>
                  <a:srgbClr val="660066"/>
                </a:solidFill>
              </a:rPr>
            </a:br>
            <a:r>
              <a:rPr lang="uk-UA" sz="2800" b="1" dirty="0" smtClean="0">
                <a:solidFill>
                  <a:srgbClr val="660066"/>
                </a:solidFill>
              </a:rPr>
              <a:t>Володимир Онуфрійович</a:t>
            </a:r>
            <a:br>
              <a:rPr lang="uk-UA" sz="2800" b="1" dirty="0" smtClean="0">
                <a:solidFill>
                  <a:srgbClr val="660066"/>
                </a:solidFill>
              </a:rPr>
            </a:br>
            <a:r>
              <a:rPr lang="uk-UA" sz="2800" b="1" dirty="0" smtClean="0">
                <a:solidFill>
                  <a:srgbClr val="660066"/>
                </a:solidFill>
              </a:rPr>
              <a:t>(1842 - 1883)</a:t>
            </a:r>
            <a:endParaRPr lang="uk-UA" sz="2800" dirty="0">
              <a:solidFill>
                <a:srgbClr val="660066"/>
              </a:solidFill>
            </a:endParaRPr>
          </a:p>
        </p:txBody>
      </p:sp>
      <p:pic>
        <p:nvPicPr>
          <p:cNvPr id="59393" name="Picture 1" descr="C:\Users\Павленко\Pictures\0093-205.jpg"/>
          <p:cNvPicPr>
            <a:picLocks noChangeAspect="1" noChangeArrowheads="1"/>
          </p:cNvPicPr>
          <p:nvPr/>
        </p:nvPicPr>
        <p:blipFill>
          <a:blip r:embed="rId2"/>
          <a:srcRect/>
          <a:stretch>
            <a:fillRect/>
          </a:stretch>
        </p:blipFill>
        <p:spPr bwMode="auto">
          <a:xfrm>
            <a:off x="1142976" y="785794"/>
            <a:ext cx="2571768" cy="3571900"/>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643314"/>
            <a:ext cx="8001056" cy="2554545"/>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Радянський зоолог-еволюціоніст, один із засновників порівняльної ембріології й фізіології, експериментальної та еволюційної гістології.  Вивчав зародковий розвиток безхребетних та деяких хребетних. Розробив вчення про зародкові листки та показав спільність закономірностей розвитку хребетних та безхребетних, довів еволюційну спорідненість цих груп тварин.</a:t>
            </a:r>
            <a:endParaRPr lang="uk-UA" sz="2000" b="1" dirty="0">
              <a:solidFill>
                <a:srgbClr val="660066"/>
              </a:solidFill>
            </a:endParaRPr>
          </a:p>
        </p:txBody>
      </p:sp>
      <p:sp>
        <p:nvSpPr>
          <p:cNvPr id="3" name="Прямоугольник 2"/>
          <p:cNvSpPr/>
          <p:nvPr/>
        </p:nvSpPr>
        <p:spPr>
          <a:xfrm>
            <a:off x="4000496" y="642918"/>
            <a:ext cx="4572000" cy="2000548"/>
          </a:xfrm>
          <a:prstGeom prst="rect">
            <a:avLst/>
          </a:prstGeom>
        </p:spPr>
        <p:txBody>
          <a:bodyPr>
            <a:spAutoFit/>
          </a:bodyPr>
          <a:lstStyle/>
          <a:p>
            <a:pPr algn="ctr"/>
            <a:r>
              <a:rPr lang="uk-UA" sz="4000" b="1" dirty="0" smtClean="0">
                <a:solidFill>
                  <a:srgbClr val="660066"/>
                </a:solidFill>
              </a:rPr>
              <a:t>Ковалевський </a:t>
            </a:r>
            <a:r>
              <a:rPr lang="uk-UA" b="1" dirty="0" smtClean="0">
                <a:solidFill>
                  <a:srgbClr val="660066"/>
                </a:solidFill>
              </a:rPr>
              <a:t/>
            </a:r>
            <a:br>
              <a:rPr lang="uk-UA" b="1" dirty="0" smtClean="0">
                <a:solidFill>
                  <a:srgbClr val="660066"/>
                </a:solidFill>
              </a:rPr>
            </a:br>
            <a:r>
              <a:rPr lang="uk-UA" sz="2800" b="1" dirty="0" smtClean="0">
                <a:solidFill>
                  <a:srgbClr val="660066"/>
                </a:solidFill>
              </a:rPr>
              <a:t>Олександр Онуфрійович</a:t>
            </a:r>
            <a:br>
              <a:rPr lang="uk-UA" sz="2800" b="1" dirty="0" smtClean="0">
                <a:solidFill>
                  <a:srgbClr val="660066"/>
                </a:solidFill>
              </a:rPr>
            </a:br>
            <a:r>
              <a:rPr lang="uk-UA" sz="2800" b="1" dirty="0" smtClean="0">
                <a:solidFill>
                  <a:srgbClr val="660066"/>
                </a:solidFill>
              </a:rPr>
              <a:t>(1840 - 1901)</a:t>
            </a:r>
            <a:endParaRPr lang="uk-UA" sz="2800" dirty="0">
              <a:solidFill>
                <a:srgbClr val="660066"/>
              </a:solidFill>
            </a:endParaRPr>
          </a:p>
        </p:txBody>
      </p:sp>
      <p:pic>
        <p:nvPicPr>
          <p:cNvPr id="58369" name="Picture 1" descr="C:\Users\Павленко\Pictures\2580-1.jpg"/>
          <p:cNvPicPr>
            <a:picLocks noChangeAspect="1" noChangeArrowheads="1"/>
          </p:cNvPicPr>
          <p:nvPr/>
        </p:nvPicPr>
        <p:blipFill>
          <a:blip r:embed="rId2"/>
          <a:srcRect/>
          <a:stretch>
            <a:fillRect/>
          </a:stretch>
        </p:blipFill>
        <p:spPr bwMode="auto">
          <a:xfrm>
            <a:off x="1071538" y="642918"/>
            <a:ext cx="2500330" cy="2857520"/>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071942"/>
            <a:ext cx="8072494" cy="2246769"/>
          </a:xfrm>
          <a:prstGeom prst="rect">
            <a:avLst/>
          </a:prstGeom>
        </p:spPr>
        <p:txBody>
          <a:bodyPr wrap="square">
            <a:spAutoFit/>
          </a:bodyPr>
          <a:lstStyle/>
          <a:p>
            <a:r>
              <a:rPr lang="uk-UA" dirty="0" smtClean="0"/>
              <a:t>     </a:t>
            </a:r>
            <a:r>
              <a:rPr lang="uk-UA" sz="2000" b="1" dirty="0" smtClean="0">
                <a:solidFill>
                  <a:srgbClr val="660066"/>
                </a:solidFill>
              </a:rPr>
              <a:t>Учений </a:t>
            </a:r>
            <a:r>
              <a:rPr lang="uk-UA" sz="2000" b="1" dirty="0">
                <a:solidFill>
                  <a:srgbClr val="660066"/>
                </a:solidFill>
              </a:rPr>
              <a:t>- гігієніст, епідеміолог, </a:t>
            </a:r>
            <a:r>
              <a:rPr lang="uk-UA" sz="2000" b="1" dirty="0" smtClean="0">
                <a:solidFill>
                  <a:srgbClr val="660066"/>
                </a:solidFill>
              </a:rPr>
              <a:t>академік. Очолював </a:t>
            </a:r>
            <a:r>
              <a:rPr lang="uk-UA" sz="2000" b="1" dirty="0">
                <a:solidFill>
                  <a:srgbClr val="660066"/>
                </a:solidFill>
              </a:rPr>
              <a:t>кафедру народного здоров'я, а згодом кафедру гігієни й санітарії ВУАН. </a:t>
            </a:r>
            <a:r>
              <a:rPr lang="uk-UA" sz="2000" b="1" dirty="0" smtClean="0">
                <a:solidFill>
                  <a:srgbClr val="660066"/>
                </a:solidFill>
              </a:rPr>
              <a:t>В </a:t>
            </a:r>
            <a:r>
              <a:rPr lang="uk-UA" sz="2000" b="1" dirty="0">
                <a:solidFill>
                  <a:srgbClr val="660066"/>
                </a:solidFill>
              </a:rPr>
              <a:t>1934 - 1938 рр. завідував відділом Інституту демографії та санітарної статистики. Основні напрямки досліджень пов'язані з проблемами епідеміології та санітарного стану населення.</a:t>
            </a:r>
          </a:p>
        </p:txBody>
      </p:sp>
      <p:pic>
        <p:nvPicPr>
          <p:cNvPr id="3" name="Рисунок 2" descr="Корчак-Чепурківський А. В."/>
          <p:cNvPicPr/>
          <p:nvPr/>
        </p:nvPicPr>
        <p:blipFill>
          <a:blip r:embed="rId2"/>
          <a:srcRect/>
          <a:stretch>
            <a:fillRect/>
          </a:stretch>
        </p:blipFill>
        <p:spPr bwMode="auto">
          <a:xfrm>
            <a:off x="6215074" y="785794"/>
            <a:ext cx="2214578" cy="3143272"/>
          </a:xfrm>
          <a:prstGeom prst="rect">
            <a:avLst/>
          </a:prstGeom>
          <a:noFill/>
          <a:ln w="9525">
            <a:noFill/>
            <a:miter lim="800000"/>
            <a:headEnd/>
            <a:tailEnd/>
          </a:ln>
        </p:spPr>
      </p:pic>
      <p:sp>
        <p:nvSpPr>
          <p:cNvPr id="4" name="Прямоугольник 3"/>
          <p:cNvSpPr/>
          <p:nvPr/>
        </p:nvSpPr>
        <p:spPr>
          <a:xfrm>
            <a:off x="571472" y="714356"/>
            <a:ext cx="5429288" cy="2185214"/>
          </a:xfrm>
          <a:prstGeom prst="rect">
            <a:avLst/>
          </a:prstGeom>
        </p:spPr>
        <p:txBody>
          <a:bodyPr wrap="square">
            <a:spAutoFit/>
          </a:bodyPr>
          <a:lstStyle/>
          <a:p>
            <a:pPr algn="ctr"/>
            <a:r>
              <a:rPr lang="uk-UA" sz="4000" b="1" dirty="0" err="1" smtClean="0">
                <a:solidFill>
                  <a:srgbClr val="660066"/>
                </a:solidFill>
              </a:rPr>
              <a:t>Корчак-Чепурківський</a:t>
            </a:r>
            <a:r>
              <a:rPr lang="uk-UA" sz="4000" b="1" dirty="0" smtClean="0">
                <a:solidFill>
                  <a:srgbClr val="660066"/>
                </a:solidFill>
              </a:rPr>
              <a:t> </a:t>
            </a:r>
            <a:r>
              <a:rPr lang="uk-UA" b="1" dirty="0" smtClean="0">
                <a:solidFill>
                  <a:srgbClr val="660066"/>
                </a:solidFill>
              </a:rPr>
              <a:t/>
            </a:r>
            <a:br>
              <a:rPr lang="uk-UA" b="1" dirty="0" smtClean="0">
                <a:solidFill>
                  <a:srgbClr val="660066"/>
                </a:solidFill>
              </a:rPr>
            </a:br>
            <a:r>
              <a:rPr lang="uk-UA" sz="2800" b="1" dirty="0" err="1" smtClean="0">
                <a:solidFill>
                  <a:srgbClr val="660066"/>
                </a:solidFill>
              </a:rPr>
              <a:t>Авсентій</a:t>
            </a:r>
            <a:r>
              <a:rPr lang="uk-UA" sz="2800" b="1" dirty="0" smtClean="0">
                <a:solidFill>
                  <a:srgbClr val="660066"/>
                </a:solidFill>
              </a:rPr>
              <a:t> Васильович</a:t>
            </a:r>
            <a:br>
              <a:rPr lang="uk-UA" sz="2800" b="1" dirty="0" smtClean="0">
                <a:solidFill>
                  <a:srgbClr val="660066"/>
                </a:solidFill>
              </a:rPr>
            </a:br>
            <a:r>
              <a:rPr lang="uk-UA" sz="2800" b="1" dirty="0" smtClean="0">
                <a:solidFill>
                  <a:srgbClr val="660066"/>
                </a:solidFill>
              </a:rPr>
              <a:t>(1857 - 1947)</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3143248"/>
            <a:ext cx="8143932" cy="3170099"/>
          </a:xfrm>
          <a:prstGeom prst="rect">
            <a:avLst/>
          </a:prstGeom>
        </p:spPr>
        <p:txBody>
          <a:bodyPr wrap="square">
            <a:spAutoFit/>
          </a:bodyPr>
          <a:lstStyle/>
          <a:p>
            <a:r>
              <a:rPr lang="uk-UA" dirty="0" smtClean="0"/>
              <a:t>     </a:t>
            </a:r>
            <a:r>
              <a:rPr lang="uk-UA" sz="2000" b="1" dirty="0" smtClean="0">
                <a:solidFill>
                  <a:srgbClr val="660066"/>
                </a:solidFill>
              </a:rPr>
              <a:t>Учений-ботанік</a:t>
            </a:r>
            <a:r>
              <a:rPr lang="uk-UA" sz="2000" b="1" dirty="0">
                <a:solidFill>
                  <a:srgbClr val="660066"/>
                </a:solidFill>
              </a:rPr>
              <a:t>, академік </a:t>
            </a:r>
            <a:r>
              <a:rPr lang="uk-UA" sz="2000" b="1" dirty="0" smtClean="0">
                <a:solidFill>
                  <a:srgbClr val="660066"/>
                </a:solidFill>
              </a:rPr>
              <a:t>УАН. </a:t>
            </a:r>
            <a:r>
              <a:rPr lang="uk-UA" sz="2000" b="1" dirty="0">
                <a:solidFill>
                  <a:srgbClr val="660066"/>
                </a:solidFill>
              </a:rPr>
              <a:t>Основні напрямки досліджень були пов'язані з флористикою, систематикою, географією вищих рослин, гербарною справою, принципами організації ботанічних садів, історією ботаніки. Здійснив експедиції в різні регіони України, описав чотири нові роди та понад 220 нових видів і різновидів рослин. Дослідження водоростей Чорного моря в 1930 - 1931 рр. сприяли створенню першого в Україні заводу з виробництва йоду. Його іменем названо 45 нових видів рослин.</a:t>
            </a:r>
          </a:p>
        </p:txBody>
      </p:sp>
      <p:pic>
        <p:nvPicPr>
          <p:cNvPr id="5" name="Рисунок 4" descr="Липський В. І."/>
          <p:cNvPicPr/>
          <p:nvPr/>
        </p:nvPicPr>
        <p:blipFill>
          <a:blip r:embed="rId2"/>
          <a:srcRect/>
          <a:stretch>
            <a:fillRect/>
          </a:stretch>
        </p:blipFill>
        <p:spPr bwMode="auto">
          <a:xfrm>
            <a:off x="1285852" y="642918"/>
            <a:ext cx="1857388" cy="2428892"/>
          </a:xfrm>
          <a:prstGeom prst="rect">
            <a:avLst/>
          </a:prstGeom>
          <a:noFill/>
          <a:ln w="9525">
            <a:noFill/>
            <a:miter lim="800000"/>
            <a:headEnd/>
            <a:tailEnd/>
          </a:ln>
        </p:spPr>
      </p:pic>
      <p:sp>
        <p:nvSpPr>
          <p:cNvPr id="6" name="Прямоугольник 5"/>
          <p:cNvSpPr/>
          <p:nvPr/>
        </p:nvSpPr>
        <p:spPr>
          <a:xfrm>
            <a:off x="3428992" y="714356"/>
            <a:ext cx="4572000" cy="2000548"/>
          </a:xfrm>
          <a:prstGeom prst="rect">
            <a:avLst/>
          </a:prstGeom>
        </p:spPr>
        <p:txBody>
          <a:bodyPr>
            <a:spAutoFit/>
          </a:bodyPr>
          <a:lstStyle/>
          <a:p>
            <a:pPr algn="ctr"/>
            <a:r>
              <a:rPr lang="uk-UA" sz="4000" b="1" dirty="0" err="1" smtClean="0">
                <a:solidFill>
                  <a:srgbClr val="660066"/>
                </a:solidFill>
              </a:rPr>
              <a:t>Липський</a:t>
            </a:r>
            <a:r>
              <a:rPr lang="uk-UA" b="1" dirty="0" smtClean="0">
                <a:solidFill>
                  <a:srgbClr val="660066"/>
                </a:solidFill>
              </a:rPr>
              <a:t/>
            </a:r>
            <a:br>
              <a:rPr lang="uk-UA" b="1" dirty="0" smtClean="0">
                <a:solidFill>
                  <a:srgbClr val="660066"/>
                </a:solidFill>
              </a:rPr>
            </a:br>
            <a:r>
              <a:rPr lang="uk-UA" sz="2800" b="1" dirty="0" smtClean="0">
                <a:solidFill>
                  <a:srgbClr val="660066"/>
                </a:solidFill>
              </a:rPr>
              <a:t>Володимир Іполитович</a:t>
            </a:r>
            <a:br>
              <a:rPr lang="uk-UA" sz="2800" b="1" dirty="0" smtClean="0">
                <a:solidFill>
                  <a:srgbClr val="660066"/>
                </a:solidFill>
              </a:rPr>
            </a:br>
            <a:r>
              <a:rPr lang="uk-UA" sz="2800" b="1" dirty="0" smtClean="0">
                <a:solidFill>
                  <a:srgbClr val="660066"/>
                </a:solidFill>
              </a:rPr>
              <a:t>(1863 - 1937)</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786190"/>
            <a:ext cx="7929618" cy="2246769"/>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Російський та український біолог, один із засновників ембріології, імунології та мікробіології. Відкрив явище фагоцитозу, за що йому було присуджено Нобелівську премію. Приділяв велику увагу розробці проблем імунітету, довголіття, вивченню таких інфекційних хвороб як холери, черевного тифу, сифілісу, туберкульозу….</a:t>
            </a:r>
            <a:endParaRPr lang="uk-UA" sz="2000" b="1" dirty="0">
              <a:solidFill>
                <a:srgbClr val="660066"/>
              </a:solidFill>
            </a:endParaRPr>
          </a:p>
        </p:txBody>
      </p:sp>
      <p:sp>
        <p:nvSpPr>
          <p:cNvPr id="3" name="Прямоугольник 2"/>
          <p:cNvSpPr/>
          <p:nvPr/>
        </p:nvSpPr>
        <p:spPr>
          <a:xfrm>
            <a:off x="571472" y="785794"/>
            <a:ext cx="4572000" cy="1569660"/>
          </a:xfrm>
          <a:prstGeom prst="rect">
            <a:avLst/>
          </a:prstGeom>
        </p:spPr>
        <p:txBody>
          <a:bodyPr>
            <a:spAutoFit/>
          </a:bodyPr>
          <a:lstStyle/>
          <a:p>
            <a:pPr algn="ctr"/>
            <a:r>
              <a:rPr lang="uk-UA" sz="4000" b="1" dirty="0" smtClean="0">
                <a:solidFill>
                  <a:srgbClr val="660066"/>
                </a:solidFill>
              </a:rPr>
              <a:t>Мечников </a:t>
            </a:r>
          </a:p>
          <a:p>
            <a:pPr algn="ctr"/>
            <a:r>
              <a:rPr lang="uk-UA" sz="2800" b="1" dirty="0" smtClean="0">
                <a:solidFill>
                  <a:srgbClr val="660066"/>
                </a:solidFill>
              </a:rPr>
              <a:t>Ілля Ілліч</a:t>
            </a:r>
            <a:br>
              <a:rPr lang="uk-UA" sz="2800" b="1" dirty="0" smtClean="0">
                <a:solidFill>
                  <a:srgbClr val="660066"/>
                </a:solidFill>
              </a:rPr>
            </a:br>
            <a:r>
              <a:rPr lang="uk-UA" sz="2800" b="1" dirty="0" smtClean="0">
                <a:solidFill>
                  <a:srgbClr val="660066"/>
                </a:solidFill>
              </a:rPr>
              <a:t>(1843 - 1916)</a:t>
            </a:r>
            <a:endParaRPr lang="uk-UA" sz="2800" dirty="0">
              <a:solidFill>
                <a:srgbClr val="660066"/>
              </a:solidFill>
            </a:endParaRPr>
          </a:p>
        </p:txBody>
      </p:sp>
      <p:pic>
        <p:nvPicPr>
          <p:cNvPr id="53250" name="Picture 2" descr="http://im7-tub.yandex.net/i?id=71520592-07"/>
          <p:cNvPicPr>
            <a:picLocks noChangeAspect="1" noChangeArrowheads="1"/>
          </p:cNvPicPr>
          <p:nvPr/>
        </p:nvPicPr>
        <p:blipFill>
          <a:blip r:embed="rId2"/>
          <a:srcRect/>
          <a:stretch>
            <a:fillRect/>
          </a:stretch>
        </p:blipFill>
        <p:spPr bwMode="auto">
          <a:xfrm>
            <a:off x="5286380" y="642918"/>
            <a:ext cx="2500330" cy="3071834"/>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00438"/>
            <a:ext cx="8072494" cy="2862322"/>
          </a:xfrm>
          <a:prstGeom prst="rect">
            <a:avLst/>
          </a:prstGeom>
        </p:spPr>
        <p:txBody>
          <a:bodyPr wrap="square">
            <a:spAutoFit/>
          </a:bodyPr>
          <a:lstStyle/>
          <a:p>
            <a:r>
              <a:rPr lang="uk-UA" b="1" dirty="0">
                <a:solidFill>
                  <a:srgbClr val="660066"/>
                </a:solidFill>
              </a:rPr>
              <a:t> </a:t>
            </a:r>
            <a:r>
              <a:rPr lang="uk-UA" b="1" dirty="0" smtClean="0">
                <a:solidFill>
                  <a:srgbClr val="660066"/>
                </a:solidFill>
              </a:rPr>
              <a:t>    </a:t>
            </a:r>
            <a:r>
              <a:rPr lang="uk-UA" sz="2000" b="1" dirty="0" smtClean="0">
                <a:solidFill>
                  <a:srgbClr val="660066"/>
                </a:solidFill>
              </a:rPr>
              <a:t>Засновник </a:t>
            </a:r>
            <a:r>
              <a:rPr lang="uk-UA" sz="2000" b="1" dirty="0">
                <a:solidFill>
                  <a:srgbClr val="660066"/>
                </a:solidFill>
              </a:rPr>
              <a:t>вітчизняної школи біохіміків, </a:t>
            </a:r>
            <a:r>
              <a:rPr lang="uk-UA" sz="2000" b="1" dirty="0" smtClean="0">
                <a:solidFill>
                  <a:srgbClr val="660066"/>
                </a:solidFill>
              </a:rPr>
              <a:t>академік. </a:t>
            </a:r>
            <a:r>
              <a:rPr lang="uk-UA" sz="2000" b="1" dirty="0">
                <a:solidFill>
                  <a:srgbClr val="660066"/>
                </a:solidFill>
              </a:rPr>
              <a:t>Навчався в університеті св. Володимира. Як керівник міської організації партії "Народна воля" брав участь у революційному русі. Виступив ініціатором створення фізико-хімічного інституту ім. Л. Карпова, а згодом - Інституту біохімії АН СРСР. Основні напрямки досліджень пов'язані з </a:t>
            </a:r>
            <a:r>
              <a:rPr lang="uk-UA" sz="2000" b="1" dirty="0" smtClean="0">
                <a:solidFill>
                  <a:srgbClr val="660066"/>
                </a:solidFill>
              </a:rPr>
              <a:t>фотосинтезом, </a:t>
            </a:r>
            <a:r>
              <a:rPr lang="uk-UA" sz="2000" b="1" dirty="0">
                <a:solidFill>
                  <a:srgbClr val="660066"/>
                </a:solidFill>
              </a:rPr>
              <a:t>окислювальними процесами в живій клітині й вивченням ферментів.</a:t>
            </a:r>
          </a:p>
        </p:txBody>
      </p:sp>
      <p:pic>
        <p:nvPicPr>
          <p:cNvPr id="3" name="Рисунок 2" descr="Бах О. М."/>
          <p:cNvPicPr/>
          <p:nvPr/>
        </p:nvPicPr>
        <p:blipFill>
          <a:blip r:embed="rId2"/>
          <a:srcRect/>
          <a:stretch>
            <a:fillRect/>
          </a:stretch>
        </p:blipFill>
        <p:spPr bwMode="auto">
          <a:xfrm>
            <a:off x="5715008" y="500042"/>
            <a:ext cx="2214578" cy="2857520"/>
          </a:xfrm>
          <a:prstGeom prst="rect">
            <a:avLst/>
          </a:prstGeom>
          <a:noFill/>
          <a:ln w="9525">
            <a:noFill/>
            <a:miter lim="800000"/>
            <a:headEnd/>
            <a:tailEnd/>
          </a:ln>
        </p:spPr>
      </p:pic>
      <p:sp>
        <p:nvSpPr>
          <p:cNvPr id="4" name="Прямоугольник 3"/>
          <p:cNvSpPr/>
          <p:nvPr/>
        </p:nvSpPr>
        <p:spPr>
          <a:xfrm>
            <a:off x="642910" y="785794"/>
            <a:ext cx="4572000" cy="1846659"/>
          </a:xfrm>
          <a:prstGeom prst="rect">
            <a:avLst/>
          </a:prstGeom>
        </p:spPr>
        <p:txBody>
          <a:bodyPr wrap="square">
            <a:spAutoFit/>
          </a:bodyPr>
          <a:lstStyle/>
          <a:p>
            <a:pPr algn="ctr"/>
            <a:r>
              <a:rPr lang="uk-UA" sz="4000" b="1" smtClean="0">
                <a:solidFill>
                  <a:srgbClr val="660066"/>
                </a:solidFill>
              </a:rPr>
              <a:t>Бах</a:t>
            </a:r>
            <a:r>
              <a:rPr lang="uk-UA" b="1" dirty="0" smtClean="0">
                <a:solidFill>
                  <a:srgbClr val="660066"/>
                </a:solidFill>
              </a:rPr>
              <a:t/>
            </a:r>
            <a:br>
              <a:rPr lang="uk-UA" b="1" dirty="0" smtClean="0">
                <a:solidFill>
                  <a:srgbClr val="660066"/>
                </a:solidFill>
              </a:rPr>
            </a:br>
            <a:r>
              <a:rPr lang="uk-UA" sz="2800" b="1" dirty="0" smtClean="0">
                <a:solidFill>
                  <a:srgbClr val="660066"/>
                </a:solidFill>
              </a:rPr>
              <a:t>Олексій Миколайович</a:t>
            </a:r>
            <a:br>
              <a:rPr lang="uk-UA" sz="2800" b="1" dirty="0" smtClean="0">
                <a:solidFill>
                  <a:srgbClr val="660066"/>
                </a:solidFill>
              </a:rPr>
            </a:br>
            <a:r>
              <a:rPr lang="uk-UA" b="1" dirty="0" smtClean="0">
                <a:solidFill>
                  <a:srgbClr val="660066"/>
                </a:solidFill>
              </a:rPr>
              <a:t>(1857 - 1946)</a:t>
            </a:r>
            <a:endParaRPr lang="uk-UA"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000504"/>
            <a:ext cx="7715304" cy="2246769"/>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Учений у галузі генетики й селекції. Він довів, що акліматизація плодових рослин можлива лише способом насінного розмноження їх у нових районах. Розробив принципи гібридизації географічно віддалених форм організмів та створив вчення про виховання гібридів (метод Ментора).</a:t>
            </a:r>
            <a:endParaRPr lang="uk-UA" sz="2000" b="1" dirty="0">
              <a:solidFill>
                <a:srgbClr val="660066"/>
              </a:solidFill>
            </a:endParaRPr>
          </a:p>
        </p:txBody>
      </p:sp>
      <p:sp>
        <p:nvSpPr>
          <p:cNvPr id="3" name="Прямоугольник 2"/>
          <p:cNvSpPr/>
          <p:nvPr/>
        </p:nvSpPr>
        <p:spPr>
          <a:xfrm>
            <a:off x="4000496" y="785794"/>
            <a:ext cx="4572000" cy="1569660"/>
          </a:xfrm>
          <a:prstGeom prst="rect">
            <a:avLst/>
          </a:prstGeom>
        </p:spPr>
        <p:txBody>
          <a:bodyPr>
            <a:spAutoFit/>
          </a:bodyPr>
          <a:lstStyle/>
          <a:p>
            <a:pPr algn="ctr"/>
            <a:r>
              <a:rPr lang="uk-UA" sz="4000" b="1" dirty="0" smtClean="0">
                <a:solidFill>
                  <a:srgbClr val="660066"/>
                </a:solidFill>
              </a:rPr>
              <a:t>Мічурін </a:t>
            </a:r>
          </a:p>
          <a:p>
            <a:pPr algn="ctr"/>
            <a:r>
              <a:rPr lang="uk-UA" sz="2800" b="1" dirty="0" smtClean="0">
                <a:solidFill>
                  <a:srgbClr val="660066"/>
                </a:solidFill>
              </a:rPr>
              <a:t>Іван Володимирович</a:t>
            </a:r>
            <a:br>
              <a:rPr lang="uk-UA" sz="2800" b="1" dirty="0" smtClean="0">
                <a:solidFill>
                  <a:srgbClr val="660066"/>
                </a:solidFill>
              </a:rPr>
            </a:br>
            <a:r>
              <a:rPr lang="uk-UA" sz="2800" b="1" dirty="0" smtClean="0">
                <a:solidFill>
                  <a:srgbClr val="660066"/>
                </a:solidFill>
              </a:rPr>
              <a:t>(1855 - 1935)</a:t>
            </a:r>
            <a:endParaRPr lang="uk-UA" sz="2800" dirty="0">
              <a:solidFill>
                <a:srgbClr val="660066"/>
              </a:solidFill>
            </a:endParaRPr>
          </a:p>
        </p:txBody>
      </p:sp>
      <p:pic>
        <p:nvPicPr>
          <p:cNvPr id="52226" name="Picture 2" descr="http://im5-tub.yandex.net/i?id=109531189-07"/>
          <p:cNvPicPr>
            <a:picLocks noChangeAspect="1" noChangeArrowheads="1"/>
          </p:cNvPicPr>
          <p:nvPr/>
        </p:nvPicPr>
        <p:blipFill>
          <a:blip r:embed="rId2"/>
          <a:srcRect/>
          <a:stretch>
            <a:fillRect/>
          </a:stretch>
        </p:blipFill>
        <p:spPr bwMode="auto">
          <a:xfrm>
            <a:off x="1142976" y="714356"/>
            <a:ext cx="2143140" cy="2786082"/>
          </a:xfrm>
          <a:prstGeom prst="rect">
            <a:avLst/>
          </a:prstGeom>
          <a:noFill/>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500570"/>
            <a:ext cx="7858180" cy="1631216"/>
          </a:xfrm>
          <a:prstGeom prst="rect">
            <a:avLst/>
          </a:prstGeom>
        </p:spPr>
        <p:txBody>
          <a:bodyPr wrap="square">
            <a:spAutoFit/>
          </a:bodyPr>
          <a:lstStyle/>
          <a:p>
            <a:r>
              <a:rPr lang="uk-UA" sz="2000" b="1" dirty="0">
                <a:solidFill>
                  <a:srgbClr val="660066"/>
                </a:solidFill>
              </a:rPr>
              <a:t> </a:t>
            </a:r>
            <a:r>
              <a:rPr lang="uk-UA" sz="2000" b="1" dirty="0" smtClean="0">
                <a:solidFill>
                  <a:srgbClr val="660066"/>
                </a:solidFill>
              </a:rPr>
              <a:t>    Учений у галузі ембріології та цитології рослин. Відкрив подвійне запліднення у покритонасінних рослин. Вивчав будову клітинного ядра і хромосом рослин на цитологічному рівні. Заклав основи вчення про каріологію. </a:t>
            </a:r>
            <a:endParaRPr lang="uk-UA" sz="2000" b="1" dirty="0">
              <a:solidFill>
                <a:srgbClr val="660066"/>
              </a:solidFill>
            </a:endParaRPr>
          </a:p>
        </p:txBody>
      </p:sp>
      <p:sp>
        <p:nvSpPr>
          <p:cNvPr id="3" name="Прямоугольник 2"/>
          <p:cNvSpPr/>
          <p:nvPr/>
        </p:nvSpPr>
        <p:spPr>
          <a:xfrm>
            <a:off x="714348" y="857232"/>
            <a:ext cx="4572000" cy="1569660"/>
          </a:xfrm>
          <a:prstGeom prst="rect">
            <a:avLst/>
          </a:prstGeom>
        </p:spPr>
        <p:txBody>
          <a:bodyPr>
            <a:spAutoFit/>
          </a:bodyPr>
          <a:lstStyle/>
          <a:p>
            <a:pPr algn="ctr"/>
            <a:r>
              <a:rPr lang="uk-UA" sz="4000" b="1" dirty="0" err="1" smtClean="0">
                <a:solidFill>
                  <a:srgbClr val="660066"/>
                </a:solidFill>
              </a:rPr>
              <a:t>Навашин</a:t>
            </a:r>
            <a:r>
              <a:rPr lang="uk-UA" b="1" dirty="0" smtClean="0">
                <a:solidFill>
                  <a:srgbClr val="660066"/>
                </a:solidFill>
              </a:rPr>
              <a:t> </a:t>
            </a:r>
          </a:p>
          <a:p>
            <a:pPr algn="ctr"/>
            <a:r>
              <a:rPr lang="uk-UA" sz="2800" b="1" dirty="0" smtClean="0">
                <a:solidFill>
                  <a:srgbClr val="660066"/>
                </a:solidFill>
              </a:rPr>
              <a:t>Сергій Гаврилович</a:t>
            </a:r>
            <a:br>
              <a:rPr lang="uk-UA" sz="2800" b="1" dirty="0" smtClean="0">
                <a:solidFill>
                  <a:srgbClr val="660066"/>
                </a:solidFill>
              </a:rPr>
            </a:br>
            <a:r>
              <a:rPr lang="uk-UA" sz="2800" b="1" dirty="0" smtClean="0">
                <a:solidFill>
                  <a:srgbClr val="660066"/>
                </a:solidFill>
              </a:rPr>
              <a:t>(1857 - 1930)</a:t>
            </a:r>
            <a:endParaRPr lang="uk-UA" sz="2800" dirty="0">
              <a:solidFill>
                <a:srgbClr val="660066"/>
              </a:solidFill>
            </a:endParaRPr>
          </a:p>
        </p:txBody>
      </p:sp>
      <p:pic>
        <p:nvPicPr>
          <p:cNvPr id="51202" name="Picture 2" descr="http://im7-tub.yandex.net/i?id=81194606-02"/>
          <p:cNvPicPr>
            <a:picLocks noChangeAspect="1" noChangeArrowheads="1"/>
          </p:cNvPicPr>
          <p:nvPr/>
        </p:nvPicPr>
        <p:blipFill>
          <a:blip r:embed="rId2"/>
          <a:srcRect/>
          <a:stretch>
            <a:fillRect/>
          </a:stretch>
        </p:blipFill>
        <p:spPr bwMode="auto">
          <a:xfrm>
            <a:off x="5929322" y="1000108"/>
            <a:ext cx="2071702" cy="3000396"/>
          </a:xfrm>
          <a:prstGeom prst="rect">
            <a:avLst/>
          </a:prstGeom>
          <a:noFill/>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256"/>
            <a:ext cx="7786742" cy="1938992"/>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Біохімік, засновник </a:t>
            </a:r>
            <a:r>
              <a:rPr lang="uk-UA" sz="2000" b="1" dirty="0" err="1" smtClean="0">
                <a:solidFill>
                  <a:srgbClr val="660066"/>
                </a:solidFill>
              </a:rPr>
              <a:t>науково-обгрунтованої</a:t>
            </a:r>
            <a:r>
              <a:rPr lang="uk-UA" sz="2000" b="1" dirty="0" smtClean="0">
                <a:solidFill>
                  <a:srgbClr val="660066"/>
                </a:solidFill>
              </a:rPr>
              <a:t> теорії походження життя на Землі. За цією теорією життя на планеті – результат еволюції вуглецевих сполук. Запропонував теорію оборотності ферментативних реакцій у живій рослині. </a:t>
            </a:r>
            <a:endParaRPr lang="uk-UA" sz="2000" b="1" dirty="0">
              <a:solidFill>
                <a:srgbClr val="660066"/>
              </a:solidFill>
            </a:endParaRPr>
          </a:p>
        </p:txBody>
      </p:sp>
      <p:sp>
        <p:nvSpPr>
          <p:cNvPr id="3" name="Прямоугольник 2"/>
          <p:cNvSpPr/>
          <p:nvPr/>
        </p:nvSpPr>
        <p:spPr>
          <a:xfrm>
            <a:off x="3929058" y="857232"/>
            <a:ext cx="4572000" cy="1569660"/>
          </a:xfrm>
          <a:prstGeom prst="rect">
            <a:avLst/>
          </a:prstGeom>
        </p:spPr>
        <p:txBody>
          <a:bodyPr>
            <a:spAutoFit/>
          </a:bodyPr>
          <a:lstStyle/>
          <a:p>
            <a:pPr algn="ctr"/>
            <a:r>
              <a:rPr lang="uk-UA" sz="4000" b="1" dirty="0" smtClean="0">
                <a:solidFill>
                  <a:srgbClr val="660066"/>
                </a:solidFill>
              </a:rPr>
              <a:t>Опарін         </a:t>
            </a:r>
            <a:r>
              <a:rPr lang="uk-UA" sz="2800" b="1" dirty="0" smtClean="0">
                <a:solidFill>
                  <a:srgbClr val="660066"/>
                </a:solidFill>
              </a:rPr>
              <a:t>Олександр Іванович</a:t>
            </a:r>
            <a:br>
              <a:rPr lang="uk-UA" sz="2800" b="1" dirty="0" smtClean="0">
                <a:solidFill>
                  <a:srgbClr val="660066"/>
                </a:solidFill>
              </a:rPr>
            </a:br>
            <a:r>
              <a:rPr lang="uk-UA" sz="2800" b="1" dirty="0" smtClean="0">
                <a:solidFill>
                  <a:srgbClr val="660066"/>
                </a:solidFill>
              </a:rPr>
              <a:t>(1894 - 1980)</a:t>
            </a:r>
            <a:endParaRPr lang="uk-UA" sz="2800" dirty="0">
              <a:solidFill>
                <a:srgbClr val="660066"/>
              </a:solidFill>
            </a:endParaRPr>
          </a:p>
        </p:txBody>
      </p:sp>
      <p:pic>
        <p:nvPicPr>
          <p:cNvPr id="50178" name="Picture 2" descr="http://im2-tub.yandex.net/i?id=247272790-01"/>
          <p:cNvPicPr>
            <a:picLocks noChangeAspect="1" noChangeArrowheads="1"/>
          </p:cNvPicPr>
          <p:nvPr/>
        </p:nvPicPr>
        <p:blipFill>
          <a:blip r:embed="rId2"/>
          <a:srcRect/>
          <a:stretch>
            <a:fillRect/>
          </a:stretch>
        </p:blipFill>
        <p:spPr bwMode="auto">
          <a:xfrm>
            <a:off x="928662" y="714356"/>
            <a:ext cx="2428892" cy="3214710"/>
          </a:xfrm>
          <a:prstGeom prst="rect">
            <a:avLst/>
          </a:prstGeom>
          <a:noFill/>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256"/>
            <a:ext cx="8001056" cy="1938992"/>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Засновник найбільшої у Росії фізіологічної школи. Наукова діяльність розвивалась по трьох напрямках: фізіології кровообігу, фізіології травлення та вищої нервової діяльності. Він є одним із засновників вчення про нервізм. Лауреат Нобелівської премії.</a:t>
            </a:r>
            <a:endParaRPr lang="uk-UA" sz="2000" b="1" dirty="0">
              <a:solidFill>
                <a:srgbClr val="660066"/>
              </a:solidFill>
            </a:endParaRPr>
          </a:p>
        </p:txBody>
      </p:sp>
      <p:sp>
        <p:nvSpPr>
          <p:cNvPr id="3" name="Прямоугольник 2"/>
          <p:cNvSpPr/>
          <p:nvPr/>
        </p:nvSpPr>
        <p:spPr>
          <a:xfrm>
            <a:off x="3929058" y="928670"/>
            <a:ext cx="4572000" cy="1569660"/>
          </a:xfrm>
          <a:prstGeom prst="rect">
            <a:avLst/>
          </a:prstGeom>
        </p:spPr>
        <p:txBody>
          <a:bodyPr>
            <a:spAutoFit/>
          </a:bodyPr>
          <a:lstStyle/>
          <a:p>
            <a:pPr algn="ctr"/>
            <a:r>
              <a:rPr lang="uk-UA" sz="4000" b="1" dirty="0" smtClean="0">
                <a:solidFill>
                  <a:srgbClr val="660066"/>
                </a:solidFill>
              </a:rPr>
              <a:t>Павлов              </a:t>
            </a:r>
            <a:r>
              <a:rPr lang="uk-UA" sz="2800" b="1" dirty="0" smtClean="0">
                <a:solidFill>
                  <a:srgbClr val="660066"/>
                </a:solidFill>
              </a:rPr>
              <a:t>Іван Петрович</a:t>
            </a:r>
            <a:br>
              <a:rPr lang="uk-UA" sz="2800" b="1" dirty="0" smtClean="0">
                <a:solidFill>
                  <a:srgbClr val="660066"/>
                </a:solidFill>
              </a:rPr>
            </a:br>
            <a:r>
              <a:rPr lang="uk-UA" sz="2800" b="1" dirty="0" smtClean="0">
                <a:solidFill>
                  <a:srgbClr val="660066"/>
                </a:solidFill>
              </a:rPr>
              <a:t>(1849 - 1936)</a:t>
            </a:r>
            <a:endParaRPr lang="uk-UA" sz="2800" dirty="0">
              <a:solidFill>
                <a:srgbClr val="660066"/>
              </a:solidFill>
            </a:endParaRPr>
          </a:p>
        </p:txBody>
      </p:sp>
      <p:pic>
        <p:nvPicPr>
          <p:cNvPr id="49154" name="Picture 2" descr="http://im6-tub.yandex.net/i?id=233651567-02"/>
          <p:cNvPicPr>
            <a:picLocks noChangeAspect="1" noChangeArrowheads="1"/>
          </p:cNvPicPr>
          <p:nvPr/>
        </p:nvPicPr>
        <p:blipFill>
          <a:blip r:embed="rId2"/>
          <a:srcRect/>
          <a:stretch>
            <a:fillRect/>
          </a:stretch>
        </p:blipFill>
        <p:spPr bwMode="auto">
          <a:xfrm>
            <a:off x="1071538" y="714356"/>
            <a:ext cx="2214578" cy="3071834"/>
          </a:xfrm>
          <a:prstGeom prst="rect">
            <a:avLst/>
          </a:prstGeom>
          <a:noFill/>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500570"/>
            <a:ext cx="8001056" cy="1631216"/>
          </a:xfrm>
          <a:prstGeom prst="rect">
            <a:avLst/>
          </a:prstGeom>
        </p:spPr>
        <p:txBody>
          <a:bodyPr wrap="square">
            <a:spAutoFit/>
          </a:bodyPr>
          <a:lstStyle/>
          <a:p>
            <a:r>
              <a:rPr lang="uk-UA" dirty="0" smtClean="0"/>
              <a:t>     </a:t>
            </a:r>
            <a:r>
              <a:rPr lang="uk-UA" sz="2000" b="1" dirty="0" smtClean="0">
                <a:solidFill>
                  <a:srgbClr val="660066"/>
                </a:solidFill>
              </a:rPr>
              <a:t>Учений-біохімік</a:t>
            </a:r>
            <a:r>
              <a:rPr lang="uk-UA" sz="2000" b="1" dirty="0">
                <a:solidFill>
                  <a:srgbClr val="660066"/>
                </a:solidFill>
              </a:rPr>
              <a:t>, один із засновників вітчизняної наукової біохімічної школи, </a:t>
            </a:r>
            <a:r>
              <a:rPr lang="uk-UA" sz="2000" b="1" dirty="0" smtClean="0">
                <a:solidFill>
                  <a:srgbClr val="660066"/>
                </a:solidFill>
              </a:rPr>
              <a:t>академік АН. Основні </a:t>
            </a:r>
            <a:r>
              <a:rPr lang="uk-UA" sz="2000" b="1" dirty="0">
                <a:solidFill>
                  <a:srgbClr val="660066"/>
                </a:solidFill>
              </a:rPr>
              <a:t>напрямки досліджень пов'язані з біохімією нервової системи та м'язової діяльності. Першим розпочав біохімічні дослідження </a:t>
            </a:r>
            <a:r>
              <a:rPr lang="uk-UA" sz="2000" b="1" dirty="0" smtClean="0">
                <a:solidFill>
                  <a:srgbClr val="660066"/>
                </a:solidFill>
              </a:rPr>
              <a:t>вітамінів.</a:t>
            </a:r>
            <a:endParaRPr lang="uk-UA" sz="2000" b="1" dirty="0">
              <a:solidFill>
                <a:srgbClr val="660066"/>
              </a:solidFill>
            </a:endParaRPr>
          </a:p>
        </p:txBody>
      </p:sp>
      <p:pic>
        <p:nvPicPr>
          <p:cNvPr id="3" name="Рисунок 2" descr="Палладін О. В."/>
          <p:cNvPicPr/>
          <p:nvPr/>
        </p:nvPicPr>
        <p:blipFill>
          <a:blip r:embed="rId2"/>
          <a:srcRect/>
          <a:stretch>
            <a:fillRect/>
          </a:stretch>
        </p:blipFill>
        <p:spPr bwMode="auto">
          <a:xfrm>
            <a:off x="5643570" y="714356"/>
            <a:ext cx="2610492" cy="3571900"/>
          </a:xfrm>
          <a:prstGeom prst="rect">
            <a:avLst/>
          </a:prstGeom>
          <a:noFill/>
          <a:ln w="9525">
            <a:noFill/>
            <a:miter lim="800000"/>
            <a:headEnd/>
            <a:tailEnd/>
          </a:ln>
        </p:spPr>
      </p:pic>
      <p:sp>
        <p:nvSpPr>
          <p:cNvPr id="4" name="Прямоугольник 3"/>
          <p:cNvSpPr/>
          <p:nvPr/>
        </p:nvSpPr>
        <p:spPr>
          <a:xfrm>
            <a:off x="928662" y="714356"/>
            <a:ext cx="4572000" cy="2000548"/>
          </a:xfrm>
          <a:prstGeom prst="rect">
            <a:avLst/>
          </a:prstGeom>
        </p:spPr>
        <p:txBody>
          <a:bodyPr>
            <a:spAutoFit/>
          </a:bodyPr>
          <a:lstStyle/>
          <a:p>
            <a:pPr algn="ctr"/>
            <a:r>
              <a:rPr lang="uk-UA" sz="4000" b="1" dirty="0" smtClean="0">
                <a:solidFill>
                  <a:srgbClr val="660066"/>
                </a:solidFill>
              </a:rPr>
              <a:t>Палладін </a:t>
            </a:r>
            <a:r>
              <a:rPr lang="uk-UA" b="1" dirty="0" smtClean="0">
                <a:solidFill>
                  <a:srgbClr val="660066"/>
                </a:solidFill>
              </a:rPr>
              <a:t/>
            </a:r>
            <a:br>
              <a:rPr lang="uk-UA" b="1" dirty="0" smtClean="0">
                <a:solidFill>
                  <a:srgbClr val="660066"/>
                </a:solidFill>
              </a:rPr>
            </a:br>
            <a:r>
              <a:rPr lang="uk-UA" sz="2800" b="1" dirty="0" smtClean="0">
                <a:solidFill>
                  <a:srgbClr val="660066"/>
                </a:solidFill>
              </a:rPr>
              <a:t>Олександр Володимирович</a:t>
            </a:r>
            <a:br>
              <a:rPr lang="uk-UA" sz="2800" b="1" dirty="0" smtClean="0">
                <a:solidFill>
                  <a:srgbClr val="660066"/>
                </a:solidFill>
              </a:rPr>
            </a:br>
            <a:r>
              <a:rPr lang="uk-UA" sz="2800" b="1" dirty="0" smtClean="0">
                <a:solidFill>
                  <a:srgbClr val="660066"/>
                </a:solidFill>
              </a:rPr>
              <a:t>(1885 - 1972)</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00438"/>
            <a:ext cx="8215370" cy="2862322"/>
          </a:xfrm>
          <a:prstGeom prst="rect">
            <a:avLst/>
          </a:prstGeom>
        </p:spPr>
        <p:txBody>
          <a:bodyPr wrap="square">
            <a:spAutoFit/>
          </a:bodyPr>
          <a:lstStyle/>
          <a:p>
            <a:r>
              <a:rPr lang="uk-UA" dirty="0" smtClean="0"/>
              <a:t>     </a:t>
            </a:r>
            <a:r>
              <a:rPr lang="uk-UA" sz="2000" b="1" dirty="0" smtClean="0">
                <a:solidFill>
                  <a:srgbClr val="660066"/>
                </a:solidFill>
              </a:rPr>
              <a:t>Видатний </a:t>
            </a:r>
            <a:r>
              <a:rPr lang="uk-UA" sz="2000" b="1" dirty="0">
                <a:solidFill>
                  <a:srgbClr val="660066"/>
                </a:solidFill>
              </a:rPr>
              <a:t>хірург і анатом, засновник воєнно-польової хірургії, педагог, громадський діяч. </a:t>
            </a:r>
            <a:r>
              <a:rPr lang="uk-UA" sz="2000" b="1" dirty="0" smtClean="0">
                <a:solidFill>
                  <a:srgbClr val="660066"/>
                </a:solidFill>
              </a:rPr>
              <a:t>Автор </a:t>
            </a:r>
            <a:r>
              <a:rPr lang="uk-UA" sz="2000" b="1" dirty="0">
                <a:solidFill>
                  <a:srgbClr val="660066"/>
                </a:solidFill>
              </a:rPr>
              <a:t>низки фундаментальних праць із топографічної анатомії людського тіла. </a:t>
            </a:r>
            <a:r>
              <a:rPr lang="uk-UA" sz="2000" b="1" dirty="0" smtClean="0">
                <a:solidFill>
                  <a:srgbClr val="660066"/>
                </a:solidFill>
              </a:rPr>
              <a:t>Учасник </a:t>
            </a:r>
            <a:r>
              <a:rPr lang="uk-UA" sz="2000" b="1" dirty="0">
                <a:solidFill>
                  <a:srgbClr val="660066"/>
                </a:solidFill>
              </a:rPr>
              <a:t>Кримської війни 1853-1856 рр. Організатор медичної допомоги пораненим </a:t>
            </a:r>
            <a:r>
              <a:rPr lang="uk-UA" sz="2000" b="1" dirty="0" smtClean="0">
                <a:solidFill>
                  <a:srgbClr val="660066"/>
                </a:solidFill>
              </a:rPr>
              <a:t>воїнам</a:t>
            </a:r>
            <a:r>
              <a:rPr lang="uk-UA" sz="2000" b="1" dirty="0">
                <a:solidFill>
                  <a:srgbClr val="660066"/>
                </a:solidFill>
              </a:rPr>
              <a:t>. У 1858-1861-"попечитель" Київського навчального округу. Разом із професором </a:t>
            </a:r>
            <a:r>
              <a:rPr lang="uk-UA" sz="2000" b="1" dirty="0" smtClean="0">
                <a:solidFill>
                  <a:srgbClr val="660066"/>
                </a:solidFill>
              </a:rPr>
              <a:t>П.Павловим </a:t>
            </a:r>
            <a:r>
              <a:rPr lang="uk-UA" sz="2000" b="1" dirty="0">
                <a:solidFill>
                  <a:srgbClr val="660066"/>
                </a:solidFill>
              </a:rPr>
              <a:t>заснував перші недільні школи для дорослих. </a:t>
            </a:r>
          </a:p>
        </p:txBody>
      </p:sp>
      <p:pic>
        <p:nvPicPr>
          <p:cNvPr id="3" name="Рисунок 2" descr="Пирогов М. І."/>
          <p:cNvPicPr/>
          <p:nvPr/>
        </p:nvPicPr>
        <p:blipFill>
          <a:blip r:embed="rId2"/>
          <a:srcRect/>
          <a:stretch>
            <a:fillRect/>
          </a:stretch>
        </p:blipFill>
        <p:spPr bwMode="auto">
          <a:xfrm>
            <a:off x="1071538" y="571480"/>
            <a:ext cx="2214578" cy="2786082"/>
          </a:xfrm>
          <a:prstGeom prst="rect">
            <a:avLst/>
          </a:prstGeom>
          <a:noFill/>
          <a:ln w="9525">
            <a:noFill/>
            <a:miter lim="800000"/>
            <a:headEnd/>
            <a:tailEnd/>
          </a:ln>
        </p:spPr>
      </p:pic>
      <p:sp>
        <p:nvSpPr>
          <p:cNvPr id="4" name="Прямоугольник 3"/>
          <p:cNvSpPr/>
          <p:nvPr/>
        </p:nvSpPr>
        <p:spPr>
          <a:xfrm>
            <a:off x="3643306" y="857232"/>
            <a:ext cx="4572000" cy="1569660"/>
          </a:xfrm>
          <a:prstGeom prst="rect">
            <a:avLst/>
          </a:prstGeom>
        </p:spPr>
        <p:txBody>
          <a:bodyPr>
            <a:spAutoFit/>
          </a:bodyPr>
          <a:lstStyle/>
          <a:p>
            <a:pPr algn="ctr"/>
            <a:r>
              <a:rPr lang="uk-UA" sz="4000" b="1" dirty="0" smtClean="0">
                <a:solidFill>
                  <a:srgbClr val="660066"/>
                </a:solidFill>
              </a:rPr>
              <a:t>Пирогов</a:t>
            </a:r>
            <a:r>
              <a:rPr lang="uk-UA" b="1" dirty="0" smtClean="0">
                <a:solidFill>
                  <a:srgbClr val="660066"/>
                </a:solidFill>
              </a:rPr>
              <a:t/>
            </a:r>
            <a:br>
              <a:rPr lang="uk-UA" b="1" dirty="0" smtClean="0">
                <a:solidFill>
                  <a:srgbClr val="660066"/>
                </a:solidFill>
              </a:rPr>
            </a:br>
            <a:r>
              <a:rPr lang="uk-UA" sz="2800" b="1" dirty="0" smtClean="0">
                <a:solidFill>
                  <a:srgbClr val="660066"/>
                </a:solidFill>
              </a:rPr>
              <a:t>Микола Іванович</a:t>
            </a:r>
            <a:br>
              <a:rPr lang="uk-UA" sz="2800" b="1" dirty="0" smtClean="0">
                <a:solidFill>
                  <a:srgbClr val="660066"/>
                </a:solidFill>
              </a:rPr>
            </a:br>
            <a:r>
              <a:rPr lang="uk-UA" sz="2800" b="1" dirty="0" smtClean="0">
                <a:solidFill>
                  <a:srgbClr val="660066"/>
                </a:solidFill>
              </a:rPr>
              <a:t>(1810 - 1881)</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786190"/>
            <a:ext cx="8001056" cy="2554545"/>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Засновник вітчизняної фізіології та матеріалістичної психології. Його праці з фізіології нервової системи. Він вперше виявив явище гальмування в ЦНС та встановив закономірності рефлекторної діяльності мозку. Створив вчення про гази крові. Виконував роботи з природи стомлення, </a:t>
            </a:r>
            <a:r>
              <a:rPr lang="uk-UA" sz="2000" b="1" dirty="0" err="1" smtClean="0">
                <a:solidFill>
                  <a:srgbClr val="660066"/>
                </a:solidFill>
              </a:rPr>
              <a:t>обгрунтував</a:t>
            </a:r>
            <a:r>
              <a:rPr lang="uk-UA" sz="2000" b="1" dirty="0" smtClean="0">
                <a:solidFill>
                  <a:srgbClr val="660066"/>
                </a:solidFill>
              </a:rPr>
              <a:t> доцільність 8-годинного робочого дня та довів ефективність активного відпочинку. </a:t>
            </a:r>
            <a:endParaRPr lang="uk-UA" sz="2000" b="1" dirty="0">
              <a:solidFill>
                <a:srgbClr val="660066"/>
              </a:solidFill>
            </a:endParaRPr>
          </a:p>
        </p:txBody>
      </p:sp>
      <p:sp>
        <p:nvSpPr>
          <p:cNvPr id="3" name="Прямоугольник 2"/>
          <p:cNvSpPr/>
          <p:nvPr/>
        </p:nvSpPr>
        <p:spPr>
          <a:xfrm>
            <a:off x="714348" y="714356"/>
            <a:ext cx="4572000" cy="1569660"/>
          </a:xfrm>
          <a:prstGeom prst="rect">
            <a:avLst/>
          </a:prstGeom>
        </p:spPr>
        <p:txBody>
          <a:bodyPr>
            <a:spAutoFit/>
          </a:bodyPr>
          <a:lstStyle/>
          <a:p>
            <a:pPr algn="ctr"/>
            <a:r>
              <a:rPr lang="uk-UA" sz="4000" b="1" dirty="0" smtClean="0">
                <a:solidFill>
                  <a:srgbClr val="660066"/>
                </a:solidFill>
              </a:rPr>
              <a:t>Сєченов          </a:t>
            </a:r>
            <a:r>
              <a:rPr lang="uk-UA" sz="2800" b="1" dirty="0" smtClean="0">
                <a:solidFill>
                  <a:srgbClr val="660066"/>
                </a:solidFill>
              </a:rPr>
              <a:t>Іван Михайлович</a:t>
            </a:r>
            <a:br>
              <a:rPr lang="uk-UA" sz="2800" b="1" dirty="0" smtClean="0">
                <a:solidFill>
                  <a:srgbClr val="660066"/>
                </a:solidFill>
              </a:rPr>
            </a:br>
            <a:r>
              <a:rPr lang="uk-UA" sz="2800" b="1" dirty="0" smtClean="0">
                <a:solidFill>
                  <a:srgbClr val="660066"/>
                </a:solidFill>
              </a:rPr>
              <a:t>(1829 - 1905)</a:t>
            </a:r>
            <a:endParaRPr lang="uk-UA" sz="2800" dirty="0">
              <a:solidFill>
                <a:srgbClr val="660066"/>
              </a:solidFill>
            </a:endParaRPr>
          </a:p>
        </p:txBody>
      </p:sp>
      <p:pic>
        <p:nvPicPr>
          <p:cNvPr id="47106" name="Picture 2" descr="http://im4-tub.yandex.net/i?id=10037806-02"/>
          <p:cNvPicPr>
            <a:picLocks noChangeAspect="1" noChangeArrowheads="1"/>
          </p:cNvPicPr>
          <p:nvPr/>
        </p:nvPicPr>
        <p:blipFill>
          <a:blip r:embed="rId2"/>
          <a:srcRect/>
          <a:stretch>
            <a:fillRect/>
          </a:stretch>
        </p:blipFill>
        <p:spPr bwMode="auto">
          <a:xfrm>
            <a:off x="5715008" y="785794"/>
            <a:ext cx="2286016" cy="2857520"/>
          </a:xfrm>
          <a:prstGeom prst="rect">
            <a:avLst/>
          </a:prstGeom>
          <a:noFill/>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тражеско М. Д."/>
          <p:cNvPicPr/>
          <p:nvPr/>
        </p:nvPicPr>
        <p:blipFill>
          <a:blip r:embed="rId2"/>
          <a:srcRect/>
          <a:stretch>
            <a:fillRect/>
          </a:stretch>
        </p:blipFill>
        <p:spPr bwMode="auto">
          <a:xfrm>
            <a:off x="5929322" y="500042"/>
            <a:ext cx="2143140" cy="2928958"/>
          </a:xfrm>
          <a:prstGeom prst="rect">
            <a:avLst/>
          </a:prstGeom>
          <a:noFill/>
          <a:ln w="9525">
            <a:noFill/>
            <a:miter lim="800000"/>
            <a:headEnd/>
            <a:tailEnd/>
          </a:ln>
        </p:spPr>
      </p:pic>
      <p:sp>
        <p:nvSpPr>
          <p:cNvPr id="4" name="Прямоугольник 3"/>
          <p:cNvSpPr/>
          <p:nvPr/>
        </p:nvSpPr>
        <p:spPr>
          <a:xfrm>
            <a:off x="500034" y="3500438"/>
            <a:ext cx="8143932" cy="2862322"/>
          </a:xfrm>
          <a:prstGeom prst="rect">
            <a:avLst/>
          </a:prstGeom>
        </p:spPr>
        <p:txBody>
          <a:bodyPr wrap="square">
            <a:spAutoFit/>
          </a:bodyPr>
          <a:lstStyle/>
          <a:p>
            <a:r>
              <a:rPr lang="uk-UA" dirty="0" smtClean="0"/>
              <a:t>     </a:t>
            </a:r>
            <a:r>
              <a:rPr lang="uk-UA" sz="2000" b="1" dirty="0" smtClean="0">
                <a:solidFill>
                  <a:srgbClr val="660066"/>
                </a:solidFill>
              </a:rPr>
              <a:t>Вчений-терапевт</a:t>
            </a:r>
            <a:r>
              <a:rPr lang="uk-UA" sz="2000" b="1" dirty="0">
                <a:solidFill>
                  <a:srgbClr val="660066"/>
                </a:solidFill>
              </a:rPr>
              <a:t>, </a:t>
            </a:r>
            <a:r>
              <a:rPr lang="uk-UA" sz="2000" b="1" dirty="0" smtClean="0">
                <a:solidFill>
                  <a:srgbClr val="660066"/>
                </a:solidFill>
              </a:rPr>
              <a:t>академік, засновник </a:t>
            </a:r>
            <a:r>
              <a:rPr lang="uk-UA" sz="2000" b="1" dirty="0">
                <a:solidFill>
                  <a:srgbClr val="660066"/>
                </a:solidFill>
              </a:rPr>
              <a:t>однієї з провідних терапевтичних шкіл. </a:t>
            </a:r>
            <a:r>
              <a:rPr lang="uk-UA" sz="2000" b="1" dirty="0" smtClean="0">
                <a:solidFill>
                  <a:srgbClr val="660066"/>
                </a:solidFill>
              </a:rPr>
              <a:t>3 </a:t>
            </a:r>
            <a:r>
              <a:rPr lang="uk-UA" sz="2000" b="1" dirty="0">
                <a:solidFill>
                  <a:srgbClr val="660066"/>
                </a:solidFill>
              </a:rPr>
              <a:t>1936 р. очолював Український науково-дослідний інститут клінічної медицини. Основні напрямки досліджень пов'язані з проблемами </a:t>
            </a:r>
            <a:r>
              <a:rPr lang="uk-UA" sz="2000" b="1" dirty="0" smtClean="0">
                <a:solidFill>
                  <a:srgbClr val="660066"/>
                </a:solidFill>
              </a:rPr>
              <a:t>фізіології </a:t>
            </a:r>
            <a:r>
              <a:rPr lang="uk-UA" sz="2000" b="1" dirty="0">
                <a:solidFill>
                  <a:srgbClr val="660066"/>
                </a:solidFill>
              </a:rPr>
              <a:t>та патології травлення, недостатності кровообігу, хронічної інфекції, </a:t>
            </a:r>
            <a:r>
              <a:rPr lang="uk-UA" sz="2000" b="1" dirty="0" smtClean="0">
                <a:solidFill>
                  <a:srgbClr val="660066"/>
                </a:solidFill>
              </a:rPr>
              <a:t>алергії, </a:t>
            </a:r>
            <a:r>
              <a:rPr lang="uk-UA" sz="2000" b="1" dirty="0">
                <a:solidFill>
                  <a:srgbClr val="660066"/>
                </a:solidFill>
              </a:rPr>
              <a:t>ревматизму та туберкульозу. Разом з В.</a:t>
            </a:r>
            <a:r>
              <a:rPr lang="uk-UA" sz="2000" b="1" dirty="0" err="1">
                <a:solidFill>
                  <a:srgbClr val="660066"/>
                </a:solidFill>
              </a:rPr>
              <a:t>Образцовим</a:t>
            </a:r>
            <a:r>
              <a:rPr lang="uk-UA" sz="2000" b="1" dirty="0">
                <a:solidFill>
                  <a:srgbClr val="660066"/>
                </a:solidFill>
              </a:rPr>
              <a:t> уперше в світі поставив прижиттєвий діагноз тромбозу вінцевих судин серця. </a:t>
            </a:r>
          </a:p>
        </p:txBody>
      </p:sp>
      <p:sp>
        <p:nvSpPr>
          <p:cNvPr id="5" name="Прямоугольник 4"/>
          <p:cNvSpPr/>
          <p:nvPr/>
        </p:nvSpPr>
        <p:spPr>
          <a:xfrm>
            <a:off x="785786" y="785794"/>
            <a:ext cx="4572000" cy="1569660"/>
          </a:xfrm>
          <a:prstGeom prst="rect">
            <a:avLst/>
          </a:prstGeom>
        </p:spPr>
        <p:txBody>
          <a:bodyPr>
            <a:spAutoFit/>
          </a:bodyPr>
          <a:lstStyle/>
          <a:p>
            <a:pPr algn="ctr"/>
            <a:r>
              <a:rPr lang="uk-UA" sz="4000" b="1" dirty="0" err="1" smtClean="0">
                <a:solidFill>
                  <a:srgbClr val="660066"/>
                </a:solidFill>
              </a:rPr>
              <a:t>Стражеско</a:t>
            </a:r>
            <a:r>
              <a:rPr lang="uk-UA" sz="4000" b="1" dirty="0" smtClean="0">
                <a:solidFill>
                  <a:srgbClr val="660066"/>
                </a:solidFill>
              </a:rPr>
              <a:t> </a:t>
            </a:r>
            <a:r>
              <a:rPr lang="uk-UA" b="1" dirty="0" smtClean="0">
                <a:solidFill>
                  <a:srgbClr val="660066"/>
                </a:solidFill>
              </a:rPr>
              <a:t/>
            </a:r>
            <a:br>
              <a:rPr lang="uk-UA" b="1" dirty="0" smtClean="0">
                <a:solidFill>
                  <a:srgbClr val="660066"/>
                </a:solidFill>
              </a:rPr>
            </a:br>
            <a:r>
              <a:rPr lang="uk-UA" sz="2800" b="1" dirty="0" smtClean="0">
                <a:solidFill>
                  <a:srgbClr val="660066"/>
                </a:solidFill>
              </a:rPr>
              <a:t>Микола Дмитрович</a:t>
            </a:r>
            <a:br>
              <a:rPr lang="uk-UA" sz="2800" b="1" dirty="0" smtClean="0">
                <a:solidFill>
                  <a:srgbClr val="660066"/>
                </a:solidFill>
              </a:rPr>
            </a:br>
            <a:r>
              <a:rPr lang="uk-UA" sz="2800" b="1" dirty="0" smtClean="0">
                <a:solidFill>
                  <a:srgbClr val="660066"/>
                </a:solidFill>
              </a:rPr>
              <a:t>(1876 - 1952)</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071942"/>
            <a:ext cx="7858180" cy="2246769"/>
          </a:xfrm>
          <a:prstGeom prst="rect">
            <a:avLst/>
          </a:prstGeom>
        </p:spPr>
        <p:txBody>
          <a:bodyPr wrap="square">
            <a:spAutoFit/>
          </a:bodyPr>
          <a:lstStyle/>
          <a:p>
            <a:r>
              <a:rPr lang="uk-UA" sz="2000" b="1" dirty="0">
                <a:solidFill>
                  <a:srgbClr val="660066"/>
                </a:solidFill>
              </a:rPr>
              <a:t> </a:t>
            </a:r>
            <a:r>
              <a:rPr lang="uk-UA" sz="2000" b="1" dirty="0" smtClean="0">
                <a:solidFill>
                  <a:srgbClr val="660066"/>
                </a:solidFill>
              </a:rPr>
              <a:t>    Природодослідник-дарвініст, один із засновників школи фізіології рослин. Основні праці присвячені експериментальній і теоретичній розробці проблеми фотосинтезу. Його дослідження мало важливе значення в </a:t>
            </a:r>
            <a:r>
              <a:rPr lang="uk-UA" sz="2000" b="1" dirty="0" err="1" smtClean="0">
                <a:solidFill>
                  <a:srgbClr val="660066"/>
                </a:solidFill>
              </a:rPr>
              <a:t>обгрунтуванні</a:t>
            </a:r>
            <a:r>
              <a:rPr lang="uk-UA" sz="2000" b="1" dirty="0" smtClean="0">
                <a:solidFill>
                  <a:srgbClr val="660066"/>
                </a:solidFill>
              </a:rPr>
              <a:t> вчення про єдність і зв’язок живої і неживої матерії в кругообігу речовин і енергії в природі.</a:t>
            </a:r>
            <a:endParaRPr lang="uk-UA" sz="2000" b="1" dirty="0">
              <a:solidFill>
                <a:srgbClr val="660066"/>
              </a:solidFill>
            </a:endParaRPr>
          </a:p>
        </p:txBody>
      </p:sp>
      <p:sp>
        <p:nvSpPr>
          <p:cNvPr id="3" name="Прямоугольник 2"/>
          <p:cNvSpPr/>
          <p:nvPr/>
        </p:nvSpPr>
        <p:spPr>
          <a:xfrm>
            <a:off x="714348" y="785794"/>
            <a:ext cx="5072098" cy="1569660"/>
          </a:xfrm>
          <a:prstGeom prst="rect">
            <a:avLst/>
          </a:prstGeom>
        </p:spPr>
        <p:txBody>
          <a:bodyPr wrap="square">
            <a:spAutoFit/>
          </a:bodyPr>
          <a:lstStyle/>
          <a:p>
            <a:pPr algn="ctr"/>
            <a:r>
              <a:rPr lang="uk-UA" sz="4000" b="1" dirty="0" smtClean="0">
                <a:solidFill>
                  <a:srgbClr val="660066"/>
                </a:solidFill>
              </a:rPr>
              <a:t>Тімірязєв   </a:t>
            </a:r>
            <a:r>
              <a:rPr lang="uk-UA" sz="2800" b="1" dirty="0" smtClean="0">
                <a:solidFill>
                  <a:srgbClr val="660066"/>
                </a:solidFill>
              </a:rPr>
              <a:t>Климент Аркадійович</a:t>
            </a:r>
            <a:br>
              <a:rPr lang="uk-UA" sz="2800" b="1" dirty="0" smtClean="0">
                <a:solidFill>
                  <a:srgbClr val="660066"/>
                </a:solidFill>
              </a:rPr>
            </a:br>
            <a:r>
              <a:rPr lang="uk-UA" sz="2800" b="1" dirty="0" smtClean="0">
                <a:solidFill>
                  <a:srgbClr val="660066"/>
                </a:solidFill>
              </a:rPr>
              <a:t>(1843 - 1920)</a:t>
            </a:r>
            <a:endParaRPr lang="uk-UA" sz="2800" dirty="0">
              <a:solidFill>
                <a:srgbClr val="660066"/>
              </a:solidFill>
            </a:endParaRPr>
          </a:p>
        </p:txBody>
      </p:sp>
      <p:pic>
        <p:nvPicPr>
          <p:cNvPr id="46082" name="Picture 2" descr="http://im7-tub.yandex.net/i?id=37622746-05"/>
          <p:cNvPicPr>
            <a:picLocks noChangeAspect="1" noChangeArrowheads="1"/>
          </p:cNvPicPr>
          <p:nvPr/>
        </p:nvPicPr>
        <p:blipFill>
          <a:blip r:embed="rId2"/>
          <a:srcRect/>
          <a:stretch>
            <a:fillRect/>
          </a:stretch>
        </p:blipFill>
        <p:spPr bwMode="auto">
          <a:xfrm>
            <a:off x="5857884" y="857232"/>
            <a:ext cx="2214578" cy="2857520"/>
          </a:xfrm>
          <a:prstGeom prst="rect">
            <a:avLst/>
          </a:prstGeom>
          <a:noFill/>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uhtomskiy"/>
          <p:cNvPicPr>
            <a:picLocks noChangeAspect="1" noChangeArrowheads="1"/>
          </p:cNvPicPr>
          <p:nvPr/>
        </p:nvPicPr>
        <p:blipFill>
          <a:blip r:embed="rId2"/>
          <a:srcRect/>
          <a:stretch>
            <a:fillRect/>
          </a:stretch>
        </p:blipFill>
        <p:spPr bwMode="auto">
          <a:xfrm>
            <a:off x="642910" y="571480"/>
            <a:ext cx="2636837" cy="3240088"/>
          </a:xfrm>
          <a:prstGeom prst="rect">
            <a:avLst/>
          </a:prstGeom>
          <a:noFill/>
        </p:spPr>
      </p:pic>
      <p:sp>
        <p:nvSpPr>
          <p:cNvPr id="4" name="Прямоугольник 3"/>
          <p:cNvSpPr/>
          <p:nvPr/>
        </p:nvSpPr>
        <p:spPr>
          <a:xfrm>
            <a:off x="500034" y="3714752"/>
            <a:ext cx="8072494" cy="2554545"/>
          </a:xfrm>
          <a:prstGeom prst="rect">
            <a:avLst/>
          </a:prstGeom>
        </p:spPr>
        <p:txBody>
          <a:bodyPr wrap="square">
            <a:spAutoFit/>
          </a:bodyPr>
          <a:lstStyle/>
          <a:p>
            <a:r>
              <a:rPr lang="uk-UA" sz="2000" b="1" dirty="0" smtClean="0">
                <a:solidFill>
                  <a:srgbClr val="660066"/>
                </a:solidFill>
              </a:rPr>
              <a:t>Відомий фізіолог. </a:t>
            </a:r>
            <a:r>
              <a:rPr lang="uk-UA" sz="2000" b="1" dirty="0" smtClean="0">
                <a:solidFill>
                  <a:srgbClr val="660066"/>
                </a:solidFill>
              </a:rPr>
              <a:t>Досліджував проблеми фізіології нервової системи. Створив </a:t>
            </a:r>
            <a:r>
              <a:rPr lang="uk-UA" sz="2000" b="1" dirty="0" smtClean="0">
                <a:solidFill>
                  <a:srgbClr val="660066"/>
                </a:solidFill>
              </a:rPr>
              <a:t>учення про домінанту </a:t>
            </a:r>
            <a:r>
              <a:rPr lang="ru-RU" sz="2000" b="1" dirty="0" smtClean="0">
                <a:solidFill>
                  <a:srgbClr val="660066"/>
                </a:solidFill>
              </a:rPr>
              <a:t>як головного принципу роботи нервових центрів та організації поведінки. Вивчав можливості використання психоаналізу в його взаємодії </a:t>
            </a:r>
            <a:r>
              <a:rPr lang="ru-RU" sz="2000" b="1" dirty="0" err="1" smtClean="0">
                <a:solidFill>
                  <a:srgbClr val="660066"/>
                </a:solidFill>
              </a:rPr>
              <a:t>з</a:t>
            </a:r>
            <a:r>
              <a:rPr lang="ru-RU" sz="2000" b="1" dirty="0" smtClean="0">
                <a:solidFill>
                  <a:srgbClr val="660066"/>
                </a:solidFill>
              </a:rPr>
              <a:t> фізіологією нервової системи. У 1928 р. опублікував книгу «Психоаналіз та фізіологічна</a:t>
            </a:r>
            <a:r>
              <a:rPr lang="ru-RU" sz="2000" b="1" dirty="0" smtClean="0">
                <a:solidFill>
                  <a:srgbClr val="660066"/>
                </a:solidFill>
              </a:rPr>
              <a:t> </a:t>
            </a:r>
            <a:r>
              <a:rPr lang="ru-RU" sz="2000" b="1" dirty="0" smtClean="0">
                <a:solidFill>
                  <a:srgbClr val="660066"/>
                </a:solidFill>
              </a:rPr>
              <a:t>теорія поведінки».</a:t>
            </a:r>
            <a:endParaRPr lang="uk-UA" sz="2000" dirty="0"/>
          </a:p>
        </p:txBody>
      </p:sp>
      <p:sp>
        <p:nvSpPr>
          <p:cNvPr id="5" name="Прямоугольник 4"/>
          <p:cNvSpPr/>
          <p:nvPr/>
        </p:nvSpPr>
        <p:spPr>
          <a:xfrm>
            <a:off x="3500430" y="1357298"/>
            <a:ext cx="4857784" cy="1569660"/>
          </a:xfrm>
          <a:prstGeom prst="rect">
            <a:avLst/>
          </a:prstGeom>
        </p:spPr>
        <p:txBody>
          <a:bodyPr wrap="square">
            <a:spAutoFit/>
          </a:bodyPr>
          <a:lstStyle/>
          <a:p>
            <a:pPr algn="ctr"/>
            <a:r>
              <a:rPr lang="uk-UA" sz="4000" b="1" dirty="0" err="1" smtClean="0">
                <a:solidFill>
                  <a:srgbClr val="660066"/>
                </a:solidFill>
              </a:rPr>
              <a:t>Ухтомський</a:t>
            </a:r>
            <a:endParaRPr lang="uk-UA" sz="4000" b="1" dirty="0" smtClean="0">
              <a:solidFill>
                <a:srgbClr val="660066"/>
              </a:solidFill>
            </a:endParaRPr>
          </a:p>
          <a:p>
            <a:pPr algn="ctr"/>
            <a:r>
              <a:rPr lang="uk-UA" sz="2800" b="1" dirty="0" smtClean="0">
                <a:solidFill>
                  <a:srgbClr val="660066"/>
                </a:solidFill>
              </a:rPr>
              <a:t>Олексій Олексійович</a:t>
            </a:r>
          </a:p>
          <a:p>
            <a:pPr algn="ctr"/>
            <a:r>
              <a:rPr lang="uk-UA" sz="2800" b="1" dirty="0" smtClean="0">
                <a:solidFill>
                  <a:srgbClr val="660066"/>
                </a:solidFill>
              </a:rPr>
              <a:t>(1875 </a:t>
            </a:r>
            <a:r>
              <a:rPr lang="uk-UA" sz="2800" b="1" dirty="0" smtClean="0">
                <a:solidFill>
                  <a:srgbClr val="660066"/>
                </a:solidFill>
              </a:rPr>
              <a:t>– 1942)</a:t>
            </a:r>
            <a:endParaRPr lang="uk-UA" sz="280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071942"/>
            <a:ext cx="7858180" cy="2246769"/>
          </a:xfrm>
          <a:prstGeom prst="rect">
            <a:avLst/>
          </a:prstGeom>
        </p:spPr>
        <p:txBody>
          <a:bodyPr wrap="square">
            <a:spAutoFit/>
          </a:bodyPr>
          <a:lstStyle/>
          <a:p>
            <a:r>
              <a:rPr lang="uk-UA" sz="2000" b="1" dirty="0" smtClean="0">
                <a:solidFill>
                  <a:srgbClr val="660066"/>
                </a:solidFill>
              </a:rPr>
              <a:t>     Український анатом і гістолог. Праці присвячені будові головного мозку, а саме відмінам у тонкій структурі – архітектоніці різних його ділянок. Відкрив рухову зону кори головного мозку і описав велетенські пірамідні нервові клітини. Вчений вивчав також морфологію </a:t>
            </a:r>
            <a:r>
              <a:rPr lang="uk-UA" sz="2000" b="1" dirty="0" err="1" smtClean="0">
                <a:solidFill>
                  <a:srgbClr val="660066"/>
                </a:solidFill>
              </a:rPr>
              <a:t>остеогенезу</a:t>
            </a:r>
            <a:r>
              <a:rPr lang="uk-UA" sz="2000" b="1" dirty="0" smtClean="0">
                <a:solidFill>
                  <a:srgbClr val="660066"/>
                </a:solidFill>
              </a:rPr>
              <a:t> та проблеми неврології.</a:t>
            </a:r>
            <a:endParaRPr lang="uk-UA" sz="2000" b="1" dirty="0">
              <a:solidFill>
                <a:srgbClr val="660066"/>
              </a:solidFill>
            </a:endParaRPr>
          </a:p>
        </p:txBody>
      </p:sp>
      <p:sp>
        <p:nvSpPr>
          <p:cNvPr id="3" name="Прямоугольник 2"/>
          <p:cNvSpPr/>
          <p:nvPr/>
        </p:nvSpPr>
        <p:spPr>
          <a:xfrm>
            <a:off x="785786" y="785794"/>
            <a:ext cx="4572000" cy="2185214"/>
          </a:xfrm>
          <a:prstGeom prst="rect">
            <a:avLst/>
          </a:prstGeom>
        </p:spPr>
        <p:txBody>
          <a:bodyPr>
            <a:spAutoFit/>
          </a:bodyPr>
          <a:lstStyle/>
          <a:p>
            <a:pPr algn="ctr"/>
            <a:r>
              <a:rPr lang="uk-UA" sz="4000" b="1" dirty="0" err="1" smtClean="0">
                <a:solidFill>
                  <a:srgbClr val="660066"/>
                </a:solidFill>
              </a:rPr>
              <a:t>Бец</a:t>
            </a:r>
            <a:r>
              <a:rPr lang="uk-UA" sz="4000" b="1" dirty="0" smtClean="0">
                <a:solidFill>
                  <a:srgbClr val="660066"/>
                </a:solidFill>
              </a:rPr>
              <a:t> </a:t>
            </a:r>
          </a:p>
          <a:p>
            <a:pPr algn="ctr"/>
            <a:r>
              <a:rPr lang="uk-UA" sz="2800" b="1" dirty="0" smtClean="0">
                <a:solidFill>
                  <a:srgbClr val="660066"/>
                </a:solidFill>
              </a:rPr>
              <a:t>Володимир Олексійович</a:t>
            </a:r>
            <a:r>
              <a:rPr lang="uk-UA" sz="4000" b="1" dirty="0" smtClean="0">
                <a:solidFill>
                  <a:srgbClr val="660066"/>
                </a:solidFill>
              </a:rPr>
              <a:t/>
            </a:r>
            <a:br>
              <a:rPr lang="uk-UA" sz="4000" b="1" dirty="0" smtClean="0">
                <a:solidFill>
                  <a:srgbClr val="660066"/>
                </a:solidFill>
              </a:rPr>
            </a:br>
            <a:r>
              <a:rPr lang="uk-UA" sz="4000" b="1" dirty="0" smtClean="0">
                <a:solidFill>
                  <a:srgbClr val="660066"/>
                </a:solidFill>
              </a:rPr>
              <a:t>(1834 - 1894)</a:t>
            </a:r>
            <a:endParaRPr lang="uk-UA" sz="4000" dirty="0">
              <a:solidFill>
                <a:srgbClr val="660066"/>
              </a:solidFill>
            </a:endParaRPr>
          </a:p>
        </p:txBody>
      </p:sp>
      <p:pic>
        <p:nvPicPr>
          <p:cNvPr id="39938" name="Picture 2" descr="193">
            <a:hlinkClick r:id="rId2" tooltip="193"/>
          </p:cNvPr>
          <p:cNvPicPr>
            <a:picLocks noChangeAspect="1" noChangeArrowheads="1"/>
          </p:cNvPicPr>
          <p:nvPr/>
        </p:nvPicPr>
        <p:blipFill>
          <a:blip r:embed="rId3"/>
          <a:srcRect/>
          <a:stretch>
            <a:fillRect/>
          </a:stretch>
        </p:blipFill>
        <p:spPr bwMode="auto">
          <a:xfrm>
            <a:off x="6000760" y="785794"/>
            <a:ext cx="2143140" cy="3071834"/>
          </a:xfrm>
          <a:prstGeom prst="rect">
            <a:avLst/>
          </a:prstGeom>
          <a:noFill/>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4286256"/>
            <a:ext cx="7715304" cy="1938992"/>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Український фізіолог. Основні праці присвячені фізіології травлення, кровообігу, ВНД. Відкрив вплив симпатичних нервів на секреторну діяльність шлунка. Створив вчення про фізіологію процесів виснаження і відновлення. Відкрив негативні (гальмівні) рефлекси.</a:t>
            </a:r>
            <a:endParaRPr lang="uk-UA" sz="2000" b="1" dirty="0">
              <a:solidFill>
                <a:srgbClr val="660066"/>
              </a:solidFill>
            </a:endParaRPr>
          </a:p>
        </p:txBody>
      </p:sp>
      <p:sp>
        <p:nvSpPr>
          <p:cNvPr id="3" name="Прямоугольник 2"/>
          <p:cNvSpPr/>
          <p:nvPr/>
        </p:nvSpPr>
        <p:spPr>
          <a:xfrm>
            <a:off x="3500430" y="857232"/>
            <a:ext cx="5143536" cy="1569660"/>
          </a:xfrm>
          <a:prstGeom prst="rect">
            <a:avLst/>
          </a:prstGeom>
        </p:spPr>
        <p:txBody>
          <a:bodyPr wrap="square">
            <a:spAutoFit/>
          </a:bodyPr>
          <a:lstStyle/>
          <a:p>
            <a:pPr algn="ctr"/>
            <a:r>
              <a:rPr lang="uk-UA" sz="4000" b="1" dirty="0" err="1" smtClean="0">
                <a:solidFill>
                  <a:srgbClr val="660066"/>
                </a:solidFill>
              </a:rPr>
              <a:t>Фольборт</a:t>
            </a:r>
            <a:r>
              <a:rPr lang="uk-UA" sz="4000" b="1" dirty="0" smtClean="0">
                <a:solidFill>
                  <a:srgbClr val="660066"/>
                </a:solidFill>
              </a:rPr>
              <a:t>    </a:t>
            </a:r>
            <a:r>
              <a:rPr lang="uk-UA" b="1" dirty="0" smtClean="0">
                <a:solidFill>
                  <a:srgbClr val="660066"/>
                </a:solidFill>
              </a:rPr>
              <a:t> </a:t>
            </a:r>
            <a:r>
              <a:rPr lang="uk-UA" sz="2800" b="1" dirty="0" smtClean="0">
                <a:solidFill>
                  <a:srgbClr val="660066"/>
                </a:solidFill>
              </a:rPr>
              <a:t>Георгій Володимирович</a:t>
            </a:r>
            <a:br>
              <a:rPr lang="uk-UA" sz="2800" b="1" dirty="0" smtClean="0">
                <a:solidFill>
                  <a:srgbClr val="660066"/>
                </a:solidFill>
              </a:rPr>
            </a:br>
            <a:r>
              <a:rPr lang="uk-UA" sz="2800" b="1" dirty="0" smtClean="0">
                <a:solidFill>
                  <a:srgbClr val="660066"/>
                </a:solidFill>
              </a:rPr>
              <a:t>(1885 - 1960)</a:t>
            </a:r>
            <a:endParaRPr lang="uk-UA" sz="2800" dirty="0">
              <a:solidFill>
                <a:srgbClr val="660066"/>
              </a:solidFill>
            </a:endParaRPr>
          </a:p>
        </p:txBody>
      </p:sp>
      <p:pic>
        <p:nvPicPr>
          <p:cNvPr id="45058" name="Picture 2" descr="http://im0-tub.yandex.net/i?id=243916650-00"/>
          <p:cNvPicPr>
            <a:picLocks noChangeAspect="1" noChangeArrowheads="1"/>
          </p:cNvPicPr>
          <p:nvPr/>
        </p:nvPicPr>
        <p:blipFill>
          <a:blip r:embed="rId2"/>
          <a:srcRect/>
          <a:stretch>
            <a:fillRect/>
          </a:stretch>
        </p:blipFill>
        <p:spPr bwMode="auto">
          <a:xfrm>
            <a:off x="857224" y="785794"/>
            <a:ext cx="2214578" cy="3071834"/>
          </a:xfrm>
          <a:prstGeom prst="rect">
            <a:avLst/>
          </a:prstGeom>
          <a:noFill/>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500570"/>
            <a:ext cx="7858180" cy="1631216"/>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Український ботанік. Праці з питань систематики рослин, зокрема папоротеподібних. Організував систематичне вивчення флори спорових рослин. Розробив перше ботанічне районування території України. </a:t>
            </a:r>
            <a:endParaRPr lang="uk-UA" sz="2000" b="1" dirty="0">
              <a:solidFill>
                <a:srgbClr val="660066"/>
              </a:solidFill>
            </a:endParaRPr>
          </a:p>
        </p:txBody>
      </p:sp>
      <p:sp>
        <p:nvSpPr>
          <p:cNvPr id="3" name="Прямоугольник 2"/>
          <p:cNvSpPr/>
          <p:nvPr/>
        </p:nvSpPr>
        <p:spPr>
          <a:xfrm>
            <a:off x="642910" y="785794"/>
            <a:ext cx="5143536" cy="1569660"/>
          </a:xfrm>
          <a:prstGeom prst="rect">
            <a:avLst/>
          </a:prstGeom>
        </p:spPr>
        <p:txBody>
          <a:bodyPr wrap="square">
            <a:spAutoFit/>
          </a:bodyPr>
          <a:lstStyle/>
          <a:p>
            <a:pPr algn="ctr"/>
            <a:r>
              <a:rPr lang="uk-UA" sz="4000" b="1" dirty="0" smtClean="0">
                <a:solidFill>
                  <a:srgbClr val="660066"/>
                </a:solidFill>
              </a:rPr>
              <a:t>Фомін</a:t>
            </a:r>
            <a:r>
              <a:rPr lang="uk-UA" b="1" dirty="0" smtClean="0">
                <a:solidFill>
                  <a:srgbClr val="660066"/>
                </a:solidFill>
              </a:rPr>
              <a:t>               </a:t>
            </a:r>
            <a:r>
              <a:rPr lang="uk-UA" sz="2800" b="1" dirty="0" smtClean="0">
                <a:solidFill>
                  <a:srgbClr val="660066"/>
                </a:solidFill>
              </a:rPr>
              <a:t>Олександр Васильович</a:t>
            </a:r>
            <a:br>
              <a:rPr lang="uk-UA" sz="2800" b="1" dirty="0" smtClean="0">
                <a:solidFill>
                  <a:srgbClr val="660066"/>
                </a:solidFill>
              </a:rPr>
            </a:br>
            <a:r>
              <a:rPr lang="uk-UA" sz="2800" b="1" dirty="0" smtClean="0">
                <a:solidFill>
                  <a:srgbClr val="660066"/>
                </a:solidFill>
              </a:rPr>
              <a:t>(1869 - 1935)</a:t>
            </a:r>
            <a:endParaRPr lang="uk-UA" sz="2800" dirty="0">
              <a:solidFill>
                <a:srgbClr val="660066"/>
              </a:solidFill>
            </a:endParaRPr>
          </a:p>
        </p:txBody>
      </p:sp>
      <p:sp>
        <p:nvSpPr>
          <p:cNvPr id="4" name="Rectangle 4" descr="C:\Users\Павленко\Pictures\Fomin.jpg"/>
          <p:cNvSpPr>
            <a:spLocks noChangeArrowheads="1"/>
          </p:cNvSpPr>
          <p:nvPr/>
        </p:nvSpPr>
        <p:spPr bwMode="auto">
          <a:xfrm>
            <a:off x="5929322" y="785794"/>
            <a:ext cx="2514600" cy="3357586"/>
          </a:xfrm>
          <a:prstGeom prst="rect">
            <a:avLst/>
          </a:prstGeom>
          <a:blipFill dpi="0" rotWithShape="0">
            <a:blip r:embed="rId2"/>
            <a:srcRect/>
            <a:stretch>
              <a:fillRect/>
            </a:stretch>
          </a:blipFill>
          <a:ln w="9525">
            <a:solidFill>
              <a:schemeClr val="tx1"/>
            </a:solidFill>
            <a:miter lim="800000"/>
            <a:headEnd/>
            <a:tailEnd/>
          </a:ln>
          <a:effectLst/>
        </p:spPr>
        <p:txBody>
          <a:bodyPr wrap="none" anchor="ctr"/>
          <a:lstStyle/>
          <a:p>
            <a:endParaRPr lang="uk-UA"/>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256"/>
            <a:ext cx="7715304" cy="1938992"/>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Український ботанік та мікробіолог. Його праці присвячені питанням фізіології, анатомії та екології рослин, мікробіології, </a:t>
            </a:r>
            <a:r>
              <a:rPr lang="uk-UA" sz="2000" b="1" dirty="0" err="1" smtClean="0">
                <a:solidFill>
                  <a:srgbClr val="660066"/>
                </a:solidFill>
              </a:rPr>
              <a:t>фітогенних</a:t>
            </a:r>
            <a:r>
              <a:rPr lang="uk-UA" sz="2000" b="1" dirty="0" smtClean="0">
                <a:solidFill>
                  <a:srgbClr val="660066"/>
                </a:solidFill>
              </a:rPr>
              <a:t> речовин атмосфери, виникнення життя на Землі. Він є одним із засновників вчення про фітогормони. </a:t>
            </a:r>
            <a:endParaRPr lang="uk-UA" sz="2000" b="1" dirty="0">
              <a:solidFill>
                <a:srgbClr val="660066"/>
              </a:solidFill>
            </a:endParaRPr>
          </a:p>
        </p:txBody>
      </p:sp>
      <p:sp>
        <p:nvSpPr>
          <p:cNvPr id="3" name="Прямоугольник 2"/>
          <p:cNvSpPr/>
          <p:nvPr/>
        </p:nvSpPr>
        <p:spPr>
          <a:xfrm>
            <a:off x="3857620" y="1000108"/>
            <a:ext cx="4572000" cy="1569660"/>
          </a:xfrm>
          <a:prstGeom prst="rect">
            <a:avLst/>
          </a:prstGeom>
        </p:spPr>
        <p:txBody>
          <a:bodyPr>
            <a:spAutoFit/>
          </a:bodyPr>
          <a:lstStyle/>
          <a:p>
            <a:pPr algn="ctr"/>
            <a:r>
              <a:rPr lang="uk-UA" sz="4000" b="1" dirty="0" smtClean="0">
                <a:solidFill>
                  <a:srgbClr val="660066"/>
                </a:solidFill>
              </a:rPr>
              <a:t>Холодний</a:t>
            </a:r>
            <a:r>
              <a:rPr lang="uk-UA" b="1" dirty="0" smtClean="0">
                <a:solidFill>
                  <a:srgbClr val="660066"/>
                </a:solidFill>
              </a:rPr>
              <a:t>        </a:t>
            </a:r>
            <a:r>
              <a:rPr lang="uk-UA" sz="2800" b="1" dirty="0" smtClean="0">
                <a:solidFill>
                  <a:srgbClr val="660066"/>
                </a:solidFill>
              </a:rPr>
              <a:t>Микола Григорович</a:t>
            </a:r>
            <a:br>
              <a:rPr lang="uk-UA" sz="2800" b="1" dirty="0" smtClean="0">
                <a:solidFill>
                  <a:srgbClr val="660066"/>
                </a:solidFill>
              </a:rPr>
            </a:br>
            <a:r>
              <a:rPr lang="uk-UA" sz="2800" b="1" dirty="0" smtClean="0">
                <a:solidFill>
                  <a:srgbClr val="660066"/>
                </a:solidFill>
              </a:rPr>
              <a:t>(1882 - 1953)</a:t>
            </a:r>
            <a:endParaRPr lang="uk-UA" sz="2800" dirty="0">
              <a:solidFill>
                <a:srgbClr val="660066"/>
              </a:solidFill>
            </a:endParaRPr>
          </a:p>
        </p:txBody>
      </p:sp>
      <p:pic>
        <p:nvPicPr>
          <p:cNvPr id="43010" name="Picture 2" descr="http://im3-tub.yandex.net/i?id=228228-05"/>
          <p:cNvPicPr>
            <a:picLocks noChangeAspect="1" noChangeArrowheads="1"/>
          </p:cNvPicPr>
          <p:nvPr/>
        </p:nvPicPr>
        <p:blipFill>
          <a:blip r:embed="rId2"/>
          <a:srcRect/>
          <a:stretch>
            <a:fillRect/>
          </a:stretch>
        </p:blipFill>
        <p:spPr bwMode="auto">
          <a:xfrm>
            <a:off x="1142976" y="857232"/>
            <a:ext cx="2643206" cy="3000396"/>
          </a:xfrm>
          <a:prstGeom prst="rect">
            <a:avLst/>
          </a:prstGeom>
          <a:noFill/>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643446"/>
            <a:ext cx="7929618" cy="1631216"/>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Український фізіолог, один із засновників електрофізіології. Основні праці присвячені дослідженню фізико-хімічної природи електричних потенціалів у живих тканинах та механізмів їх електричного подразнення.</a:t>
            </a:r>
            <a:endParaRPr lang="uk-UA" sz="2000" b="1" dirty="0">
              <a:solidFill>
                <a:srgbClr val="660066"/>
              </a:solidFill>
            </a:endParaRPr>
          </a:p>
        </p:txBody>
      </p:sp>
      <p:sp>
        <p:nvSpPr>
          <p:cNvPr id="3" name="Прямоугольник 2"/>
          <p:cNvSpPr/>
          <p:nvPr/>
        </p:nvSpPr>
        <p:spPr>
          <a:xfrm>
            <a:off x="785786" y="857232"/>
            <a:ext cx="4572000" cy="1569660"/>
          </a:xfrm>
          <a:prstGeom prst="rect">
            <a:avLst/>
          </a:prstGeom>
        </p:spPr>
        <p:txBody>
          <a:bodyPr>
            <a:spAutoFit/>
          </a:bodyPr>
          <a:lstStyle/>
          <a:p>
            <a:pPr algn="ctr"/>
            <a:r>
              <a:rPr lang="uk-UA" sz="4000" b="1" dirty="0" err="1" smtClean="0">
                <a:solidFill>
                  <a:srgbClr val="660066"/>
                </a:solidFill>
              </a:rPr>
              <a:t>Чаговець</a:t>
            </a:r>
            <a:r>
              <a:rPr lang="uk-UA" sz="4000" b="1" dirty="0" smtClean="0">
                <a:solidFill>
                  <a:srgbClr val="660066"/>
                </a:solidFill>
              </a:rPr>
              <a:t>     </a:t>
            </a:r>
            <a:r>
              <a:rPr lang="uk-UA" sz="2800" b="1" dirty="0" smtClean="0">
                <a:solidFill>
                  <a:srgbClr val="660066"/>
                </a:solidFill>
              </a:rPr>
              <a:t>Василь Юрійович</a:t>
            </a:r>
            <a:br>
              <a:rPr lang="uk-UA" sz="2800" b="1" dirty="0" smtClean="0">
                <a:solidFill>
                  <a:srgbClr val="660066"/>
                </a:solidFill>
              </a:rPr>
            </a:br>
            <a:r>
              <a:rPr lang="uk-UA" sz="2800" b="1" dirty="0" smtClean="0">
                <a:solidFill>
                  <a:srgbClr val="660066"/>
                </a:solidFill>
              </a:rPr>
              <a:t>(1882 - 1953)</a:t>
            </a:r>
            <a:endParaRPr lang="uk-UA" sz="2800" dirty="0">
              <a:solidFill>
                <a:srgbClr val="660066"/>
              </a:solidFill>
            </a:endParaRPr>
          </a:p>
        </p:txBody>
      </p:sp>
      <p:pic>
        <p:nvPicPr>
          <p:cNvPr id="41986" name="Picture 2" descr="http://im8-tub.yandex.net/i?id=46555171-06"/>
          <p:cNvPicPr>
            <a:picLocks noChangeAspect="1" noChangeArrowheads="1"/>
          </p:cNvPicPr>
          <p:nvPr/>
        </p:nvPicPr>
        <p:blipFill>
          <a:blip r:embed="rId2"/>
          <a:srcRect/>
          <a:stretch>
            <a:fillRect/>
          </a:stretch>
        </p:blipFill>
        <p:spPr bwMode="auto">
          <a:xfrm>
            <a:off x="5643570" y="928670"/>
            <a:ext cx="2357454" cy="3286148"/>
          </a:xfrm>
          <a:prstGeom prst="rect">
            <a:avLst/>
          </a:prstGeom>
          <a:noFill/>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256"/>
            <a:ext cx="8072494" cy="1938992"/>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Український біохімік, його основні праці з питань біохімії м’язів, біохімії вітаміновмісних ферментів. Вивчав взаємозумовленість м’язової роботи, умов відпочинку і тренування. Він довів, що вітаміни впливають на метаболізм. Розробив теорію еволюції вітамінів.</a:t>
            </a:r>
            <a:endParaRPr lang="uk-UA" sz="2000" b="1" dirty="0">
              <a:solidFill>
                <a:srgbClr val="660066"/>
              </a:solidFill>
            </a:endParaRPr>
          </a:p>
        </p:txBody>
      </p:sp>
      <p:sp>
        <p:nvSpPr>
          <p:cNvPr id="3" name="Прямоугольник 2"/>
          <p:cNvSpPr/>
          <p:nvPr/>
        </p:nvSpPr>
        <p:spPr>
          <a:xfrm>
            <a:off x="4000496" y="857232"/>
            <a:ext cx="4572032" cy="2000548"/>
          </a:xfrm>
          <a:prstGeom prst="rect">
            <a:avLst/>
          </a:prstGeom>
        </p:spPr>
        <p:txBody>
          <a:bodyPr wrap="square">
            <a:spAutoFit/>
          </a:bodyPr>
          <a:lstStyle/>
          <a:p>
            <a:pPr algn="ctr"/>
            <a:r>
              <a:rPr lang="uk-UA" sz="4000" b="1" dirty="0" err="1" smtClean="0">
                <a:solidFill>
                  <a:srgbClr val="660066"/>
                </a:solidFill>
              </a:rPr>
              <a:t>Чаговець</a:t>
            </a:r>
            <a:r>
              <a:rPr lang="uk-UA" sz="4000" b="1" dirty="0" smtClean="0">
                <a:solidFill>
                  <a:srgbClr val="660066"/>
                </a:solidFill>
              </a:rPr>
              <a:t>      </a:t>
            </a:r>
            <a:r>
              <a:rPr lang="uk-UA" sz="2800" b="1" dirty="0" smtClean="0">
                <a:solidFill>
                  <a:srgbClr val="660066"/>
                </a:solidFill>
              </a:rPr>
              <a:t>Ростислав  Всеволодович</a:t>
            </a:r>
            <a:br>
              <a:rPr lang="uk-UA" sz="2800" b="1" dirty="0" smtClean="0">
                <a:solidFill>
                  <a:srgbClr val="660066"/>
                </a:solidFill>
              </a:rPr>
            </a:br>
            <a:r>
              <a:rPr lang="uk-UA" sz="2800" b="1" dirty="0" smtClean="0">
                <a:solidFill>
                  <a:srgbClr val="660066"/>
                </a:solidFill>
              </a:rPr>
              <a:t>(1904 - 1982)</a:t>
            </a:r>
            <a:endParaRPr lang="uk-UA" sz="2800" dirty="0">
              <a:solidFill>
                <a:srgbClr val="660066"/>
              </a:solidFill>
            </a:endParaRPr>
          </a:p>
        </p:txBody>
      </p:sp>
      <p:pic>
        <p:nvPicPr>
          <p:cNvPr id="40962" name="Picture 2" descr="http://im7-tub.yandex.net/i?id=45711574-02"/>
          <p:cNvPicPr>
            <a:picLocks noChangeAspect="1" noChangeArrowheads="1"/>
          </p:cNvPicPr>
          <p:nvPr/>
        </p:nvPicPr>
        <p:blipFill>
          <a:blip r:embed="rId2"/>
          <a:srcRect/>
          <a:stretch>
            <a:fillRect/>
          </a:stretch>
        </p:blipFill>
        <p:spPr bwMode="auto">
          <a:xfrm>
            <a:off x="1071538" y="714356"/>
            <a:ext cx="2643206" cy="3286148"/>
          </a:xfrm>
          <a:prstGeom prst="rect">
            <a:avLst/>
          </a:prstGeom>
          <a:noFill/>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143248"/>
            <a:ext cx="8143932" cy="3170099"/>
          </a:xfrm>
          <a:prstGeom prst="rect">
            <a:avLst/>
          </a:prstGeom>
        </p:spPr>
        <p:txBody>
          <a:bodyPr wrap="square">
            <a:spAutoFit/>
          </a:bodyPr>
          <a:lstStyle/>
          <a:p>
            <a:r>
              <a:rPr lang="uk-UA" b="1" dirty="0" smtClean="0"/>
              <a:t>     </a:t>
            </a:r>
            <a:r>
              <a:rPr lang="uk-UA" sz="2000" b="1" dirty="0" err="1" smtClean="0">
                <a:solidFill>
                  <a:srgbClr val="660066"/>
                </a:solidFill>
              </a:rPr>
              <a:t>Учений-зооморфолог</a:t>
            </a:r>
            <a:r>
              <a:rPr lang="uk-UA" sz="2000" b="1" dirty="0">
                <a:solidFill>
                  <a:srgbClr val="660066"/>
                </a:solidFill>
              </a:rPr>
              <a:t>, </a:t>
            </a:r>
            <a:r>
              <a:rPr lang="uk-UA" sz="2000" b="1" dirty="0" smtClean="0">
                <a:solidFill>
                  <a:srgbClr val="660066"/>
                </a:solidFill>
              </a:rPr>
              <a:t>академік. </a:t>
            </a:r>
            <a:r>
              <a:rPr lang="uk-UA" sz="2000" b="1" dirty="0">
                <a:solidFill>
                  <a:srgbClr val="660066"/>
                </a:solidFill>
              </a:rPr>
              <a:t>Народився в Києві. В 1907 р. закінчив університет </a:t>
            </a:r>
            <a:r>
              <a:rPr lang="uk-UA" sz="2000" b="1" dirty="0" err="1" smtClean="0">
                <a:solidFill>
                  <a:srgbClr val="660066"/>
                </a:solidFill>
              </a:rPr>
              <a:t>св.Володимира</a:t>
            </a:r>
            <a:r>
              <a:rPr lang="uk-UA" sz="2000" b="1" dirty="0">
                <a:solidFill>
                  <a:srgbClr val="660066"/>
                </a:solidFill>
              </a:rPr>
              <a:t>.</a:t>
            </a:r>
            <a:r>
              <a:rPr lang="uk-UA" sz="2000" b="1" dirty="0" smtClean="0">
                <a:solidFill>
                  <a:srgbClr val="660066"/>
                </a:solidFill>
              </a:rPr>
              <a:t> </a:t>
            </a:r>
            <a:r>
              <a:rPr lang="uk-UA" sz="2000" b="1" dirty="0">
                <a:solidFill>
                  <a:srgbClr val="660066"/>
                </a:solidFill>
              </a:rPr>
              <a:t>У 1930 - 1941 - директор Інституту зоології та біології АН УРСР (з 1939 - Інститут зоології), в 1936 - 1948 - директор Інституту еволюційної морфології АН СРСР. Основні напрямки досліджень пов'язані з питаннями еволюційної морфології, експериментальної зоології, вивченням закономірностей росту, проблемою кореляції, філогенії тварин, біокібернетикою.</a:t>
            </a:r>
          </a:p>
        </p:txBody>
      </p:sp>
      <p:pic>
        <p:nvPicPr>
          <p:cNvPr id="3" name="Рисунок 2" descr="Шмальгаузен І. І."/>
          <p:cNvPicPr/>
          <p:nvPr/>
        </p:nvPicPr>
        <p:blipFill>
          <a:blip r:embed="rId2"/>
          <a:srcRect/>
          <a:stretch>
            <a:fillRect/>
          </a:stretch>
        </p:blipFill>
        <p:spPr bwMode="auto">
          <a:xfrm>
            <a:off x="1071538" y="642918"/>
            <a:ext cx="2000264" cy="2428892"/>
          </a:xfrm>
          <a:prstGeom prst="rect">
            <a:avLst/>
          </a:prstGeom>
          <a:noFill/>
          <a:ln w="9525">
            <a:noFill/>
            <a:miter lim="800000"/>
            <a:headEnd/>
            <a:tailEnd/>
          </a:ln>
        </p:spPr>
      </p:pic>
      <p:sp>
        <p:nvSpPr>
          <p:cNvPr id="4" name="Прямоугольник 3"/>
          <p:cNvSpPr/>
          <p:nvPr/>
        </p:nvSpPr>
        <p:spPr>
          <a:xfrm>
            <a:off x="3000364" y="785794"/>
            <a:ext cx="5286412" cy="1569660"/>
          </a:xfrm>
          <a:prstGeom prst="rect">
            <a:avLst/>
          </a:prstGeom>
        </p:spPr>
        <p:txBody>
          <a:bodyPr wrap="square">
            <a:spAutoFit/>
          </a:bodyPr>
          <a:lstStyle/>
          <a:p>
            <a:pPr algn="ctr"/>
            <a:r>
              <a:rPr lang="uk-UA" sz="4000" b="1" dirty="0" err="1" smtClean="0">
                <a:solidFill>
                  <a:srgbClr val="660066"/>
                </a:solidFill>
              </a:rPr>
              <a:t>Шмальгаузен</a:t>
            </a:r>
            <a:r>
              <a:rPr lang="uk-UA" sz="4000" b="1" dirty="0" smtClean="0">
                <a:solidFill>
                  <a:srgbClr val="660066"/>
                </a:solidFill>
              </a:rPr>
              <a:t> </a:t>
            </a:r>
            <a:r>
              <a:rPr lang="uk-UA" b="1" dirty="0" smtClean="0">
                <a:solidFill>
                  <a:srgbClr val="660066"/>
                </a:solidFill>
              </a:rPr>
              <a:t/>
            </a:r>
            <a:br>
              <a:rPr lang="uk-UA" b="1" dirty="0" smtClean="0">
                <a:solidFill>
                  <a:srgbClr val="660066"/>
                </a:solidFill>
              </a:rPr>
            </a:br>
            <a:r>
              <a:rPr lang="uk-UA" sz="2800" b="1" dirty="0" smtClean="0">
                <a:solidFill>
                  <a:srgbClr val="660066"/>
                </a:solidFill>
              </a:rPr>
              <a:t>Іван Іванович</a:t>
            </a:r>
            <a:br>
              <a:rPr lang="uk-UA" sz="2800" b="1" dirty="0" smtClean="0">
                <a:solidFill>
                  <a:srgbClr val="660066"/>
                </a:solidFill>
              </a:rPr>
            </a:br>
            <a:r>
              <a:rPr lang="uk-UA" sz="2800" b="1" dirty="0" smtClean="0">
                <a:solidFill>
                  <a:srgbClr val="660066"/>
                </a:solidFill>
              </a:rPr>
              <a:t>(1884 - 1963)</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786190"/>
            <a:ext cx="8143932" cy="2246769"/>
          </a:xfrm>
          <a:prstGeom prst="rect">
            <a:avLst/>
          </a:prstGeom>
        </p:spPr>
        <p:txBody>
          <a:bodyPr wrap="square">
            <a:spAutoFit/>
          </a:bodyPr>
          <a:lstStyle/>
          <a:p>
            <a:r>
              <a:rPr lang="uk-UA" b="1" dirty="0" smtClean="0"/>
              <a:t>     </a:t>
            </a:r>
            <a:r>
              <a:rPr lang="uk-UA" sz="2000" b="1" dirty="0" smtClean="0">
                <a:solidFill>
                  <a:srgbClr val="660066"/>
                </a:solidFill>
              </a:rPr>
              <a:t>Учений-терапевт</a:t>
            </a:r>
            <a:r>
              <a:rPr lang="uk-UA" sz="2000" b="1" dirty="0">
                <a:solidFill>
                  <a:srgbClr val="660066"/>
                </a:solidFill>
              </a:rPr>
              <a:t>, </a:t>
            </a:r>
            <a:r>
              <a:rPr lang="uk-UA" sz="2000" b="1" dirty="0" smtClean="0">
                <a:solidFill>
                  <a:srgbClr val="660066"/>
                </a:solidFill>
              </a:rPr>
              <a:t>академік, </a:t>
            </a:r>
            <a:r>
              <a:rPr lang="uk-UA" sz="2000" b="1" dirty="0">
                <a:solidFill>
                  <a:srgbClr val="660066"/>
                </a:solidFill>
              </a:rPr>
              <a:t>один із засновників вітчизняної школи терапевтів. Закінчив університет св. </a:t>
            </a:r>
            <a:r>
              <a:rPr lang="uk-UA" sz="2000" b="1" dirty="0" smtClean="0">
                <a:solidFill>
                  <a:srgbClr val="660066"/>
                </a:solidFill>
              </a:rPr>
              <a:t>Володимира.  З </a:t>
            </a:r>
            <a:r>
              <a:rPr lang="uk-UA" sz="2000" b="1" dirty="0">
                <a:solidFill>
                  <a:srgbClr val="660066"/>
                </a:solidFill>
              </a:rPr>
              <a:t>1921 р. завідував кафедрою терапії Київського медичного інституту. Досліджував клініку туберкульозу легень, хвороби нирок , питання клінічної бактеріології, фізіології та патології травлення, патології кровообігу. </a:t>
            </a:r>
          </a:p>
        </p:txBody>
      </p:sp>
      <p:pic>
        <p:nvPicPr>
          <p:cNvPr id="3" name="Рисунок 2" descr="Яновський Ф. Г."/>
          <p:cNvPicPr/>
          <p:nvPr/>
        </p:nvPicPr>
        <p:blipFill>
          <a:blip r:embed="rId2"/>
          <a:srcRect/>
          <a:stretch>
            <a:fillRect/>
          </a:stretch>
        </p:blipFill>
        <p:spPr bwMode="auto">
          <a:xfrm>
            <a:off x="5715008" y="642918"/>
            <a:ext cx="2500330" cy="3000396"/>
          </a:xfrm>
          <a:prstGeom prst="rect">
            <a:avLst/>
          </a:prstGeom>
          <a:noFill/>
          <a:ln w="9525">
            <a:noFill/>
            <a:miter lim="800000"/>
            <a:headEnd/>
            <a:tailEnd/>
          </a:ln>
        </p:spPr>
      </p:pic>
      <p:sp>
        <p:nvSpPr>
          <p:cNvPr id="4" name="Прямоугольник 3"/>
          <p:cNvSpPr/>
          <p:nvPr/>
        </p:nvSpPr>
        <p:spPr>
          <a:xfrm>
            <a:off x="714348" y="785794"/>
            <a:ext cx="4572000" cy="1569660"/>
          </a:xfrm>
          <a:prstGeom prst="rect">
            <a:avLst/>
          </a:prstGeom>
        </p:spPr>
        <p:txBody>
          <a:bodyPr>
            <a:spAutoFit/>
          </a:bodyPr>
          <a:lstStyle/>
          <a:p>
            <a:pPr algn="ctr"/>
            <a:r>
              <a:rPr lang="uk-UA" sz="4000" b="1" smtClean="0">
                <a:solidFill>
                  <a:srgbClr val="660066"/>
                </a:solidFill>
              </a:rPr>
              <a:t>Яновський</a:t>
            </a:r>
            <a:r>
              <a:rPr lang="uk-UA" sz="4000" b="1" dirty="0" smtClean="0">
                <a:solidFill>
                  <a:srgbClr val="660066"/>
                </a:solidFill>
              </a:rPr>
              <a:t/>
            </a:r>
            <a:br>
              <a:rPr lang="uk-UA" sz="4000" b="1" dirty="0" smtClean="0">
                <a:solidFill>
                  <a:srgbClr val="660066"/>
                </a:solidFill>
              </a:rPr>
            </a:br>
            <a:r>
              <a:rPr lang="uk-UA" sz="2800" b="1" dirty="0" smtClean="0">
                <a:solidFill>
                  <a:srgbClr val="660066"/>
                </a:solidFill>
              </a:rPr>
              <a:t>Феофіл Гаврилович</a:t>
            </a:r>
            <a:br>
              <a:rPr lang="uk-UA" sz="2800" b="1" dirty="0" smtClean="0">
                <a:solidFill>
                  <a:srgbClr val="660066"/>
                </a:solidFill>
              </a:rPr>
            </a:br>
            <a:r>
              <a:rPr lang="uk-UA" sz="2800" b="1" dirty="0" smtClean="0">
                <a:solidFill>
                  <a:srgbClr val="660066"/>
                </a:solidFill>
              </a:rPr>
              <a:t>(1860 - 1928)</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714752"/>
            <a:ext cx="8001056" cy="2554545"/>
          </a:xfrm>
          <a:prstGeom prst="rect">
            <a:avLst/>
          </a:prstGeom>
        </p:spPr>
        <p:txBody>
          <a:bodyPr wrap="square">
            <a:spAutoFit/>
          </a:bodyPr>
          <a:lstStyle/>
          <a:p>
            <a:r>
              <a:rPr lang="uk-UA" sz="2000" b="1" dirty="0">
                <a:solidFill>
                  <a:srgbClr val="660066"/>
                </a:solidFill>
              </a:rPr>
              <a:t> </a:t>
            </a:r>
            <a:r>
              <a:rPr lang="uk-UA" sz="2000" b="1" dirty="0" smtClean="0">
                <a:solidFill>
                  <a:srgbClr val="660066"/>
                </a:solidFill>
              </a:rPr>
              <a:t>    Голландський природознавець, засновник наукової мікроскопії. Опанував мистецтво шліфування оптичних скелець і виготовляв лінзи, які збільшували у 300 разів. За допомогою таких лінз спостерігав мікроскопічні організми – бактерії, рух крові у капілярах, еритроцити, окремі рослинні і тваринні клітини, яйця і зародки. Вперше описав партеногенез. </a:t>
            </a:r>
            <a:endParaRPr lang="uk-UA" sz="2000" b="1" dirty="0">
              <a:solidFill>
                <a:srgbClr val="660066"/>
              </a:solidFill>
            </a:endParaRPr>
          </a:p>
        </p:txBody>
      </p:sp>
      <p:sp>
        <p:nvSpPr>
          <p:cNvPr id="3" name="Прямоугольник 2"/>
          <p:cNvSpPr/>
          <p:nvPr/>
        </p:nvSpPr>
        <p:spPr>
          <a:xfrm>
            <a:off x="785786" y="1000108"/>
            <a:ext cx="3786214" cy="1754326"/>
          </a:xfrm>
          <a:prstGeom prst="rect">
            <a:avLst/>
          </a:prstGeom>
        </p:spPr>
        <p:txBody>
          <a:bodyPr wrap="square">
            <a:spAutoFit/>
          </a:bodyPr>
          <a:lstStyle/>
          <a:p>
            <a:r>
              <a:rPr lang="uk-UA" sz="4000" b="1" dirty="0" smtClean="0">
                <a:solidFill>
                  <a:srgbClr val="660066"/>
                </a:solidFill>
              </a:rPr>
              <a:t>Антоні </a:t>
            </a:r>
            <a:r>
              <a:rPr lang="uk-UA" sz="4000" b="1" dirty="0" err="1" smtClean="0">
                <a:solidFill>
                  <a:srgbClr val="660066"/>
                </a:solidFill>
              </a:rPr>
              <a:t>ван</a:t>
            </a:r>
            <a:r>
              <a:rPr lang="uk-UA" sz="4000" b="1" dirty="0" smtClean="0">
                <a:solidFill>
                  <a:srgbClr val="660066"/>
                </a:solidFill>
              </a:rPr>
              <a:t> </a:t>
            </a:r>
            <a:r>
              <a:rPr lang="uk-UA" sz="4000" b="1" dirty="0" err="1" smtClean="0">
                <a:solidFill>
                  <a:srgbClr val="660066"/>
                </a:solidFill>
              </a:rPr>
              <a:t>Левенгук</a:t>
            </a:r>
            <a:r>
              <a:rPr lang="uk-UA" sz="4000" b="1" dirty="0" smtClean="0">
                <a:solidFill>
                  <a:srgbClr val="660066"/>
                </a:solidFill>
              </a:rPr>
              <a:t/>
            </a:r>
            <a:br>
              <a:rPr lang="uk-UA" sz="4000" b="1" dirty="0" smtClean="0">
                <a:solidFill>
                  <a:srgbClr val="660066"/>
                </a:solidFill>
              </a:rPr>
            </a:br>
            <a:r>
              <a:rPr lang="uk-UA" sz="2800" b="1" dirty="0" smtClean="0">
                <a:solidFill>
                  <a:srgbClr val="660066"/>
                </a:solidFill>
              </a:rPr>
              <a:t>(1632 - 1723)</a:t>
            </a:r>
            <a:endParaRPr lang="uk-UA" sz="2800" dirty="0">
              <a:solidFill>
                <a:srgbClr val="660066"/>
              </a:solidFill>
            </a:endParaRPr>
          </a:p>
        </p:txBody>
      </p:sp>
      <p:pic>
        <p:nvPicPr>
          <p:cNvPr id="54274" name="Picture 2" descr="http://im0-tub.yandex.net/i?id=73391860-02"/>
          <p:cNvPicPr>
            <a:picLocks noChangeAspect="1" noChangeArrowheads="1"/>
          </p:cNvPicPr>
          <p:nvPr/>
        </p:nvPicPr>
        <p:blipFill>
          <a:blip r:embed="rId2"/>
          <a:srcRect/>
          <a:stretch>
            <a:fillRect/>
          </a:stretch>
        </p:blipFill>
        <p:spPr bwMode="auto">
          <a:xfrm>
            <a:off x="5357818" y="785794"/>
            <a:ext cx="2143140" cy="2714644"/>
          </a:xfrm>
          <a:prstGeom prst="rect">
            <a:avLst/>
          </a:prstGeom>
          <a:noFill/>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876"/>
            <a:ext cx="7572428" cy="2554545"/>
          </a:xfrm>
          <a:prstGeom prst="rect">
            <a:avLst/>
          </a:prstGeom>
        </p:spPr>
        <p:txBody>
          <a:bodyPr wrap="square">
            <a:spAutoFit/>
          </a:bodyPr>
          <a:lstStyle/>
          <a:p>
            <a:r>
              <a:rPr lang="uk-UA" sz="2000" b="1" dirty="0">
                <a:solidFill>
                  <a:srgbClr val="660066"/>
                </a:solidFill>
              </a:rPr>
              <a:t> </a:t>
            </a:r>
            <a:r>
              <a:rPr lang="uk-UA" sz="2000" b="1" dirty="0" smtClean="0">
                <a:solidFill>
                  <a:srgbClr val="660066"/>
                </a:solidFill>
              </a:rPr>
              <a:t>    Французький природознавець, засновник першої цілісної теорії еволюції. Заклав основні принципи систематики рослин. Подав систематичний опис і класифікацію тварин, що відображає поступове ускладнення організації живих істот від найпростіших до людини. Вперше поділив тварин на безхребетних і хребетних. Поклав початок зоопсихології. </a:t>
            </a:r>
            <a:endParaRPr lang="uk-UA" sz="2000" b="1" dirty="0">
              <a:solidFill>
                <a:srgbClr val="660066"/>
              </a:solidFill>
            </a:endParaRPr>
          </a:p>
        </p:txBody>
      </p:sp>
      <p:sp>
        <p:nvSpPr>
          <p:cNvPr id="3" name="Прямоугольник 2"/>
          <p:cNvSpPr/>
          <p:nvPr/>
        </p:nvSpPr>
        <p:spPr>
          <a:xfrm>
            <a:off x="3786182" y="928670"/>
            <a:ext cx="4572000" cy="1754326"/>
          </a:xfrm>
          <a:prstGeom prst="rect">
            <a:avLst/>
          </a:prstGeom>
        </p:spPr>
        <p:txBody>
          <a:bodyPr>
            <a:spAutoFit/>
          </a:bodyPr>
          <a:lstStyle/>
          <a:p>
            <a:pPr algn="ctr"/>
            <a:r>
              <a:rPr lang="uk-UA" sz="4000" b="1" dirty="0" smtClean="0">
                <a:solidFill>
                  <a:srgbClr val="660066"/>
                </a:solidFill>
              </a:rPr>
              <a:t>Жан </a:t>
            </a:r>
            <a:r>
              <a:rPr lang="uk-UA" sz="4000" b="1" dirty="0" err="1" smtClean="0">
                <a:solidFill>
                  <a:srgbClr val="660066"/>
                </a:solidFill>
              </a:rPr>
              <a:t>Батіст</a:t>
            </a:r>
            <a:r>
              <a:rPr lang="uk-UA" sz="4000" b="1" dirty="0" smtClean="0">
                <a:solidFill>
                  <a:srgbClr val="660066"/>
                </a:solidFill>
              </a:rPr>
              <a:t> </a:t>
            </a:r>
            <a:r>
              <a:rPr lang="uk-UA" sz="4000" b="1" dirty="0" err="1" smtClean="0">
                <a:solidFill>
                  <a:srgbClr val="660066"/>
                </a:solidFill>
              </a:rPr>
              <a:t>Ламарк</a:t>
            </a:r>
            <a:r>
              <a:rPr lang="uk-UA" sz="4000" b="1" dirty="0" smtClean="0">
                <a:solidFill>
                  <a:srgbClr val="660066"/>
                </a:solidFill>
              </a:rPr>
              <a:t/>
            </a:r>
            <a:br>
              <a:rPr lang="uk-UA" sz="4000" b="1" dirty="0" smtClean="0">
                <a:solidFill>
                  <a:srgbClr val="660066"/>
                </a:solidFill>
              </a:rPr>
            </a:br>
            <a:r>
              <a:rPr lang="uk-UA" sz="2800" b="1" dirty="0" smtClean="0">
                <a:solidFill>
                  <a:srgbClr val="660066"/>
                </a:solidFill>
              </a:rPr>
              <a:t>(1744 - 1829)</a:t>
            </a:r>
            <a:endParaRPr lang="uk-UA" sz="2800" dirty="0">
              <a:solidFill>
                <a:srgbClr val="660066"/>
              </a:solidFill>
            </a:endParaRPr>
          </a:p>
        </p:txBody>
      </p:sp>
      <p:pic>
        <p:nvPicPr>
          <p:cNvPr id="55298" name="Picture 2" descr="http://im8-tub.yandex.net/i?id=157766575-03"/>
          <p:cNvPicPr>
            <a:picLocks noChangeAspect="1" noChangeArrowheads="1"/>
          </p:cNvPicPr>
          <p:nvPr/>
        </p:nvPicPr>
        <p:blipFill>
          <a:blip r:embed="rId2"/>
          <a:srcRect/>
          <a:stretch>
            <a:fillRect/>
          </a:stretch>
        </p:blipFill>
        <p:spPr bwMode="auto">
          <a:xfrm>
            <a:off x="1214414" y="714356"/>
            <a:ext cx="2143140" cy="2643206"/>
          </a:xfrm>
          <a:prstGeom prst="rect">
            <a:avLst/>
          </a:prstGeom>
          <a:noFill/>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714752"/>
            <a:ext cx="7929618" cy="2554545"/>
          </a:xfrm>
          <a:prstGeom prst="rect">
            <a:avLst/>
          </a:prstGeom>
        </p:spPr>
        <p:txBody>
          <a:bodyPr wrap="square">
            <a:spAutoFit/>
          </a:bodyPr>
          <a:lstStyle/>
          <a:p>
            <a:r>
              <a:rPr lang="uk-UA" sz="2000" b="1" dirty="0">
                <a:solidFill>
                  <a:srgbClr val="660066"/>
                </a:solidFill>
              </a:rPr>
              <a:t> </a:t>
            </a:r>
            <a:r>
              <a:rPr lang="uk-UA" sz="2000" b="1" dirty="0" smtClean="0">
                <a:solidFill>
                  <a:srgbClr val="660066"/>
                </a:solidFill>
              </a:rPr>
              <a:t>    Французький природознавець. Праці стосуються  порівняльної анатомії, палеонтології та систематики тваринного світу. Запропонував застосовувати порівняльно-анатомічний принцип у вивченні будови органів, відкрив явище кореляції, описав багато вимерлих видів.  Розвинув метафізичне вчення про провідну роль катастроф в історії Землі.</a:t>
            </a:r>
            <a:endParaRPr lang="uk-UA" sz="2000" b="1" dirty="0">
              <a:solidFill>
                <a:srgbClr val="660066"/>
              </a:solidFill>
            </a:endParaRPr>
          </a:p>
        </p:txBody>
      </p:sp>
      <p:sp>
        <p:nvSpPr>
          <p:cNvPr id="3" name="Прямоугольник 2"/>
          <p:cNvSpPr/>
          <p:nvPr/>
        </p:nvSpPr>
        <p:spPr>
          <a:xfrm>
            <a:off x="4000496" y="928670"/>
            <a:ext cx="4572000" cy="1138773"/>
          </a:xfrm>
          <a:prstGeom prst="rect">
            <a:avLst/>
          </a:prstGeom>
        </p:spPr>
        <p:txBody>
          <a:bodyPr>
            <a:spAutoFit/>
          </a:bodyPr>
          <a:lstStyle/>
          <a:p>
            <a:pPr algn="ctr"/>
            <a:r>
              <a:rPr lang="uk-UA" sz="4000" b="1" dirty="0" smtClean="0">
                <a:solidFill>
                  <a:srgbClr val="660066"/>
                </a:solidFill>
              </a:rPr>
              <a:t>Жорж </a:t>
            </a:r>
            <a:r>
              <a:rPr lang="uk-UA" sz="4000" b="1" dirty="0" err="1" smtClean="0">
                <a:solidFill>
                  <a:srgbClr val="660066"/>
                </a:solidFill>
              </a:rPr>
              <a:t>Кюв</a:t>
            </a:r>
            <a:r>
              <a:rPr lang="en-US" sz="4000" b="1" dirty="0" smtClean="0">
                <a:solidFill>
                  <a:srgbClr val="660066"/>
                </a:solidFill>
              </a:rPr>
              <a:t>’</a:t>
            </a:r>
            <a:r>
              <a:rPr lang="ru-RU" sz="4000" b="1" dirty="0" err="1" smtClean="0">
                <a:solidFill>
                  <a:srgbClr val="660066"/>
                </a:solidFill>
              </a:rPr>
              <a:t>є</a:t>
            </a:r>
            <a:r>
              <a:rPr lang="uk-UA" b="1" dirty="0" smtClean="0">
                <a:solidFill>
                  <a:srgbClr val="660066"/>
                </a:solidFill>
              </a:rPr>
              <a:t/>
            </a:r>
            <a:br>
              <a:rPr lang="uk-UA" b="1" dirty="0" smtClean="0">
                <a:solidFill>
                  <a:srgbClr val="660066"/>
                </a:solidFill>
              </a:rPr>
            </a:br>
            <a:r>
              <a:rPr lang="uk-UA" sz="2800" b="1" dirty="0" smtClean="0">
                <a:solidFill>
                  <a:srgbClr val="660066"/>
                </a:solidFill>
              </a:rPr>
              <a:t>(1769 - 1832)</a:t>
            </a:r>
            <a:endParaRPr lang="uk-UA" sz="2800" dirty="0">
              <a:solidFill>
                <a:srgbClr val="660066"/>
              </a:solidFill>
            </a:endParaRPr>
          </a:p>
        </p:txBody>
      </p:sp>
      <p:pic>
        <p:nvPicPr>
          <p:cNvPr id="56322" name="Picture 2" descr="http://im2-tub.yandex.net/i?id=250472831-02"/>
          <p:cNvPicPr>
            <a:picLocks noChangeAspect="1" noChangeArrowheads="1"/>
          </p:cNvPicPr>
          <p:nvPr/>
        </p:nvPicPr>
        <p:blipFill>
          <a:blip r:embed="rId2"/>
          <a:srcRect/>
          <a:stretch>
            <a:fillRect/>
          </a:stretch>
        </p:blipFill>
        <p:spPr bwMode="auto">
          <a:xfrm>
            <a:off x="1285852" y="714356"/>
            <a:ext cx="2143140" cy="2714644"/>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00438"/>
            <a:ext cx="8215370" cy="2862322"/>
          </a:xfrm>
          <a:prstGeom prst="rect">
            <a:avLst/>
          </a:prstGeom>
        </p:spPr>
        <p:txBody>
          <a:bodyPr wrap="square">
            <a:spAutoFit/>
          </a:bodyPr>
          <a:lstStyle/>
          <a:p>
            <a:r>
              <a:rPr lang="uk-UA" dirty="0" smtClean="0"/>
              <a:t>     </a:t>
            </a:r>
            <a:r>
              <a:rPr lang="uk-UA" sz="2000" b="1" dirty="0" smtClean="0">
                <a:solidFill>
                  <a:srgbClr val="660066"/>
                </a:solidFill>
              </a:rPr>
              <a:t>Вчений </a:t>
            </a:r>
            <a:r>
              <a:rPr lang="uk-UA" sz="2000" b="1" dirty="0">
                <a:solidFill>
                  <a:srgbClr val="660066"/>
                </a:solidFill>
              </a:rPr>
              <a:t>- </a:t>
            </a:r>
            <a:r>
              <a:rPr lang="uk-UA" sz="2000" b="1" dirty="0" smtClean="0">
                <a:solidFill>
                  <a:srgbClr val="660066"/>
                </a:solidFill>
              </a:rPr>
              <a:t>патофізіолог, академік. </a:t>
            </a:r>
            <a:r>
              <a:rPr lang="uk-UA" sz="2000" b="1" dirty="0">
                <a:solidFill>
                  <a:srgbClr val="660066"/>
                </a:solidFill>
              </a:rPr>
              <a:t>Доклав чимало зусиль до створення Інституту експериментальної біології та патології Народного Комісаріату охорони здоров'я УРСР та Інституту клінічної фізіологи АН УРСР. Основні напрямки досліджень пов'язані з актуальними проблемами патологічної фізіології, ендокринології, обміну речовин, імунології, алергології, патології кровообігу, патогенезу шоку, механізму старіння організму.</a:t>
            </a:r>
          </a:p>
        </p:txBody>
      </p:sp>
      <p:pic>
        <p:nvPicPr>
          <p:cNvPr id="3" name="Рисунок 2" descr="Богомолець О. О."/>
          <p:cNvPicPr/>
          <p:nvPr/>
        </p:nvPicPr>
        <p:blipFill>
          <a:blip r:embed="rId2"/>
          <a:srcRect/>
          <a:stretch>
            <a:fillRect/>
          </a:stretch>
        </p:blipFill>
        <p:spPr bwMode="auto">
          <a:xfrm>
            <a:off x="6000760" y="714356"/>
            <a:ext cx="2143140" cy="2714644"/>
          </a:xfrm>
          <a:prstGeom prst="rect">
            <a:avLst/>
          </a:prstGeom>
          <a:noFill/>
          <a:ln w="9525">
            <a:noFill/>
            <a:miter lim="800000"/>
            <a:headEnd/>
            <a:tailEnd/>
          </a:ln>
        </p:spPr>
      </p:pic>
      <p:sp>
        <p:nvSpPr>
          <p:cNvPr id="4" name="Прямоугольник 3"/>
          <p:cNvSpPr/>
          <p:nvPr/>
        </p:nvSpPr>
        <p:spPr>
          <a:xfrm>
            <a:off x="642910" y="785794"/>
            <a:ext cx="5429288" cy="2000548"/>
          </a:xfrm>
          <a:prstGeom prst="rect">
            <a:avLst/>
          </a:prstGeom>
        </p:spPr>
        <p:txBody>
          <a:bodyPr wrap="square">
            <a:spAutoFit/>
          </a:bodyPr>
          <a:lstStyle/>
          <a:p>
            <a:pPr algn="ctr"/>
            <a:r>
              <a:rPr lang="uk-UA" sz="4000" b="1" dirty="0" smtClean="0">
                <a:solidFill>
                  <a:srgbClr val="660066"/>
                </a:solidFill>
              </a:rPr>
              <a:t>Богомолець </a:t>
            </a:r>
            <a:r>
              <a:rPr lang="uk-UA" b="1" dirty="0" smtClean="0">
                <a:solidFill>
                  <a:srgbClr val="660066"/>
                </a:solidFill>
              </a:rPr>
              <a:t/>
            </a:r>
            <a:br>
              <a:rPr lang="uk-UA" b="1" dirty="0" smtClean="0">
                <a:solidFill>
                  <a:srgbClr val="660066"/>
                </a:solidFill>
              </a:rPr>
            </a:br>
            <a:r>
              <a:rPr lang="uk-UA" sz="2800" b="1" dirty="0" smtClean="0">
                <a:solidFill>
                  <a:srgbClr val="660066"/>
                </a:solidFill>
              </a:rPr>
              <a:t>Олександр Олександрович</a:t>
            </a:r>
            <a:br>
              <a:rPr lang="uk-UA" sz="2800" b="1" dirty="0" smtClean="0">
                <a:solidFill>
                  <a:srgbClr val="660066"/>
                </a:solidFill>
              </a:rPr>
            </a:br>
            <a:r>
              <a:rPr lang="uk-UA" sz="2800" b="1" dirty="0" smtClean="0">
                <a:solidFill>
                  <a:srgbClr val="660066"/>
                </a:solidFill>
              </a:rPr>
              <a:t>(1881 - 1946)</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714752"/>
            <a:ext cx="8001056" cy="2246769"/>
          </a:xfrm>
          <a:prstGeom prst="rect">
            <a:avLst/>
          </a:prstGeom>
        </p:spPr>
        <p:txBody>
          <a:bodyPr wrap="square">
            <a:spAutoFit/>
          </a:bodyPr>
          <a:lstStyle/>
          <a:p>
            <a:r>
              <a:rPr lang="uk-UA" b="1" dirty="0"/>
              <a:t> </a:t>
            </a:r>
            <a:r>
              <a:rPr lang="uk-UA" b="1" dirty="0" smtClean="0"/>
              <a:t>    </a:t>
            </a:r>
            <a:r>
              <a:rPr lang="uk-UA" sz="2000" b="1" dirty="0" smtClean="0">
                <a:solidFill>
                  <a:srgbClr val="660066"/>
                </a:solidFill>
              </a:rPr>
              <a:t>Французький мікробіолог, засновник сучасної медичної мікробіології та імунології. </a:t>
            </a:r>
            <a:r>
              <a:rPr lang="uk-UA" sz="2000" b="1" dirty="0">
                <a:solidFill>
                  <a:srgbClr val="660066"/>
                </a:solidFill>
              </a:rPr>
              <a:t>В</a:t>
            </a:r>
            <a:r>
              <a:rPr lang="uk-UA" sz="2000" b="1" dirty="0" smtClean="0">
                <a:solidFill>
                  <a:srgbClr val="660066"/>
                </a:solidFill>
              </a:rPr>
              <a:t>становив, що бродіння спричиняється діяльністю різних видів мікроорганізмів, відкрив явище </a:t>
            </a:r>
            <a:r>
              <a:rPr lang="uk-UA" sz="2000" b="1" dirty="0" err="1" smtClean="0">
                <a:solidFill>
                  <a:srgbClr val="660066"/>
                </a:solidFill>
              </a:rPr>
              <a:t>анаеробізму</a:t>
            </a:r>
            <a:r>
              <a:rPr lang="uk-UA" sz="2000" b="1" dirty="0" smtClean="0">
                <a:solidFill>
                  <a:srgbClr val="660066"/>
                </a:solidFill>
              </a:rPr>
              <a:t>. Розробив методи запобіжних щеплень проти ряду інфекційних захворювань. Профілактична вакцинація набула великого поширення.</a:t>
            </a:r>
            <a:endParaRPr lang="uk-UA" sz="2000" b="1" dirty="0">
              <a:solidFill>
                <a:srgbClr val="660066"/>
              </a:solidFill>
            </a:endParaRPr>
          </a:p>
        </p:txBody>
      </p:sp>
      <p:sp>
        <p:nvSpPr>
          <p:cNvPr id="3" name="Прямоугольник 2"/>
          <p:cNvSpPr/>
          <p:nvPr/>
        </p:nvSpPr>
        <p:spPr>
          <a:xfrm>
            <a:off x="4000496" y="1071546"/>
            <a:ext cx="4572000" cy="1138773"/>
          </a:xfrm>
          <a:prstGeom prst="rect">
            <a:avLst/>
          </a:prstGeom>
        </p:spPr>
        <p:txBody>
          <a:bodyPr>
            <a:spAutoFit/>
          </a:bodyPr>
          <a:lstStyle/>
          <a:p>
            <a:pPr algn="ctr"/>
            <a:r>
              <a:rPr lang="uk-UA" sz="4000" b="1" dirty="0" smtClean="0">
                <a:solidFill>
                  <a:srgbClr val="660066"/>
                </a:solidFill>
              </a:rPr>
              <a:t>Пастер Луї</a:t>
            </a:r>
            <a:r>
              <a:rPr lang="uk-UA" b="1" dirty="0" smtClean="0">
                <a:solidFill>
                  <a:srgbClr val="660066"/>
                </a:solidFill>
              </a:rPr>
              <a:t/>
            </a:r>
            <a:br>
              <a:rPr lang="uk-UA" b="1" dirty="0" smtClean="0">
                <a:solidFill>
                  <a:srgbClr val="660066"/>
                </a:solidFill>
              </a:rPr>
            </a:br>
            <a:r>
              <a:rPr lang="uk-UA" sz="2800" b="1" dirty="0" smtClean="0">
                <a:solidFill>
                  <a:srgbClr val="660066"/>
                </a:solidFill>
              </a:rPr>
              <a:t>(1822 - 1895)</a:t>
            </a:r>
            <a:endParaRPr lang="uk-UA" sz="2800" dirty="0">
              <a:solidFill>
                <a:srgbClr val="660066"/>
              </a:solidFill>
            </a:endParaRPr>
          </a:p>
        </p:txBody>
      </p:sp>
      <p:pic>
        <p:nvPicPr>
          <p:cNvPr id="48130" name="Picture 2" descr="http://im2-tub.yandex.net/i?id=33357319-07"/>
          <p:cNvPicPr>
            <a:picLocks noChangeAspect="1" noChangeArrowheads="1"/>
          </p:cNvPicPr>
          <p:nvPr/>
        </p:nvPicPr>
        <p:blipFill>
          <a:blip r:embed="rId2"/>
          <a:srcRect/>
          <a:stretch>
            <a:fillRect/>
          </a:stretch>
        </p:blipFill>
        <p:spPr bwMode="auto">
          <a:xfrm>
            <a:off x="1285852" y="785794"/>
            <a:ext cx="2286016" cy="2643206"/>
          </a:xfrm>
          <a:prstGeom prst="rect">
            <a:avLst/>
          </a:prstGeom>
          <a:noFill/>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000504"/>
            <a:ext cx="8072494" cy="2246769"/>
          </a:xfrm>
          <a:prstGeom prst="rect">
            <a:avLst/>
          </a:prstGeom>
        </p:spPr>
        <p:txBody>
          <a:bodyPr wrap="square">
            <a:spAutoFit/>
          </a:bodyPr>
          <a:lstStyle/>
          <a:p>
            <a:r>
              <a:rPr lang="uk-UA" sz="2000" b="1" dirty="0">
                <a:solidFill>
                  <a:srgbClr val="660066"/>
                </a:solidFill>
              </a:rPr>
              <a:t> </a:t>
            </a:r>
            <a:r>
              <a:rPr lang="uk-UA" sz="2000" b="1" dirty="0" smtClean="0">
                <a:solidFill>
                  <a:srgbClr val="660066"/>
                </a:solidFill>
              </a:rPr>
              <a:t>    Німецький мікробіолог, один із засновників бактеріології та епідеміології. Наукові праці присвячені вивченню етіології сибірської виразки, інфекцій ран, туберкульозу, холери. Запропонував ряд методів мікробіологічних досліджень, способи дезінфекції, винайшов препарат для лікування туберкульозу.</a:t>
            </a:r>
            <a:endParaRPr lang="uk-UA" sz="2000" b="1" dirty="0">
              <a:solidFill>
                <a:srgbClr val="660066"/>
              </a:solidFill>
            </a:endParaRPr>
          </a:p>
        </p:txBody>
      </p:sp>
      <p:sp>
        <p:nvSpPr>
          <p:cNvPr id="3" name="Прямоугольник 2"/>
          <p:cNvSpPr/>
          <p:nvPr/>
        </p:nvSpPr>
        <p:spPr>
          <a:xfrm>
            <a:off x="3857620" y="1000108"/>
            <a:ext cx="4572000" cy="1138773"/>
          </a:xfrm>
          <a:prstGeom prst="rect">
            <a:avLst/>
          </a:prstGeom>
        </p:spPr>
        <p:txBody>
          <a:bodyPr>
            <a:spAutoFit/>
          </a:bodyPr>
          <a:lstStyle/>
          <a:p>
            <a:pPr algn="ctr"/>
            <a:r>
              <a:rPr lang="uk-UA" sz="4000" b="1" dirty="0" smtClean="0">
                <a:solidFill>
                  <a:srgbClr val="660066"/>
                </a:solidFill>
              </a:rPr>
              <a:t>Роберт Кох </a:t>
            </a:r>
            <a:r>
              <a:rPr lang="uk-UA" b="1" dirty="0" smtClean="0">
                <a:solidFill>
                  <a:srgbClr val="660066"/>
                </a:solidFill>
              </a:rPr>
              <a:t/>
            </a:r>
            <a:br>
              <a:rPr lang="uk-UA" b="1" dirty="0" smtClean="0">
                <a:solidFill>
                  <a:srgbClr val="660066"/>
                </a:solidFill>
              </a:rPr>
            </a:br>
            <a:r>
              <a:rPr lang="uk-UA" sz="2800" b="1" dirty="0" smtClean="0">
                <a:solidFill>
                  <a:srgbClr val="660066"/>
                </a:solidFill>
              </a:rPr>
              <a:t>(1843 - 1910)</a:t>
            </a:r>
            <a:endParaRPr lang="uk-UA" sz="2800" dirty="0">
              <a:solidFill>
                <a:srgbClr val="660066"/>
              </a:solidFill>
            </a:endParaRPr>
          </a:p>
        </p:txBody>
      </p:sp>
      <p:pic>
        <p:nvPicPr>
          <p:cNvPr id="57346" name="Picture 2" descr="http://im3-tub.yandex.net/i?id=190633171-00"/>
          <p:cNvPicPr>
            <a:picLocks noChangeAspect="1" noChangeArrowheads="1"/>
          </p:cNvPicPr>
          <p:nvPr/>
        </p:nvPicPr>
        <p:blipFill>
          <a:blip r:embed="rId2"/>
          <a:srcRect/>
          <a:stretch>
            <a:fillRect/>
          </a:stretch>
        </p:blipFill>
        <p:spPr bwMode="auto">
          <a:xfrm>
            <a:off x="1214414" y="785794"/>
            <a:ext cx="2214578" cy="2857520"/>
          </a:xfrm>
          <a:prstGeom prst="rect">
            <a:avLst/>
          </a:prstGeom>
          <a:noFill/>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3857628"/>
            <a:ext cx="7929618" cy="2246769"/>
          </a:xfrm>
          <a:prstGeom prst="rect">
            <a:avLst/>
          </a:prstGeom>
        </p:spPr>
        <p:txBody>
          <a:bodyPr wrap="square">
            <a:spAutoFit/>
          </a:bodyPr>
          <a:lstStyle/>
          <a:p>
            <a:r>
              <a:rPr lang="uk-UA" sz="2000" b="1" dirty="0" smtClean="0">
                <a:solidFill>
                  <a:srgbClr val="660066"/>
                </a:solidFill>
              </a:rPr>
              <a:t>     Російський лікар-терапевт. Створив учення, згідно якого організм являє собою єдине ціле, а головну роль в його життєдіяльності та </a:t>
            </a:r>
            <a:r>
              <a:rPr lang="uk-UA" sz="2000" b="1" dirty="0" err="1" smtClean="0">
                <a:solidFill>
                  <a:srgbClr val="660066"/>
                </a:solidFill>
              </a:rPr>
              <a:t>зв</a:t>
            </a:r>
            <a:r>
              <a:rPr lang="en-US" sz="2000" b="1" dirty="0" smtClean="0">
                <a:solidFill>
                  <a:srgbClr val="660066"/>
                </a:solidFill>
              </a:rPr>
              <a:t>’</a:t>
            </a:r>
            <a:r>
              <a:rPr lang="ru-RU" sz="2000" b="1" dirty="0" err="1" smtClean="0">
                <a:solidFill>
                  <a:srgbClr val="660066"/>
                </a:solidFill>
              </a:rPr>
              <a:t>язках</a:t>
            </a:r>
            <a:r>
              <a:rPr lang="ru-RU" sz="2000" b="1" dirty="0" smtClean="0">
                <a:solidFill>
                  <a:srgbClr val="660066"/>
                </a:solidFill>
              </a:rPr>
              <a:t> </a:t>
            </a:r>
            <a:r>
              <a:rPr lang="ru-RU" sz="2000" b="1" dirty="0" err="1" smtClean="0">
                <a:solidFill>
                  <a:srgbClr val="660066"/>
                </a:solidFill>
              </a:rPr>
              <a:t>із</a:t>
            </a:r>
            <a:r>
              <a:rPr lang="ru-RU" sz="2000" b="1" dirty="0" smtClean="0">
                <a:solidFill>
                  <a:srgbClr val="660066"/>
                </a:solidFill>
              </a:rPr>
              <a:t> довкіллям відіграє </a:t>
            </a:r>
            <a:r>
              <a:rPr lang="ru-RU" sz="2000" b="1" dirty="0" err="1" smtClean="0">
                <a:solidFill>
                  <a:srgbClr val="660066"/>
                </a:solidFill>
              </a:rPr>
              <a:t>нервова</a:t>
            </a:r>
            <a:r>
              <a:rPr lang="ru-RU" sz="2000" b="1" dirty="0" smtClean="0">
                <a:solidFill>
                  <a:srgbClr val="660066"/>
                </a:solidFill>
              </a:rPr>
              <a:t> </a:t>
            </a:r>
            <a:r>
              <a:rPr lang="ru-RU" sz="2000" b="1" dirty="0" smtClean="0">
                <a:solidFill>
                  <a:srgbClr val="660066"/>
                </a:solidFill>
              </a:rPr>
              <a:t>система. Багато уваги приділяв </a:t>
            </a:r>
            <a:r>
              <a:rPr lang="ru-RU" sz="2000" b="1" dirty="0" err="1" smtClean="0">
                <a:solidFill>
                  <a:srgbClr val="660066"/>
                </a:solidFill>
              </a:rPr>
              <a:t>жовчнокам</a:t>
            </a:r>
            <a:r>
              <a:rPr lang="en-US" sz="2000" b="1" dirty="0" smtClean="0">
                <a:solidFill>
                  <a:srgbClr val="660066"/>
                </a:solidFill>
              </a:rPr>
              <a:t>’</a:t>
            </a:r>
            <a:r>
              <a:rPr lang="uk-UA" sz="2000" b="1" dirty="0" err="1" smtClean="0">
                <a:solidFill>
                  <a:srgbClr val="660066"/>
                </a:solidFill>
              </a:rPr>
              <a:t>яній</a:t>
            </a:r>
            <a:r>
              <a:rPr lang="uk-UA" sz="2000" b="1" dirty="0" smtClean="0">
                <a:solidFill>
                  <a:srgbClr val="660066"/>
                </a:solidFill>
              </a:rPr>
              <a:t> хворобі та вказав на роль інфекції в утворенні каменів. Детально описав вірусний гепатит.</a:t>
            </a:r>
            <a:endParaRPr lang="uk-UA" sz="2000" dirty="0"/>
          </a:p>
        </p:txBody>
      </p:sp>
      <p:sp>
        <p:nvSpPr>
          <p:cNvPr id="4" name="Прямоугольник 3"/>
          <p:cNvSpPr/>
          <p:nvPr/>
        </p:nvSpPr>
        <p:spPr>
          <a:xfrm>
            <a:off x="1071538" y="785794"/>
            <a:ext cx="4071966" cy="1569660"/>
          </a:xfrm>
          <a:prstGeom prst="rect">
            <a:avLst/>
          </a:prstGeom>
        </p:spPr>
        <p:txBody>
          <a:bodyPr wrap="square">
            <a:spAutoFit/>
          </a:bodyPr>
          <a:lstStyle/>
          <a:p>
            <a:pPr algn="ctr"/>
            <a:r>
              <a:rPr lang="uk-UA" sz="4000" b="1" dirty="0" smtClean="0">
                <a:solidFill>
                  <a:srgbClr val="660066"/>
                </a:solidFill>
              </a:rPr>
              <a:t>Боткін </a:t>
            </a:r>
          </a:p>
          <a:p>
            <a:pPr algn="ctr"/>
            <a:r>
              <a:rPr lang="uk-UA" sz="2800" b="1" dirty="0" smtClean="0">
                <a:solidFill>
                  <a:srgbClr val="660066"/>
                </a:solidFill>
              </a:rPr>
              <a:t>Сергій Петрович</a:t>
            </a:r>
          </a:p>
          <a:p>
            <a:pPr algn="ctr"/>
            <a:r>
              <a:rPr lang="uk-UA" sz="2800" b="1" dirty="0" smtClean="0">
                <a:solidFill>
                  <a:srgbClr val="660066"/>
                </a:solidFill>
              </a:rPr>
              <a:t>(1832 – 1889)</a:t>
            </a:r>
            <a:endParaRPr lang="uk-UA" sz="2800" dirty="0"/>
          </a:p>
        </p:txBody>
      </p:sp>
      <p:pic>
        <p:nvPicPr>
          <p:cNvPr id="5" name="Picture 4" descr="botkin"/>
          <p:cNvPicPr>
            <a:picLocks noChangeAspect="1" noChangeArrowheads="1"/>
          </p:cNvPicPr>
          <p:nvPr/>
        </p:nvPicPr>
        <p:blipFill>
          <a:blip r:embed="rId2"/>
          <a:srcRect/>
          <a:stretch>
            <a:fillRect/>
          </a:stretch>
        </p:blipFill>
        <p:spPr>
          <a:xfrm>
            <a:off x="5715008" y="714356"/>
            <a:ext cx="2643205" cy="3071833"/>
          </a:xfrm>
          <a:prstGeom prst="rect">
            <a:avLst/>
          </a:prstGeom>
          <a:noFill/>
          <a:ln/>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urdenko"/>
          <p:cNvPicPr>
            <a:picLocks noChangeAspect="1" noChangeArrowheads="1"/>
          </p:cNvPicPr>
          <p:nvPr/>
        </p:nvPicPr>
        <p:blipFill>
          <a:blip r:embed="rId2"/>
          <a:srcRect/>
          <a:stretch>
            <a:fillRect/>
          </a:stretch>
        </p:blipFill>
        <p:spPr>
          <a:xfrm>
            <a:off x="714348" y="571480"/>
            <a:ext cx="2830538" cy="3297250"/>
          </a:xfrm>
          <a:prstGeom prst="rect">
            <a:avLst/>
          </a:prstGeom>
          <a:noFill/>
          <a:ln/>
        </p:spPr>
      </p:pic>
      <p:sp>
        <p:nvSpPr>
          <p:cNvPr id="4" name="Прямоугольник 3"/>
          <p:cNvSpPr/>
          <p:nvPr/>
        </p:nvSpPr>
        <p:spPr>
          <a:xfrm>
            <a:off x="4500562" y="1071546"/>
            <a:ext cx="3562194" cy="1569660"/>
          </a:xfrm>
          <a:prstGeom prst="rect">
            <a:avLst/>
          </a:prstGeom>
        </p:spPr>
        <p:txBody>
          <a:bodyPr wrap="none">
            <a:spAutoFit/>
          </a:bodyPr>
          <a:lstStyle/>
          <a:p>
            <a:pPr algn="ctr"/>
            <a:r>
              <a:rPr lang="uk-UA" sz="4000" b="1" dirty="0" smtClean="0">
                <a:solidFill>
                  <a:srgbClr val="660066"/>
                </a:solidFill>
              </a:rPr>
              <a:t>Бурденко</a:t>
            </a:r>
          </a:p>
          <a:p>
            <a:pPr algn="ctr"/>
            <a:r>
              <a:rPr lang="uk-UA" sz="2800" b="1" dirty="0" smtClean="0">
                <a:solidFill>
                  <a:srgbClr val="660066"/>
                </a:solidFill>
              </a:rPr>
              <a:t>Микола Нілович</a:t>
            </a:r>
          </a:p>
          <a:p>
            <a:pPr algn="ctr"/>
            <a:r>
              <a:rPr lang="uk-UA" sz="2800" b="1" dirty="0" smtClean="0">
                <a:solidFill>
                  <a:srgbClr val="660066"/>
                </a:solidFill>
              </a:rPr>
              <a:t>(1876 - 1946</a:t>
            </a:r>
            <a:endParaRPr lang="uk-UA" sz="2800" dirty="0"/>
          </a:p>
        </p:txBody>
      </p:sp>
      <p:sp>
        <p:nvSpPr>
          <p:cNvPr id="5" name="Прямоугольник 4"/>
          <p:cNvSpPr/>
          <p:nvPr/>
        </p:nvSpPr>
        <p:spPr>
          <a:xfrm>
            <a:off x="571472" y="4000504"/>
            <a:ext cx="8001056" cy="2246769"/>
          </a:xfrm>
          <a:prstGeom prst="rect">
            <a:avLst/>
          </a:prstGeom>
        </p:spPr>
        <p:txBody>
          <a:bodyPr wrap="square">
            <a:spAutoFit/>
          </a:bodyPr>
          <a:lstStyle/>
          <a:p>
            <a:r>
              <a:rPr lang="uk-UA" sz="2000" b="1" dirty="0" smtClean="0">
                <a:solidFill>
                  <a:srgbClr val="660066"/>
                </a:solidFill>
              </a:rPr>
              <a:t>     Лікар-хірург. Засновник хірургічної школи експериментального </a:t>
            </a:r>
            <a:r>
              <a:rPr lang="uk-UA" sz="2000" b="1" dirty="0" smtClean="0">
                <a:solidFill>
                  <a:srgbClr val="660066"/>
                </a:solidFill>
              </a:rPr>
              <a:t>напрямку, створив вчення про рану, запропонував ефективні методи хірургічного лікування бойових травм. </a:t>
            </a:r>
            <a:r>
              <a:rPr lang="ru-RU" sz="2000" b="1" dirty="0" smtClean="0">
                <a:solidFill>
                  <a:srgbClr val="660066"/>
                </a:solidFill>
              </a:rPr>
              <a:t>В 1944 р. розробив інструкцію </a:t>
            </a:r>
            <a:r>
              <a:rPr lang="ru-RU" sz="2000" b="1" dirty="0" err="1" smtClean="0">
                <a:solidFill>
                  <a:srgbClr val="660066"/>
                </a:solidFill>
              </a:rPr>
              <a:t>з</a:t>
            </a:r>
            <a:r>
              <a:rPr lang="ru-RU" sz="2000" b="1" dirty="0" smtClean="0">
                <a:solidFill>
                  <a:srgbClr val="660066"/>
                </a:solidFill>
              </a:rPr>
              <a:t> профілактики </a:t>
            </a:r>
            <a:r>
              <a:rPr lang="ru-RU" sz="2000" b="1" dirty="0" err="1" smtClean="0">
                <a:solidFill>
                  <a:srgbClr val="660066"/>
                </a:solidFill>
              </a:rPr>
              <a:t>і</a:t>
            </a:r>
            <a:r>
              <a:rPr lang="ru-RU" sz="2000" b="1" dirty="0" smtClean="0">
                <a:solidFill>
                  <a:srgbClr val="660066"/>
                </a:solidFill>
              </a:rPr>
              <a:t> лікування шоку. У боротьбі </a:t>
            </a:r>
            <a:r>
              <a:rPr lang="ru-RU" sz="2000" b="1" dirty="0" err="1" smtClean="0">
                <a:solidFill>
                  <a:srgbClr val="660066"/>
                </a:solidFill>
              </a:rPr>
              <a:t>з</a:t>
            </a:r>
            <a:r>
              <a:rPr lang="ru-RU" sz="2000" b="1" dirty="0" smtClean="0">
                <a:solidFill>
                  <a:srgbClr val="660066"/>
                </a:solidFill>
              </a:rPr>
              <a:t> інфекцією в ранах вперше використовував антибіотики.</a:t>
            </a:r>
            <a:endParaRPr lang="ru-RU" sz="2000" dirty="0" smtClean="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714752"/>
            <a:ext cx="7929618" cy="2554545"/>
          </a:xfrm>
          <a:prstGeom prst="rect">
            <a:avLst/>
          </a:prstGeom>
        </p:spPr>
        <p:txBody>
          <a:bodyPr wrap="square">
            <a:spAutoFit/>
          </a:bodyPr>
          <a:lstStyle/>
          <a:p>
            <a:r>
              <a:rPr lang="uk-UA" dirty="0" smtClean="0"/>
              <a:t>     </a:t>
            </a:r>
            <a:r>
              <a:rPr lang="uk-UA" sz="2000" b="1" dirty="0" smtClean="0">
                <a:solidFill>
                  <a:srgbClr val="660066"/>
                </a:solidFill>
              </a:rPr>
              <a:t>Радянський генетик, засновник сучасної наукової селекції. Організатор і керівник численних експедицій для вивчення культурної флори. Розробив вчення про імунітет рослин, сформулював закон гомологічних рядів спадкової мінливості, розробив вчення про центри походження культурних рослин. Створив школу вчених-рослинників, генетиків та селекціонерів. </a:t>
            </a:r>
            <a:endParaRPr lang="uk-UA" sz="2000" b="1" dirty="0">
              <a:solidFill>
                <a:srgbClr val="660066"/>
              </a:solidFill>
            </a:endParaRPr>
          </a:p>
        </p:txBody>
      </p:sp>
      <p:sp>
        <p:nvSpPr>
          <p:cNvPr id="3" name="Прямоугольник 2"/>
          <p:cNvSpPr/>
          <p:nvPr/>
        </p:nvSpPr>
        <p:spPr>
          <a:xfrm>
            <a:off x="3786182" y="785794"/>
            <a:ext cx="4572000" cy="1569660"/>
          </a:xfrm>
          <a:prstGeom prst="rect">
            <a:avLst/>
          </a:prstGeom>
        </p:spPr>
        <p:txBody>
          <a:bodyPr>
            <a:spAutoFit/>
          </a:bodyPr>
          <a:lstStyle/>
          <a:p>
            <a:pPr algn="ctr"/>
            <a:r>
              <a:rPr lang="uk-UA" sz="4000" b="1" dirty="0" smtClean="0">
                <a:solidFill>
                  <a:srgbClr val="660066"/>
                </a:solidFill>
              </a:rPr>
              <a:t>Вавілов</a:t>
            </a:r>
            <a:r>
              <a:rPr lang="uk-UA" b="1" dirty="0" smtClean="0">
                <a:solidFill>
                  <a:srgbClr val="660066"/>
                </a:solidFill>
              </a:rPr>
              <a:t/>
            </a:r>
            <a:br>
              <a:rPr lang="uk-UA" b="1" dirty="0" smtClean="0">
                <a:solidFill>
                  <a:srgbClr val="660066"/>
                </a:solidFill>
              </a:rPr>
            </a:br>
            <a:r>
              <a:rPr lang="uk-UA" sz="2800" b="1" dirty="0" smtClean="0">
                <a:solidFill>
                  <a:srgbClr val="660066"/>
                </a:solidFill>
              </a:rPr>
              <a:t>Микола Іванович</a:t>
            </a:r>
            <a:br>
              <a:rPr lang="uk-UA" sz="2800" b="1" dirty="0" smtClean="0">
                <a:solidFill>
                  <a:srgbClr val="660066"/>
                </a:solidFill>
              </a:rPr>
            </a:br>
            <a:r>
              <a:rPr lang="uk-UA" sz="2800" b="1" dirty="0" smtClean="0">
                <a:solidFill>
                  <a:srgbClr val="660066"/>
                </a:solidFill>
              </a:rPr>
              <a:t>(1887 - 1943)</a:t>
            </a:r>
            <a:endParaRPr lang="uk-UA" sz="2800" dirty="0">
              <a:solidFill>
                <a:srgbClr val="660066"/>
              </a:solidFill>
            </a:endParaRPr>
          </a:p>
        </p:txBody>
      </p:sp>
      <p:pic>
        <p:nvPicPr>
          <p:cNvPr id="62466" name="Picture 2" descr="Nikolai Vavilov NYWTS.jpg">
            <a:hlinkClick r:id="rId2"/>
          </p:cNvPr>
          <p:cNvPicPr>
            <a:picLocks noChangeAspect="1" noChangeArrowheads="1"/>
          </p:cNvPicPr>
          <p:nvPr/>
        </p:nvPicPr>
        <p:blipFill>
          <a:blip r:embed="rId3"/>
          <a:srcRect/>
          <a:stretch>
            <a:fillRect/>
          </a:stretch>
        </p:blipFill>
        <p:spPr bwMode="auto">
          <a:xfrm>
            <a:off x="857224" y="785794"/>
            <a:ext cx="2286016" cy="2786082"/>
          </a:xfrm>
          <a:prstGeom prst="rect">
            <a:avLst/>
          </a:prstGeom>
          <a:noFill/>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256"/>
            <a:ext cx="7858180" cy="1938992"/>
          </a:xfrm>
          <a:prstGeom prst="rect">
            <a:avLst/>
          </a:prstGeom>
        </p:spPr>
        <p:txBody>
          <a:bodyPr wrap="square">
            <a:spAutoFit/>
          </a:bodyPr>
          <a:lstStyle/>
          <a:p>
            <a:r>
              <a:rPr lang="uk-UA" sz="2000" b="1" dirty="0" smtClean="0">
                <a:solidFill>
                  <a:srgbClr val="660066"/>
                </a:solidFill>
              </a:rPr>
              <a:t>     Видатний </a:t>
            </a:r>
            <a:r>
              <a:rPr lang="uk-UA" sz="2000" b="1" dirty="0">
                <a:solidFill>
                  <a:srgbClr val="660066"/>
                </a:solidFill>
              </a:rPr>
              <a:t>учений, філософ і громадський діяч, організатор і перший президент </a:t>
            </a:r>
            <a:r>
              <a:rPr lang="uk-UA" sz="2000" b="1" dirty="0" smtClean="0">
                <a:solidFill>
                  <a:srgbClr val="660066"/>
                </a:solidFill>
              </a:rPr>
              <a:t>УАН. Засновник </a:t>
            </a:r>
            <a:r>
              <a:rPr lang="uk-UA" sz="2000" b="1" dirty="0">
                <a:solidFill>
                  <a:srgbClr val="660066"/>
                </a:solidFill>
              </a:rPr>
              <a:t>в Україні геохімії, біогеохімії та радіогеології. Творець всесвітньо відомого вчення про ноосферу. Автор низки праць "Біосфера", "Наукова думка як планетне явище", "Досвід описової </a:t>
            </a:r>
            <a:r>
              <a:rPr lang="uk-UA" sz="2000" b="1" dirty="0" err="1" smtClean="0">
                <a:solidFill>
                  <a:srgbClr val="660066"/>
                </a:solidFill>
              </a:rPr>
              <a:t>мінералогії“</a:t>
            </a:r>
            <a:r>
              <a:rPr lang="uk-UA" sz="2000" b="1" dirty="0" smtClean="0">
                <a:solidFill>
                  <a:srgbClr val="660066"/>
                </a:solidFill>
              </a:rPr>
              <a:t>.</a:t>
            </a:r>
            <a:endParaRPr lang="uk-UA" sz="2000" b="1" dirty="0">
              <a:solidFill>
                <a:srgbClr val="660066"/>
              </a:solidFill>
            </a:endParaRPr>
          </a:p>
        </p:txBody>
      </p:sp>
      <p:pic>
        <p:nvPicPr>
          <p:cNvPr id="3" name="Рисунок 2" descr="Вернадський В. І."/>
          <p:cNvPicPr/>
          <p:nvPr/>
        </p:nvPicPr>
        <p:blipFill>
          <a:blip r:embed="rId2"/>
          <a:srcRect/>
          <a:stretch>
            <a:fillRect/>
          </a:stretch>
        </p:blipFill>
        <p:spPr bwMode="auto">
          <a:xfrm>
            <a:off x="5929322" y="785794"/>
            <a:ext cx="2357454" cy="3143272"/>
          </a:xfrm>
          <a:prstGeom prst="rect">
            <a:avLst/>
          </a:prstGeom>
          <a:noFill/>
          <a:ln w="9525">
            <a:noFill/>
            <a:miter lim="800000"/>
            <a:headEnd/>
            <a:tailEnd/>
          </a:ln>
        </p:spPr>
      </p:pic>
      <p:sp>
        <p:nvSpPr>
          <p:cNvPr id="4" name="Прямоугольник 3"/>
          <p:cNvSpPr/>
          <p:nvPr/>
        </p:nvSpPr>
        <p:spPr>
          <a:xfrm>
            <a:off x="1000100" y="785794"/>
            <a:ext cx="4572000" cy="1569660"/>
          </a:xfrm>
          <a:prstGeom prst="rect">
            <a:avLst/>
          </a:prstGeom>
        </p:spPr>
        <p:txBody>
          <a:bodyPr>
            <a:spAutoFit/>
          </a:bodyPr>
          <a:lstStyle/>
          <a:p>
            <a:pPr algn="ctr"/>
            <a:r>
              <a:rPr lang="uk-UA" sz="4000" b="1" dirty="0" smtClean="0">
                <a:solidFill>
                  <a:srgbClr val="660066"/>
                </a:solidFill>
              </a:rPr>
              <a:t>Вернадський </a:t>
            </a:r>
            <a:r>
              <a:rPr lang="uk-UA" b="1" dirty="0" smtClean="0">
                <a:solidFill>
                  <a:srgbClr val="660066"/>
                </a:solidFill>
              </a:rPr>
              <a:t/>
            </a:r>
            <a:br>
              <a:rPr lang="uk-UA" b="1" dirty="0" smtClean="0">
                <a:solidFill>
                  <a:srgbClr val="660066"/>
                </a:solidFill>
              </a:rPr>
            </a:br>
            <a:r>
              <a:rPr lang="uk-UA" sz="2800" b="1" dirty="0" smtClean="0">
                <a:solidFill>
                  <a:srgbClr val="660066"/>
                </a:solidFill>
              </a:rPr>
              <a:t>Володимир Іванович</a:t>
            </a:r>
            <a:br>
              <a:rPr lang="uk-UA" sz="2800" b="1" dirty="0" smtClean="0">
                <a:solidFill>
                  <a:srgbClr val="660066"/>
                </a:solidFill>
              </a:rPr>
            </a:br>
            <a:r>
              <a:rPr lang="uk-UA" sz="2800" b="1" dirty="0" smtClean="0">
                <a:solidFill>
                  <a:srgbClr val="660066"/>
                </a:solidFill>
              </a:rPr>
              <a:t>(1863 - 1945)</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000504"/>
            <a:ext cx="7929618" cy="2246769"/>
          </a:xfrm>
          <a:prstGeom prst="rect">
            <a:avLst/>
          </a:prstGeom>
        </p:spPr>
        <p:txBody>
          <a:bodyPr wrap="square">
            <a:spAutoFit/>
          </a:bodyPr>
          <a:lstStyle/>
          <a:p>
            <a:r>
              <a:rPr lang="uk-UA" b="1" dirty="0" smtClean="0"/>
              <a:t>     </a:t>
            </a:r>
            <a:r>
              <a:rPr lang="uk-UA" sz="2000" b="1" dirty="0" smtClean="0">
                <a:solidFill>
                  <a:srgbClr val="660066"/>
                </a:solidFill>
              </a:rPr>
              <a:t>Учений-хірург</a:t>
            </a:r>
            <a:r>
              <a:rPr lang="uk-UA" sz="2000" b="1" dirty="0">
                <a:solidFill>
                  <a:srgbClr val="660066"/>
                </a:solidFill>
              </a:rPr>
              <a:t>, академік </a:t>
            </a:r>
            <a:r>
              <a:rPr lang="uk-UA" sz="2000" b="1" dirty="0" smtClean="0">
                <a:solidFill>
                  <a:srgbClr val="660066"/>
                </a:solidFill>
              </a:rPr>
              <a:t>ВУАН. </a:t>
            </a:r>
            <a:r>
              <a:rPr lang="uk-UA" sz="2000" b="1" dirty="0">
                <a:solidFill>
                  <a:srgbClr val="660066"/>
                </a:solidFill>
              </a:rPr>
              <a:t>У 1882 р. закінчив університет св. Володимира, в якому викладав до 1922. З 1923 - завідувач кафедри хірургії Київського відділення </a:t>
            </a:r>
            <a:r>
              <a:rPr lang="uk-UA" sz="2000" b="1" dirty="0" err="1">
                <a:solidFill>
                  <a:srgbClr val="660066"/>
                </a:solidFill>
              </a:rPr>
              <a:t>Головнауки</a:t>
            </a:r>
            <a:r>
              <a:rPr lang="uk-UA" sz="2000" b="1" dirty="0">
                <a:solidFill>
                  <a:srgbClr val="660066"/>
                </a:solidFill>
              </a:rPr>
              <a:t> </a:t>
            </a:r>
            <a:r>
              <a:rPr lang="uk-UA" sz="2000" b="1" dirty="0" err="1">
                <a:solidFill>
                  <a:srgbClr val="660066"/>
                </a:solidFill>
              </a:rPr>
              <a:t>Наркомосу</a:t>
            </a:r>
            <a:r>
              <a:rPr lang="uk-UA" sz="2000" b="1" dirty="0">
                <a:solidFill>
                  <a:srgbClr val="660066"/>
                </a:solidFill>
              </a:rPr>
              <a:t> України. Одним із перших в Україні опанував методику проведення найскладніших хірургічних операцій.</a:t>
            </a:r>
          </a:p>
        </p:txBody>
      </p:sp>
      <p:pic>
        <p:nvPicPr>
          <p:cNvPr id="3" name="Рисунок 2" descr="Волкович М. М."/>
          <p:cNvPicPr/>
          <p:nvPr/>
        </p:nvPicPr>
        <p:blipFill>
          <a:blip r:embed="rId2"/>
          <a:srcRect/>
          <a:stretch>
            <a:fillRect/>
          </a:stretch>
        </p:blipFill>
        <p:spPr bwMode="auto">
          <a:xfrm>
            <a:off x="5786446" y="642918"/>
            <a:ext cx="2286016" cy="3143272"/>
          </a:xfrm>
          <a:prstGeom prst="rect">
            <a:avLst/>
          </a:prstGeom>
          <a:noFill/>
          <a:ln w="9525">
            <a:noFill/>
            <a:miter lim="800000"/>
            <a:headEnd/>
            <a:tailEnd/>
          </a:ln>
        </p:spPr>
      </p:pic>
      <p:sp>
        <p:nvSpPr>
          <p:cNvPr id="4" name="Прямоугольник 3"/>
          <p:cNvSpPr/>
          <p:nvPr/>
        </p:nvSpPr>
        <p:spPr>
          <a:xfrm>
            <a:off x="714348" y="928670"/>
            <a:ext cx="4572000" cy="1569660"/>
          </a:xfrm>
          <a:prstGeom prst="rect">
            <a:avLst/>
          </a:prstGeom>
        </p:spPr>
        <p:txBody>
          <a:bodyPr>
            <a:spAutoFit/>
          </a:bodyPr>
          <a:lstStyle/>
          <a:p>
            <a:pPr algn="ctr"/>
            <a:r>
              <a:rPr lang="uk-UA" sz="4000" b="1" dirty="0" err="1" smtClean="0">
                <a:solidFill>
                  <a:srgbClr val="660066"/>
                </a:solidFill>
              </a:rPr>
              <a:t>Волкович</a:t>
            </a:r>
            <a:r>
              <a:rPr lang="uk-UA" b="1" dirty="0" smtClean="0">
                <a:solidFill>
                  <a:srgbClr val="660066"/>
                </a:solidFill>
              </a:rPr>
              <a:t/>
            </a:r>
            <a:br>
              <a:rPr lang="uk-UA" b="1" dirty="0" smtClean="0">
                <a:solidFill>
                  <a:srgbClr val="660066"/>
                </a:solidFill>
              </a:rPr>
            </a:br>
            <a:r>
              <a:rPr lang="uk-UA" sz="2800" b="1" dirty="0" smtClean="0">
                <a:solidFill>
                  <a:srgbClr val="660066"/>
                </a:solidFill>
              </a:rPr>
              <a:t>Микола Маркіянович</a:t>
            </a:r>
            <a:br>
              <a:rPr lang="uk-UA" sz="2800" b="1" dirty="0" smtClean="0">
                <a:solidFill>
                  <a:srgbClr val="660066"/>
                </a:solidFill>
              </a:rPr>
            </a:br>
            <a:r>
              <a:rPr lang="uk-UA" sz="2800" b="1" dirty="0" smtClean="0">
                <a:solidFill>
                  <a:srgbClr val="660066"/>
                </a:solidFill>
              </a:rPr>
              <a:t>(1858 - 1928)</a:t>
            </a:r>
            <a:endParaRPr lang="uk-UA" sz="2800" dirty="0">
              <a:solidFill>
                <a:srgbClr val="660066"/>
              </a:solidFill>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521</TotalTime>
  <Words>1949</Words>
  <Application>Microsoft Office PowerPoint</Application>
  <PresentationFormat>Экран (4:3)</PresentationFormat>
  <Paragraphs>92</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Аспект</vt:lpstr>
      <vt:lpstr>Вчені-біологи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Вчені-біологи</dc:title>
  <dc:creator>Павленко</dc:creator>
  <cp:lastModifiedBy>Павленко</cp:lastModifiedBy>
  <cp:revision>104</cp:revision>
  <dcterms:created xsi:type="dcterms:W3CDTF">2010-09-11T17:54:54Z</dcterms:created>
  <dcterms:modified xsi:type="dcterms:W3CDTF">2010-11-08T17:52:45Z</dcterms:modified>
</cp:coreProperties>
</file>