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64" r:id="rId5"/>
    <p:sldId id="266" r:id="rId6"/>
    <p:sldId id="269" r:id="rId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9BB63-8B73-4B06-A871-2F75F32ED9E9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C9A9F-97BA-4061-8736-DE2EFE50E45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E0CE6-BEC0-4894-B63F-777E823B70A7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E07B0-4144-4712-936A-0C328F88F3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0B367-F6D5-4140-8C96-8A5F9BDE6BA9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97B18-090A-4477-B7AD-DDE8349017C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95D4-4F1F-46EA-9C17-1D31D9AD681C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0E57E-C265-481A-96BD-7D4FE6D82C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FD74C-DF9A-42E4-B1E4-925803675265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B228C-0077-447E-BE8F-AFED29601B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29E08-B646-4DFE-84AE-2723CF6988EB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50B5-6F89-4C32-BA57-E115B4E5C29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BA07-40C6-4EDA-866D-B740526A3D3E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034D0-6E70-416F-B91D-6E82D3F3D05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CCDFC-14B0-4303-BFAE-9CE55D9D02D0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63A6-BF1A-4CCE-BB44-28A69C83A61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89F1E-07F2-4D82-AA23-9F6A40D167DA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DD3DF-CEE1-43CC-8E04-4FB4EAA1F4A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7E7E-3949-4150-9EB0-7AA1E7B4E3A0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7DA7C-E2F8-47F8-8220-2472496BA0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75496-8C80-4B92-A497-A877E0169E97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7897-5E67-4040-914A-9CFC40B57E5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1B3CAA-BFE1-4CBC-9A29-0EA08C2D244A}" type="datetimeFigureOut">
              <a:rPr lang="uk-UA"/>
              <a:pPr>
                <a:defRPr/>
              </a:pPr>
              <a:t>14.03.2015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412261-7DA5-4A33-A68F-6F0609A6EAB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990656" cy="122237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6600" cap="none" dirty="0" smtClean="0"/>
              <a:t>НЕРВОВА РЕГУЛЯЦІЯ</a:t>
            </a:r>
            <a:endParaRPr lang="uk-UA" sz="6600" cap="none" dirty="0"/>
          </a:p>
        </p:txBody>
      </p:sp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6480175" y="4357694"/>
            <a:ext cx="26638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Підготувала: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9 класу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Верхогляд Катя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Группа 5"/>
          <p:cNvGrpSpPr>
            <a:grpSpLocks/>
          </p:cNvGrpSpPr>
          <p:nvPr/>
        </p:nvGrpSpPr>
        <p:grpSpPr bwMode="auto">
          <a:xfrm>
            <a:off x="6156176" y="764704"/>
            <a:ext cx="2509267" cy="4814830"/>
            <a:chOff x="6111949" y="692696"/>
            <a:chExt cx="2581275" cy="4953000"/>
          </a:xfrm>
        </p:grpSpPr>
        <p:pic>
          <p:nvPicPr>
            <p:cNvPr id="1433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1949" y="692696"/>
              <a:ext cx="2581275" cy="495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Прямоугольник 7"/>
            <p:cNvSpPr/>
            <p:nvPr/>
          </p:nvSpPr>
          <p:spPr>
            <a:xfrm>
              <a:off x="6300861" y="1268959"/>
              <a:ext cx="239713" cy="3603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56399" y="1916659"/>
              <a:ext cx="239712" cy="3603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56399" y="2924721"/>
              <a:ext cx="239712" cy="36036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b="1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395536" y="1052736"/>
            <a:ext cx="539983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0363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Нервова регуляція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відбувається за участю нервової системи. 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Основним структурним і функціональним елементом нервової системи є нервова клітина - нейрон. 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Він має тіло (1), численні короткі відростки (дендрити  (2)) та один довгий (аксон (3)).</a:t>
            </a:r>
          </a:p>
          <a:p>
            <a:pPr indent="360363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Тіла і дендрити аксонів складають сіру речовину, а аксони – білу.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1403350" y="2708275"/>
            <a:ext cx="619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467544" y="1484784"/>
            <a:ext cx="8136904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У процесі еволюції у тварин виникли такі типи нервової системи: дифузна, стовбурова, вузлова та трубчаста.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Дифузна нервова система найдавніша, характерна для кишковопорожнинних.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Стовбурова нервова система характерна для Плоских та Круглих червів.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Вузлова нервова система типова для кільчастих червів, молюсків, членистоногих.</a:t>
            </a:r>
          </a:p>
          <a:p>
            <a:pPr indent="449263">
              <a:spcBef>
                <a:spcPct val="50000"/>
              </a:spcBef>
            </a:pPr>
            <a:r>
              <a:rPr lang="uk-UA" sz="2000" dirty="0" smtClean="0">
                <a:latin typeface="Times New Roman" pitchFamily="18" charset="0"/>
              </a:rPr>
              <a:t>Трубчаста нервова система характерна для вищих тварин — хордових. </a:t>
            </a:r>
            <a:endParaRPr lang="uk-UA" sz="2000" dirty="0">
              <a:latin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763688" y="476672"/>
            <a:ext cx="5184576" cy="7200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типи нервової системи</a:t>
            </a: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3"/>
          <p:cNvSpPr txBox="1">
            <a:spLocks noChangeArrowheads="1"/>
          </p:cNvSpPr>
          <p:nvPr/>
        </p:nvSpPr>
        <p:spPr bwMode="auto">
          <a:xfrm>
            <a:off x="1403350" y="2708275"/>
            <a:ext cx="6192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50825" y="1341438"/>
            <a:ext cx="86423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/>
            <a:r>
              <a:rPr lang="uk-UA" sz="2000">
                <a:latin typeface="Times New Roman" pitchFamily="18" charset="0"/>
                <a:cs typeface="Times New Roman" pitchFamily="18" charset="0"/>
              </a:rPr>
              <a:t>У більшості тварин нервова система складається з двох частин — центральної та периферичної.</a:t>
            </a:r>
          </a:p>
        </p:txBody>
      </p:sp>
      <p:grpSp>
        <p:nvGrpSpPr>
          <p:cNvPr id="15363" name="Группа 8"/>
          <p:cNvGrpSpPr>
            <a:grpSpLocks/>
          </p:cNvGrpSpPr>
          <p:nvPr/>
        </p:nvGrpSpPr>
        <p:grpSpPr bwMode="auto">
          <a:xfrm>
            <a:off x="4932040" y="2060848"/>
            <a:ext cx="3960812" cy="4352925"/>
            <a:chOff x="1115616" y="1524546"/>
            <a:chExt cx="3960440" cy="4352726"/>
          </a:xfrm>
        </p:grpSpPr>
        <p:pic>
          <p:nvPicPr>
            <p:cNvPr id="15366" name="Рисунок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5616" y="1524546"/>
              <a:ext cx="2233146" cy="4352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7" name="Группа 10"/>
            <p:cNvGrpSpPr>
              <a:grpSpLocks/>
            </p:cNvGrpSpPr>
            <p:nvPr/>
          </p:nvGrpSpPr>
          <p:grpSpPr bwMode="auto">
            <a:xfrm>
              <a:off x="2051720" y="1772816"/>
              <a:ext cx="3024336" cy="2864419"/>
              <a:chOff x="2915816" y="1068637"/>
              <a:chExt cx="3024336" cy="2864419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2916249" y="1068006"/>
                <a:ext cx="2231815" cy="84768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flipV="1">
                <a:off x="3132129" y="1915692"/>
                <a:ext cx="2015936" cy="2889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3276577" y="2349060"/>
                <a:ext cx="1800056" cy="7921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3276577" y="3141186"/>
                <a:ext cx="1800056" cy="7921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ямоугольник 15"/>
              <p:cNvSpPr/>
              <p:nvPr/>
            </p:nvSpPr>
            <p:spPr>
              <a:xfrm>
                <a:off x="5148064" y="1772824"/>
                <a:ext cx="792088" cy="43178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b="1" dirty="0">
                    <a:latin typeface="Times New Roman" pitchFamily="18" charset="0"/>
                    <a:cs typeface="Times New Roman" pitchFamily="18" charset="0"/>
                  </a:rPr>
                  <a:t>І (1,2)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5076633" y="2890373"/>
                <a:ext cx="792089" cy="43336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uk-UA" b="1" dirty="0">
                    <a:latin typeface="Times New Roman" pitchFamily="18" charset="0"/>
                    <a:cs typeface="Times New Roman" pitchFamily="18" charset="0"/>
                  </a:rPr>
                  <a:t>ІІ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5364" name="TextBox 17"/>
          <p:cNvSpPr txBox="1">
            <a:spLocks noChangeArrowheads="1"/>
          </p:cNvSpPr>
          <p:nvPr/>
        </p:nvSpPr>
        <p:spPr bwMode="auto">
          <a:xfrm>
            <a:off x="250825" y="2060575"/>
            <a:ext cx="453707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>
              <a:buFont typeface="Franklin Gothic Medium" pitchFamily="34" charset="0"/>
              <a:buAutoNum type="romanUcPeriod"/>
            </a:pPr>
            <a:r>
              <a:rPr lang="uk-UA" sz="2000">
                <a:latin typeface="Times New Roman" pitchFamily="18" charset="0"/>
                <a:cs typeface="Times New Roman" pitchFamily="18" charset="0"/>
              </a:rPr>
              <a:t>Центральна нервова система хребетних (зокрема людини) складається з головного та спинного мозку. </a:t>
            </a:r>
          </a:p>
          <a:p>
            <a:pPr indent="360363">
              <a:buFont typeface="Franklin Gothic Medium" pitchFamily="34" charset="0"/>
              <a:buAutoNum type="romanUcPeriod"/>
            </a:pPr>
            <a:r>
              <a:rPr lang="uk-UA" sz="2000">
                <a:latin typeface="Times New Roman" pitchFamily="18" charset="0"/>
                <a:cs typeface="Times New Roman" pitchFamily="18" charset="0"/>
              </a:rPr>
              <a:t>Периферична нервова система складається з сенсорних нейронів, сукупностей нейронів, що називаються гангліями, та нервів, що сполучають їх між собою та з центральною нервовою системою.</a:t>
            </a:r>
          </a:p>
          <a:p>
            <a:pPr indent="360363"/>
            <a:r>
              <a:rPr lang="uk-UA" sz="2000">
                <a:latin typeface="Times New Roman" pitchFamily="18" charset="0"/>
                <a:cs typeface="Times New Roman" pitchFamily="18" charset="0"/>
              </a:rPr>
              <a:t>Нерви залежно від складу їхніх волокон поділяють на чутливі, рухові і змішані. </a:t>
            </a:r>
          </a:p>
          <a:p>
            <a:pPr indent="360363"/>
            <a:endParaRPr lang="uk-UA" sz="2000">
              <a:latin typeface="Franklin Gothic Book" pitchFamily="34" charset="0"/>
            </a:endParaRPr>
          </a:p>
        </p:txBody>
      </p:sp>
      <p:sp>
        <p:nvSpPr>
          <p:cNvPr id="19" name="Заголовок 1"/>
          <p:cNvSpPr>
            <a:spLocks noGrp="1"/>
          </p:cNvSpPr>
          <p:nvPr>
            <p:ph type="ctrTitle"/>
          </p:nvPr>
        </p:nvSpPr>
        <p:spPr>
          <a:xfrm>
            <a:off x="1187624" y="476672"/>
            <a:ext cx="5904656" cy="7200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Частини нервової системи</a:t>
            </a:r>
            <a:endParaRPr lang="uk-UA" sz="3200" dirty="0"/>
          </a:p>
        </p:txBody>
      </p:sp>
      <p:sp>
        <p:nvSpPr>
          <p:cNvPr id="15375" name="TextBox 4"/>
          <p:cNvSpPr txBox="1">
            <a:spLocks noChangeArrowheads="1"/>
          </p:cNvSpPr>
          <p:nvPr/>
        </p:nvSpPr>
        <p:spPr bwMode="auto">
          <a:xfrm>
            <a:off x="250825" y="1341438"/>
            <a:ext cx="86423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/>
            <a:r>
              <a:rPr lang="uk-UA" sz="2000">
                <a:latin typeface="Times New Roman" pitchFamily="18" charset="0"/>
                <a:cs typeface="Times New Roman" pitchFamily="18" charset="0"/>
              </a:rPr>
              <a:t>У більшості тварин нервова система складається з двох частин — центральної та периферичної.</a:t>
            </a:r>
          </a:p>
        </p:txBody>
      </p:sp>
      <p:sp>
        <p:nvSpPr>
          <p:cNvPr id="15376" name="TextBox 17"/>
          <p:cNvSpPr txBox="1">
            <a:spLocks noChangeArrowheads="1"/>
          </p:cNvSpPr>
          <p:nvPr/>
        </p:nvSpPr>
        <p:spPr bwMode="auto">
          <a:xfrm>
            <a:off x="250825" y="2060575"/>
            <a:ext cx="453707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>
              <a:buFont typeface="Franklin Gothic Medium" pitchFamily="34" charset="0"/>
              <a:buAutoNum type="romanU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Центральна нервова система хребетних (зокрема людини) складається з головного та спинного мозку. </a:t>
            </a:r>
          </a:p>
          <a:p>
            <a:pPr indent="360363">
              <a:buFont typeface="Franklin Gothic Medium" pitchFamily="34" charset="0"/>
              <a:buAutoNum type="romanU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Периферична нервова система складається з сенсорних нейронів, сукупностей нейронів, що називаються гангліями, та нервів, що сполучають їх між собою та з центральною нервовою системою.</a:t>
            </a:r>
          </a:p>
          <a:p>
            <a:pPr indent="360363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Нерви залежно від складу їхніх волокон поділяють на чутливі, рухові і змішані. </a:t>
            </a:r>
          </a:p>
          <a:p>
            <a:pPr indent="360363"/>
            <a:endParaRPr lang="uk-UA" sz="2000" dirty="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288" y="1268413"/>
            <a:ext cx="8497887" cy="4710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основі нервової регуляції лежить принцип рефлексу. 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Рефлекс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це реакція організму у відповідь на будь-яке подразнення, яка здійснюється і контролюється центральною нервовою системою. 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Усі рефлекси людини поділено на безумовні і умовні.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Безумовні рефлекси поділяються на: 1. Орієнтувальні, 2. Захисні, 3 Травні, 4 Статеві.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Умовні рефлекси виникають в процесі життя на основі безумовних. Для їх утворення необхідна сукупність певних чинників: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1. Передувати безумовному подразнику повинен байдужий (умовний).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2. Умовний подразник має бути слабкішим за безумовний.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3. Між умовним та безумовним подразниками інтервал часу має бути незначним.</a:t>
            </a:r>
          </a:p>
          <a:p>
            <a:pPr indent="449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4. Необхідне періодичне повторення дії закріплення умовного рефлексу. Тобто умовний подразник має бути підкріплений безумовним.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latin typeface="+mn-lt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27661" y="409426"/>
            <a:ext cx="2232247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Рефлекс</a:t>
            </a:r>
            <a:endParaRPr lang="uk-UA" sz="32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60648"/>
            <a:ext cx="4536504" cy="8640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/>
              <a:t>Рефлекторна дуга</a:t>
            </a:r>
            <a:endParaRPr lang="uk-UA" sz="3200" dirty="0"/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323850" y="908050"/>
            <a:ext cx="85693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 algn="just"/>
            <a:r>
              <a:rPr lang="uk-UA" sz="19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основі будь-якого рефлексу лежить рефлекторна дуга: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1. Рецептори органів чуття сприймають подразнення і перетворюють їх на нервовий імпульс, який далі поширюється по структурах рефлекторної дуги.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2. Нервовий імпульс по доцентровому шляху (чутливому) несе інформацію до ЦНС, де відбувається передача імпульсу з чутливого на руховий нейрон.</a:t>
            </a:r>
          </a:p>
          <a:p>
            <a:pPr indent="360363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3. В ЦНС інформація отримується, обробляється і передається на руховий шлях.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852738"/>
            <a:ext cx="41275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323850" y="2963863"/>
            <a:ext cx="36004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0363"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4. По руховому шляху (відцентровому) імпульс іде до робочого органа.</a:t>
            </a:r>
          </a:p>
          <a:p>
            <a:pPr indent="360363" algn="just"/>
            <a:r>
              <a:rPr lang="uk-UA" sz="2000">
                <a:latin typeface="Times New Roman" pitchFamily="18" charset="0"/>
                <a:cs typeface="Times New Roman" pitchFamily="18" charset="0"/>
              </a:rPr>
              <a:t>5. Робочим органом можуть бути скелетні та гладкі м’язи, залози, серце.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250825" y="5084763"/>
            <a:ext cx="864235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358775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Основна частина рефлекторних дуг в організмі людини складається з трьох нейронів, деякі з двох.</a:t>
            </a:r>
          </a:p>
          <a:p>
            <a:pPr marL="90488" indent="358775" algn="just"/>
            <a:r>
              <a:rPr lang="uk-UA" sz="1900">
                <a:latin typeface="Times New Roman" pitchFamily="18" charset="0"/>
                <a:cs typeface="Times New Roman" pitchFamily="18" charset="0"/>
              </a:rPr>
              <a:t>Час рефлексу залежить від складності рефлекторної дуги, сили подразнення та рівня збудливості.</a:t>
            </a:r>
            <a:endParaRPr lang="uk-UA" sz="1900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E1E1E1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E1E1E1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424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НЕРВОВА РЕГУЛЯЦІЯ</vt:lpstr>
      <vt:lpstr>Слайд 2</vt:lpstr>
      <vt:lpstr>типи нервової системи</vt:lpstr>
      <vt:lpstr>Частини нервової системи</vt:lpstr>
      <vt:lpstr>Слайд 5</vt:lpstr>
      <vt:lpstr>Рефлекторна дуга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НЕРВОВА РЕГУЛЯЦІЯ</dc:title>
  <dc:creator>Anastasia</dc:creator>
  <cp:lastModifiedBy>Катя</cp:lastModifiedBy>
  <cp:revision>16</cp:revision>
  <dcterms:created xsi:type="dcterms:W3CDTF">2013-05-16T19:31:02Z</dcterms:created>
  <dcterms:modified xsi:type="dcterms:W3CDTF">2015-03-14T19:33:00Z</dcterms:modified>
</cp:coreProperties>
</file>