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на тему</a:t>
            </a:r>
            <a:br>
              <a:rPr lang="uk-UA" dirty="0" smtClean="0"/>
            </a:br>
            <a:r>
              <a:rPr lang="en-US" dirty="0" smtClean="0"/>
              <a:t>“</a:t>
            </a:r>
            <a:r>
              <a:rPr lang="uk-UA" dirty="0" smtClean="0"/>
              <a:t>ВІЛ, СНІД в Україні</a:t>
            </a:r>
            <a:r>
              <a:rPr lang="en-US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10</a:t>
            </a:r>
            <a:r>
              <a:rPr lang="en-US" dirty="0" smtClean="0"/>
              <a:t> </a:t>
            </a:r>
            <a:r>
              <a:rPr lang="uk-UA" dirty="0" smtClean="0"/>
              <a:t>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51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569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Які симптоми СНІДу?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У число ознак того, що ВІЛ переходить у стадію СНІДу, входять: </a:t>
            </a:r>
          </a:p>
          <a:p>
            <a:r>
              <a:rPr lang="ru-RU" dirty="0"/>
              <a:t>Жар, який не проходить. </a:t>
            </a:r>
            <a:endParaRPr lang="ru-RU" dirty="0" smtClean="0"/>
          </a:p>
          <a:p>
            <a:r>
              <a:rPr lang="ru-RU" dirty="0" smtClean="0"/>
              <a:t>Рясне </a:t>
            </a:r>
            <a:r>
              <a:rPr lang="ru-RU" dirty="0"/>
              <a:t>потовиділення під час сну. </a:t>
            </a:r>
            <a:endParaRPr lang="ru-RU" dirty="0" smtClean="0"/>
          </a:p>
          <a:p>
            <a:r>
              <a:rPr lang="ru-RU" dirty="0" smtClean="0"/>
              <a:t>Постійне </a:t>
            </a:r>
            <a:r>
              <a:rPr lang="ru-RU" dirty="0"/>
              <a:t>відчуття втоми (не пов'язане зі стресом або нестачею сну). </a:t>
            </a:r>
            <a:endParaRPr lang="ru-RU" dirty="0" smtClean="0"/>
          </a:p>
          <a:p>
            <a:r>
              <a:rPr lang="ru-RU" dirty="0" smtClean="0"/>
              <a:t>Постійне </a:t>
            </a:r>
            <a:r>
              <a:rPr lang="ru-RU" dirty="0"/>
              <a:t>відчуття нездужання. </a:t>
            </a:r>
            <a:endParaRPr lang="ru-RU" dirty="0" smtClean="0"/>
          </a:p>
          <a:p>
            <a:r>
              <a:rPr lang="ru-RU" dirty="0" smtClean="0"/>
              <a:t>Втрата </a:t>
            </a:r>
            <a:r>
              <a:rPr lang="ru-RU" dirty="0"/>
              <a:t>ваги. </a:t>
            </a:r>
            <a:endParaRPr lang="ru-RU" dirty="0" smtClean="0"/>
          </a:p>
          <a:p>
            <a:r>
              <a:rPr lang="ru-RU" dirty="0" smtClean="0"/>
              <a:t>Набрякання </a:t>
            </a:r>
            <a:r>
              <a:rPr lang="ru-RU" dirty="0"/>
              <a:t>лімфовузлів (на шиї, в паху або в пахвових западинах)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2690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5479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Якими інфекціями заражаються люди, хворі на СНІД?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Хворі на СНІД дуже чутливі до інфекцій, які називаються СНІД-визначальними хворобами, і в число яких часто входять наступні захворювання: </a:t>
            </a:r>
          </a:p>
          <a:p>
            <a:r>
              <a:rPr lang="ru-RU" dirty="0"/>
              <a:t>Саркома Капоші, </a:t>
            </a:r>
            <a:endParaRPr lang="ru-RU" dirty="0" smtClean="0"/>
          </a:p>
          <a:p>
            <a:r>
              <a:rPr lang="ru-RU" dirty="0" smtClean="0"/>
              <a:t>пухлина </a:t>
            </a:r>
            <a:r>
              <a:rPr lang="ru-RU" dirty="0"/>
              <a:t>шкіри, яка представляє собою безболісні плями темно-фіолетового кольору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Зміни психіки і головні болі, викликані мікозом або пухлинами головного і спинного мозку. </a:t>
            </a:r>
            <a:endParaRPr lang="ru-RU" dirty="0" smtClean="0"/>
          </a:p>
          <a:p>
            <a:r>
              <a:rPr lang="ru-RU" dirty="0" smtClean="0"/>
              <a:t>Задишка </a:t>
            </a:r>
            <a:r>
              <a:rPr lang="ru-RU" dirty="0"/>
              <a:t>і утруднене дихання в зв'язку з інфекціями легких. </a:t>
            </a:r>
            <a:endParaRPr lang="ru-RU" dirty="0" smtClean="0"/>
          </a:p>
          <a:p>
            <a:r>
              <a:rPr lang="ru-RU" dirty="0" smtClean="0"/>
              <a:t>Недоумство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Сильне </a:t>
            </a:r>
            <a:r>
              <a:rPr lang="ru-RU" dirty="0"/>
              <a:t>виснаження. </a:t>
            </a:r>
            <a:endParaRPr lang="ru-RU" dirty="0" smtClean="0"/>
          </a:p>
          <a:p>
            <a:r>
              <a:rPr lang="ru-RU" dirty="0" smtClean="0"/>
              <a:t>Хронічна </a:t>
            </a:r>
            <a:r>
              <a:rPr lang="ru-RU" dirty="0"/>
              <a:t>діарея.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2809"/>
          </a:xfrm>
        </p:spPr>
      </p:pic>
    </p:spTree>
    <p:extLst>
      <p:ext uri="{BB962C8B-B14F-4D97-AF65-F5344CB8AC3E}">
        <p14:creationId xmlns:p14="http://schemas.microsoft.com/office/powerpoint/2010/main" val="13229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3921904" cy="2952328"/>
          </a:xfrm>
        </p:spPr>
        <p:txBody>
          <a:bodyPr/>
          <a:lstStyle/>
          <a:p>
            <a:pPr marL="114300" indent="0">
              <a:buNone/>
            </a:pPr>
            <a:r>
              <a:rPr lang="uk-UA" dirty="0" smtClean="0"/>
              <a:t>СНІД– синдром набутого імунодефіциту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3672408" cy="2952328"/>
          </a:xfrm>
        </p:spPr>
        <p:txBody>
          <a:bodyPr/>
          <a:lstStyle/>
          <a:p>
            <a:pPr marL="114300" indent="0">
              <a:buNone/>
            </a:pPr>
            <a:r>
              <a:rPr lang="uk-UA" dirty="0" smtClean="0"/>
              <a:t>ВІЛ– вірус імунодефіциту людини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4819472" cy="32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1010" y="692696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грудня всесвітній день боротьби зі СНІДом</a:t>
            </a:r>
            <a:endParaRPr lang="uk-UA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" y="0"/>
            <a:ext cx="225552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89" y="0"/>
            <a:ext cx="22555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544870" cy="38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983192"/>
            <a:ext cx="4594225" cy="306281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708104"/>
          </a:xfrm>
        </p:spPr>
        <p:txBody>
          <a:bodyPr>
            <a:normAutofit/>
          </a:bodyPr>
          <a:lstStyle/>
          <a:p>
            <a:r>
              <a:rPr lang="ru-RU" b="1" dirty="0"/>
              <a:t>Червона стрічка</a:t>
            </a:r>
            <a:r>
              <a:rPr lang="ru-RU" dirty="0"/>
              <a:t> як символ боротьби з ВІЛ/СНІД була запропонована у 1991 році американським художником Франком Муром, який належить до асоціації «Візуальний СНІД». Вона означає: Я знаю про проблему ВІЛ/СНІДу і я не байдужий до неї.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92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32" y="457200"/>
            <a:ext cx="3781468" cy="46999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636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Перші хворі на СНІД були зареєстровані в США в 1981 році. Збудника захворювання, що призводить до тяжких порушень функції імунної системи було відкрито в 1983 році ученими із Франції і США — Галло і Монтаньє, які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незалежно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один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від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одного знайшли його в крові хворих, померлих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від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СНІДу</a:t>
            </a:r>
            <a:r>
              <a:rPr lang="ru-RU" sz="2000" b="1" dirty="0"/>
              <a:t>.</a:t>
            </a:r>
            <a:endParaRPr lang="uk-UA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30120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того часу померло 20 млн чоловік. 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7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29723">
            <a:off x="0" y="697690"/>
            <a:ext cx="6397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Кожні 8 секунд заражується 1 людина.</a:t>
            </a:r>
            <a:endParaRPr lang="uk-UA" sz="2800" b="1" dirty="0"/>
          </a:p>
        </p:txBody>
      </p:sp>
      <p:sp>
        <p:nvSpPr>
          <p:cNvPr id="10" name="Прямоугольник 9"/>
          <p:cNvSpPr/>
          <p:nvPr/>
        </p:nvSpPr>
        <p:spPr>
          <a:xfrm rot="502457">
            <a:off x="3004422" y="1851316"/>
            <a:ext cx="613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заражується 100 тис чоловік.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64184">
            <a:off x="12413" y="294170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Кожний 70-й українець уже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 інфікований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3510">
            <a:off x="3078802" y="3968717"/>
            <a:ext cx="5995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із 4 не знають, що вони ВІЛ-інфіковані.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15719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6 років може померти 800000 чоловік, 140 будуть помирати кожен день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7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21415"/>
          <a:stretch>
            <a:fillRect/>
          </a:stretch>
        </p:blipFill>
        <p:spPr>
          <a:xfrm>
            <a:off x="-36512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val="12221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00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r="3278"/>
          <a:stretch>
            <a:fillRect/>
          </a:stretch>
        </p:blipFill>
        <p:spPr>
          <a:xfrm>
            <a:off x="467544" y="1052736"/>
            <a:ext cx="8334059" cy="4556373"/>
          </a:xfrm>
        </p:spPr>
      </p:pic>
    </p:spTree>
    <p:extLst>
      <p:ext uri="{BB962C8B-B14F-4D97-AF65-F5344CB8AC3E}">
        <p14:creationId xmlns:p14="http://schemas.microsoft.com/office/powerpoint/2010/main" val="17764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72</TotalTime>
  <Words>308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Презентація на тему “ВІЛ, СНІД в Україні”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“Віл, СНІД в Україні”</dc:title>
  <dc:creator>Natalia</dc:creator>
  <cp:lastModifiedBy>Natalia</cp:lastModifiedBy>
  <cp:revision>9</cp:revision>
  <dcterms:created xsi:type="dcterms:W3CDTF">2013-01-28T14:38:12Z</dcterms:created>
  <dcterms:modified xsi:type="dcterms:W3CDTF">2015-01-29T09:55:58Z</dcterms:modified>
</cp:coreProperties>
</file>