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3" r:id="rId3"/>
    <p:sldId id="257" r:id="rId4"/>
    <p:sldId id="268" r:id="rId5"/>
    <p:sldId id="269" r:id="rId6"/>
    <p:sldId id="270" r:id="rId7"/>
    <p:sldId id="271" r:id="rId8"/>
    <p:sldId id="258" r:id="rId9"/>
    <p:sldId id="261" r:id="rId10"/>
    <p:sldId id="259" r:id="rId11"/>
    <p:sldId id="264" r:id="rId12"/>
    <p:sldId id="262" r:id="rId13"/>
    <p:sldId id="272" r:id="rId14"/>
    <p:sldId id="273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5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9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30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459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6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3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5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52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0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1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3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9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8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3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7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0342-F44B-43A3-A15F-C9C035358A5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88C44-63CC-43F8-AC88-297A51EE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89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«Опіки та отруєння організму людини»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3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медична допомога при </a:t>
            </a:r>
            <a:r>
              <a:rPr lang="uk-UA" dirty="0" err="1" smtClean="0"/>
              <a:t>опіках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698" y="1935921"/>
            <a:ext cx="4796136" cy="314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979" y="1935921"/>
            <a:ext cx="5025674" cy="314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Отруєння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Зміст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Отруєння, отрута та їхні визначення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Шляхи </a:t>
            </a:r>
            <a:r>
              <a:rPr lang="ru-RU" dirty="0" err="1"/>
              <a:t>потрапляння</a:t>
            </a:r>
            <a:r>
              <a:rPr lang="ru-RU" dirty="0"/>
              <a:t> </a:t>
            </a:r>
            <a:r>
              <a:rPr lang="ru-RU" dirty="0" err="1"/>
              <a:t>отрути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, шляхи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виведення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Ознаки отруєння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Класифікація отруєнь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Побутові отруєння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Отруєння чадним газом</a:t>
            </a:r>
          </a:p>
          <a:p>
            <a:pPr marL="457200" indent="-457200">
              <a:buFont typeface="+mj-lt"/>
              <a:buAutoNum type="arabicPeriod"/>
            </a:pP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9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Отруєння, отрута та їхні визначення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51379"/>
            <a:ext cx="10353762" cy="4831308"/>
          </a:xfrm>
        </p:spPr>
        <p:txBody>
          <a:bodyPr>
            <a:normAutofit/>
          </a:bodyPr>
          <a:lstStyle/>
          <a:p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інтоксика́ція</a:t>
            </a:r>
            <a:r>
              <a:rPr lang="ru-RU" dirty="0"/>
              <a:t>  —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отрут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проникли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Отрути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при </a:t>
            </a:r>
            <a:r>
              <a:rPr lang="ru-RU" dirty="0" err="1"/>
              <a:t>дії</a:t>
            </a:r>
            <a:r>
              <a:rPr lang="ru-RU" dirty="0"/>
              <a:t> на </a:t>
            </a:r>
            <a:r>
              <a:rPr lang="ru-RU" dirty="0" err="1"/>
              <a:t>живий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різке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—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смерть. </a:t>
            </a:r>
            <a:r>
              <a:rPr lang="ru-RU" dirty="0" err="1"/>
              <a:t>Віднесення</a:t>
            </a:r>
            <a:r>
              <a:rPr lang="ru-RU" dirty="0"/>
              <a:t> тих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до отрут є </a:t>
            </a:r>
            <a:r>
              <a:rPr lang="ru-RU" dirty="0" err="1"/>
              <a:t>умовним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токсичність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з них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обставинами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способом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. </a:t>
            </a:r>
            <a:r>
              <a:rPr lang="ru-RU" dirty="0" err="1"/>
              <a:t>Токсичний</a:t>
            </a:r>
            <a:r>
              <a:rPr lang="ru-RU" dirty="0"/>
              <a:t> </a:t>
            </a:r>
            <a:r>
              <a:rPr lang="ru-RU" dirty="0" err="1"/>
              <a:t>хімікат</a:t>
            </a:r>
            <a:r>
              <a:rPr lang="ru-RU" dirty="0"/>
              <a:t> —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хімікат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смертельний</a:t>
            </a:r>
            <a:r>
              <a:rPr lang="ru-RU" dirty="0"/>
              <a:t> </a:t>
            </a:r>
            <a:r>
              <a:rPr lang="ru-RU" dirty="0" err="1"/>
              <a:t>наслідок</a:t>
            </a:r>
            <a:r>
              <a:rPr lang="ru-RU" dirty="0"/>
              <a:t>, </a:t>
            </a:r>
            <a:r>
              <a:rPr lang="ru-RU" dirty="0" err="1"/>
              <a:t>призводити</a:t>
            </a:r>
            <a:r>
              <a:rPr lang="ru-RU" dirty="0"/>
              <a:t> до </a:t>
            </a:r>
            <a:r>
              <a:rPr lang="ru-RU" dirty="0" err="1"/>
              <a:t>тимчасової</a:t>
            </a:r>
            <a:r>
              <a:rPr lang="ru-RU" dirty="0"/>
              <a:t> </a:t>
            </a:r>
            <a:r>
              <a:rPr lang="ru-RU" dirty="0" err="1"/>
              <a:t>непрацездатності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заподіяти</a:t>
            </a:r>
            <a:r>
              <a:rPr lang="ru-RU" dirty="0"/>
              <a:t> </a:t>
            </a:r>
            <a:r>
              <a:rPr lang="ru-RU" dirty="0" err="1"/>
              <a:t>довготривалу</a:t>
            </a:r>
            <a:r>
              <a:rPr lang="ru-RU" dirty="0"/>
              <a:t> шкоду людям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.</a:t>
            </a:r>
          </a:p>
          <a:p>
            <a:r>
              <a:rPr lang="ru-RU" dirty="0"/>
              <a:t>До них належать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хімікати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способу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вироблені</a:t>
            </a:r>
            <a:r>
              <a:rPr lang="ru-RU" dirty="0"/>
              <a:t> вони на </a:t>
            </a:r>
            <a:r>
              <a:rPr lang="ru-RU" dirty="0" err="1"/>
              <a:t>об'єктах</a:t>
            </a:r>
            <a:r>
              <a:rPr lang="ru-RU" dirty="0"/>
              <a:t>, </a:t>
            </a:r>
            <a:r>
              <a:rPr lang="ru-RU" dirty="0" err="1"/>
              <a:t>містяться</a:t>
            </a:r>
            <a:r>
              <a:rPr lang="ru-RU" dirty="0"/>
              <a:t> у </a:t>
            </a:r>
            <a:r>
              <a:rPr lang="ru-RU" dirty="0" err="1"/>
              <a:t>боєприпасах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десь</a:t>
            </a:r>
            <a:r>
              <a:rPr lang="ru-RU" dirty="0"/>
              <a:t>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92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Шляхи потрапляння отрути до організму, шляхи її виведення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5367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у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вибірково</a:t>
            </a:r>
            <a:r>
              <a:rPr lang="ru-RU" dirty="0"/>
              <a:t> на </a:t>
            </a:r>
            <a:r>
              <a:rPr lang="ru-RU" dirty="0" err="1"/>
              <a:t>системи</a:t>
            </a:r>
            <a:r>
              <a:rPr lang="ru-RU" dirty="0"/>
              <a:t> та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отрута</a:t>
            </a:r>
            <a:r>
              <a:rPr lang="ru-RU" dirty="0"/>
              <a:t> повинна </a:t>
            </a:r>
            <a:r>
              <a:rPr lang="ru-RU" dirty="0" err="1"/>
              <a:t>потрапити</a:t>
            </a:r>
            <a:r>
              <a:rPr lang="ru-RU" dirty="0"/>
              <a:t> у кров. </a:t>
            </a:r>
            <a:r>
              <a:rPr lang="ru-RU" dirty="0" err="1"/>
              <a:t>Найшвидше</a:t>
            </a:r>
            <a:r>
              <a:rPr lang="ru-RU" dirty="0"/>
              <a:t> й </a:t>
            </a:r>
            <a:r>
              <a:rPr lang="ru-RU" dirty="0" err="1"/>
              <a:t>ефективніше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, яка </a:t>
            </a:r>
            <a:r>
              <a:rPr lang="ru-RU" dirty="0" err="1"/>
              <a:t>безпосередньо</a:t>
            </a:r>
            <a:r>
              <a:rPr lang="ru-RU" dirty="0"/>
              <a:t> введена в кров (</a:t>
            </a:r>
            <a:r>
              <a:rPr lang="ru-RU" dirty="0" err="1"/>
              <a:t>внутрішньовенне</a:t>
            </a:r>
            <a:r>
              <a:rPr lang="ru-RU" dirty="0"/>
              <a:t>). На другому </a:t>
            </a:r>
            <a:r>
              <a:rPr lang="ru-RU" dirty="0" err="1"/>
              <a:t>місці</a:t>
            </a:r>
            <a:r>
              <a:rPr lang="ru-RU" dirty="0"/>
              <a:t>, </a:t>
            </a:r>
            <a:r>
              <a:rPr lang="ru-RU" dirty="0" err="1"/>
              <a:t>внутрішньом'язове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та через </a:t>
            </a:r>
            <a:r>
              <a:rPr lang="ru-RU" dirty="0" err="1"/>
              <a:t>слизові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(для </a:t>
            </a:r>
            <a:r>
              <a:rPr lang="ru-RU" dirty="0" err="1"/>
              <a:t>паро</a:t>
            </a:r>
            <a:r>
              <a:rPr lang="ru-RU" dirty="0"/>
              <a:t> і </a:t>
            </a:r>
            <a:r>
              <a:rPr lang="ru-RU" dirty="0" err="1"/>
              <a:t>газоподібних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) і травного тракту. </a:t>
            </a:r>
            <a:r>
              <a:rPr lang="ru-RU" dirty="0" err="1"/>
              <a:t>Причому</a:t>
            </a:r>
            <a:r>
              <a:rPr lang="ru-RU" dirty="0"/>
              <a:t>, </a:t>
            </a:r>
            <a:r>
              <a:rPr lang="ru-RU" dirty="0" err="1"/>
              <a:t>введенням</a:t>
            </a:r>
            <a:r>
              <a:rPr lang="ru-RU" dirty="0"/>
              <a:t> </a:t>
            </a:r>
            <a:r>
              <a:rPr lang="ru-RU" dirty="0" err="1"/>
              <a:t>отрути</a:t>
            </a:r>
            <a:r>
              <a:rPr lang="ru-RU" dirty="0"/>
              <a:t> через </a:t>
            </a:r>
            <a:r>
              <a:rPr lang="ru-RU" dirty="0" err="1"/>
              <a:t>пряму</a:t>
            </a:r>
            <a:r>
              <a:rPr lang="ru-RU" dirty="0"/>
              <a:t> кишку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швидким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 кров </a:t>
            </a:r>
            <a:r>
              <a:rPr lang="ru-RU" dirty="0" err="1"/>
              <a:t>обминаючи</a:t>
            </a:r>
            <a:r>
              <a:rPr lang="ru-RU" dirty="0"/>
              <a:t> </a:t>
            </a:r>
            <a:r>
              <a:rPr lang="ru-RU" dirty="0" err="1"/>
              <a:t>печінку</a:t>
            </a:r>
            <a:r>
              <a:rPr lang="ru-RU" dirty="0"/>
              <a:t>, де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нейтралізація</a:t>
            </a:r>
            <a:r>
              <a:rPr lang="ru-RU" dirty="0"/>
              <a:t> і </a:t>
            </a:r>
            <a:r>
              <a:rPr lang="ru-RU" dirty="0" err="1"/>
              <a:t>відфільтрування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Звісно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результат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однакової</a:t>
            </a:r>
            <a:r>
              <a:rPr lang="ru-RU" dirty="0"/>
              <a:t> </a:t>
            </a:r>
            <a:r>
              <a:rPr lang="ru-RU" dirty="0" err="1"/>
              <a:t>дози</a:t>
            </a:r>
            <a:r>
              <a:rPr lang="ru-RU" dirty="0"/>
              <a:t> </a:t>
            </a:r>
            <a:r>
              <a:rPr lang="ru-RU" dirty="0" err="1"/>
              <a:t>отрути</a:t>
            </a:r>
            <a:r>
              <a:rPr lang="ru-RU" dirty="0"/>
              <a:t> буде </a:t>
            </a:r>
            <a:r>
              <a:rPr lang="ru-RU" dirty="0" err="1"/>
              <a:t>сильнішим</a:t>
            </a:r>
            <a:r>
              <a:rPr lang="ru-RU" dirty="0"/>
              <a:t> і </a:t>
            </a:r>
            <a:r>
              <a:rPr lang="ru-RU" dirty="0" err="1"/>
              <a:t>швидшим</a:t>
            </a:r>
            <a:r>
              <a:rPr lang="ru-RU" dirty="0"/>
              <a:t> при </a:t>
            </a:r>
            <a:r>
              <a:rPr lang="ru-RU" dirty="0" err="1"/>
              <a:t>введенні</a:t>
            </a:r>
            <a:r>
              <a:rPr lang="ru-RU" dirty="0"/>
              <a:t> через </a:t>
            </a:r>
            <a:r>
              <a:rPr lang="ru-RU" dirty="0" err="1"/>
              <a:t>пряму</a:t>
            </a:r>
            <a:r>
              <a:rPr lang="ru-RU" dirty="0"/>
              <a:t> кишку, </a:t>
            </a:r>
            <a:r>
              <a:rPr lang="ru-RU" dirty="0" err="1"/>
              <a:t>ніж</a:t>
            </a:r>
            <a:r>
              <a:rPr lang="ru-RU" dirty="0"/>
              <a:t> через </a:t>
            </a:r>
            <a:r>
              <a:rPr lang="ru-RU" dirty="0" err="1"/>
              <a:t>шлунок</a:t>
            </a:r>
            <a:r>
              <a:rPr lang="ru-RU" dirty="0"/>
              <a:t>. </a:t>
            </a:r>
            <a:r>
              <a:rPr lang="ru-RU" dirty="0" err="1"/>
              <a:t>Обминає</a:t>
            </a:r>
            <a:r>
              <a:rPr lang="ru-RU" dirty="0"/>
              <a:t> </a:t>
            </a:r>
            <a:r>
              <a:rPr lang="ru-RU" dirty="0" err="1"/>
              <a:t>печінку</a:t>
            </a:r>
            <a:r>
              <a:rPr lang="ru-RU" dirty="0"/>
              <a:t> і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отрути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всмокталася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у </a:t>
            </a:r>
            <a:r>
              <a:rPr lang="ru-RU" dirty="0" err="1"/>
              <a:t>роті</a:t>
            </a:r>
            <a:r>
              <a:rPr lang="ru-RU" dirty="0"/>
              <a:t>. </a:t>
            </a:r>
            <a:r>
              <a:rPr lang="ru-RU" dirty="0" err="1"/>
              <a:t>Якість</a:t>
            </a:r>
            <a:r>
              <a:rPr lang="ru-RU" dirty="0"/>
              <a:t> і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всмоктування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 великою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отрута</a:t>
            </a:r>
            <a:r>
              <a:rPr lang="ru-RU" dirty="0"/>
              <a:t> </a:t>
            </a:r>
            <a:r>
              <a:rPr lang="ru-RU" dirty="0" err="1"/>
              <a:t>всмоктується</a:t>
            </a:r>
            <a:r>
              <a:rPr lang="ru-RU" dirty="0"/>
              <a:t> з </a:t>
            </a:r>
            <a:r>
              <a:rPr lang="ru-RU" dirty="0" err="1"/>
              <a:t>порожнього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, особливо, </a:t>
            </a:r>
            <a:r>
              <a:rPr lang="ru-RU" dirty="0" err="1"/>
              <a:t>якщо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слизовій</a:t>
            </a:r>
            <a:r>
              <a:rPr lang="ru-RU" dirty="0"/>
              <a:t> </a:t>
            </a:r>
            <a:r>
              <a:rPr lang="ru-RU" dirty="0" err="1"/>
              <a:t>оболонці</a:t>
            </a:r>
            <a:r>
              <a:rPr lang="ru-RU" dirty="0"/>
              <a:t> є </a:t>
            </a:r>
            <a:r>
              <a:rPr lang="ru-RU" dirty="0" err="1"/>
              <a:t>виразки</a:t>
            </a:r>
            <a:r>
              <a:rPr lang="ru-RU" dirty="0"/>
              <a:t>. </a:t>
            </a:r>
            <a:r>
              <a:rPr lang="ru-RU" dirty="0" err="1"/>
              <a:t>Навпаки</a:t>
            </a:r>
            <a:r>
              <a:rPr lang="ru-RU" dirty="0"/>
              <a:t>,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повільне</a:t>
            </a:r>
            <a:r>
              <a:rPr lang="ru-RU" dirty="0"/>
              <a:t> </a:t>
            </a:r>
            <a:r>
              <a:rPr lang="ru-RU" dirty="0" err="1"/>
              <a:t>всмоктування</a:t>
            </a:r>
            <a:r>
              <a:rPr lang="ru-RU" dirty="0"/>
              <a:t> </a:t>
            </a:r>
            <a:r>
              <a:rPr lang="ru-RU" dirty="0" err="1"/>
              <a:t>отрути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подразнення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отрутою</a:t>
            </a:r>
            <a:r>
              <a:rPr lang="ru-RU" dirty="0"/>
              <a:t>, при </a:t>
            </a:r>
            <a:r>
              <a:rPr lang="ru-RU" dirty="0" err="1"/>
              <a:t>переповненому</a:t>
            </a:r>
            <a:r>
              <a:rPr lang="ru-RU" dirty="0"/>
              <a:t> </a:t>
            </a:r>
            <a:r>
              <a:rPr lang="ru-RU" dirty="0" err="1"/>
              <a:t>шлунку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часто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блювоту</a:t>
            </a:r>
            <a:r>
              <a:rPr lang="ru-RU" dirty="0"/>
              <a:t> з </a:t>
            </a:r>
            <a:r>
              <a:rPr lang="ru-RU" dirty="0" err="1"/>
              <a:t>виведенням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а то й </a:t>
            </a:r>
            <a:r>
              <a:rPr lang="ru-RU" dirty="0" err="1"/>
              <a:t>усієї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всмокталася</a:t>
            </a:r>
            <a:r>
              <a:rPr lang="ru-RU" dirty="0"/>
              <a:t> у кров.</a:t>
            </a:r>
          </a:p>
        </p:txBody>
      </p:sp>
    </p:spTree>
    <p:extLst>
      <p:ext uri="{BB962C8B-B14F-4D97-AF65-F5344CB8AC3E}">
        <p14:creationId xmlns:p14="http://schemas.microsoft.com/office/powerpoint/2010/main" val="5817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Ознаки отруєння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37731"/>
            <a:ext cx="10353762" cy="511791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Ознаки</a:t>
            </a:r>
            <a:r>
              <a:rPr lang="ru-RU" dirty="0"/>
              <a:t> 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, в 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яка </a:t>
            </a:r>
            <a:r>
              <a:rPr lang="ru-RU" dirty="0" err="1"/>
              <a:t>отруйна</a:t>
            </a:r>
            <a:r>
              <a:rPr lang="ru-RU" dirty="0"/>
              <a:t> 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 та </a:t>
            </a:r>
            <a:r>
              <a:rPr lang="ru-RU" dirty="0" err="1"/>
              <a:t>яким</a:t>
            </a:r>
            <a:r>
              <a:rPr lang="ru-RU" dirty="0"/>
              <a:t> шляхом. Тим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можливо</a:t>
            </a:r>
            <a:r>
              <a:rPr lang="ru-RU" dirty="0"/>
              <a:t>  </a:t>
            </a:r>
            <a:r>
              <a:rPr lang="ru-RU" dirty="0" err="1"/>
              <a:t>думати</a:t>
            </a:r>
            <a:r>
              <a:rPr lang="ru-RU" dirty="0"/>
              <a:t> про </a:t>
            </a:r>
            <a:r>
              <a:rPr lang="ru-RU" dirty="0" err="1"/>
              <a:t>отруєння</a:t>
            </a:r>
            <a:r>
              <a:rPr lang="ru-RU" dirty="0"/>
              <a:t> при </a:t>
            </a:r>
            <a:r>
              <a:rPr lang="ru-RU" dirty="0" err="1"/>
              <a:t>наявності</a:t>
            </a:r>
            <a:r>
              <a:rPr lang="ru-RU" dirty="0"/>
              <a:t> 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різке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до 32-34С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r>
              <a:rPr lang="ru-RU" dirty="0"/>
              <a:t> </a:t>
            </a:r>
            <a:r>
              <a:rPr lang="ru-RU" dirty="0" err="1"/>
              <a:t>різке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до 38-40С;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специфічного</a:t>
            </a:r>
            <a:r>
              <a:rPr lang="ru-RU" dirty="0"/>
              <a:t> </a:t>
            </a:r>
            <a:r>
              <a:rPr lang="ru-RU" dirty="0" err="1"/>
              <a:t>неприємного</a:t>
            </a:r>
            <a:r>
              <a:rPr lang="ru-RU" dirty="0"/>
              <a:t> запаху з рота,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нудоти</a:t>
            </a:r>
            <a:r>
              <a:rPr lang="ru-RU" dirty="0"/>
              <a:t> та </a:t>
            </a:r>
            <a:r>
              <a:rPr lang="ru-RU" dirty="0" err="1"/>
              <a:t>блювоти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та </a:t>
            </a:r>
            <a:r>
              <a:rPr lang="ru-RU" dirty="0" err="1"/>
              <a:t>сечі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свербіж</a:t>
            </a:r>
            <a:r>
              <a:rPr lang="ru-RU" dirty="0"/>
              <a:t> та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потраплянні</a:t>
            </a:r>
            <a:r>
              <a:rPr lang="ru-RU" dirty="0"/>
              <a:t> </a:t>
            </a:r>
            <a:r>
              <a:rPr lang="ru-RU" dirty="0" err="1"/>
              <a:t>отрути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сильний</a:t>
            </a:r>
            <a:r>
              <a:rPr lang="ru-RU" dirty="0"/>
              <a:t> набряк, сип,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виразок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 та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оболонках</a:t>
            </a:r>
            <a:r>
              <a:rPr lang="ru-RU" dirty="0"/>
              <a:t> на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потрапляння</a:t>
            </a:r>
            <a:r>
              <a:rPr lang="ru-RU" dirty="0"/>
              <a:t> </a:t>
            </a:r>
            <a:r>
              <a:rPr lang="ru-RU" dirty="0" err="1"/>
              <a:t>отрути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судоми</a:t>
            </a:r>
            <a:r>
              <a:rPr lang="ru-RU" dirty="0"/>
              <a:t> та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до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та </a:t>
            </a:r>
            <a:r>
              <a:rPr lang="ru-RU" dirty="0" err="1"/>
              <a:t>ковтання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часткова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слуху, </a:t>
            </a:r>
            <a:r>
              <a:rPr lang="ru-RU" dirty="0" err="1"/>
              <a:t>дзвін</a:t>
            </a:r>
            <a:r>
              <a:rPr lang="ru-RU" dirty="0"/>
              <a:t> у </a:t>
            </a:r>
            <a:r>
              <a:rPr lang="ru-RU" dirty="0" err="1"/>
              <a:t>вухах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часткова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, </a:t>
            </a:r>
            <a:r>
              <a:rPr lang="ru-RU" dirty="0" err="1"/>
              <a:t>виникнення</a:t>
            </a:r>
            <a:r>
              <a:rPr lang="ru-RU" dirty="0"/>
              <a:t> «</a:t>
            </a:r>
            <a:r>
              <a:rPr lang="ru-RU" dirty="0" err="1"/>
              <a:t>зірочок</a:t>
            </a:r>
            <a:r>
              <a:rPr lang="ru-RU" dirty="0"/>
              <a:t>» перед </a:t>
            </a:r>
            <a:r>
              <a:rPr lang="ru-RU" dirty="0" err="1"/>
              <a:t>очима</a:t>
            </a:r>
            <a:r>
              <a:rPr lang="ru-RU" dirty="0"/>
              <a:t>,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розрізнювати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порушення</a:t>
            </a:r>
            <a:r>
              <a:rPr lang="ru-RU" dirty="0"/>
              <a:t> ходи та </a:t>
            </a:r>
            <a:r>
              <a:rPr lang="ru-RU" dirty="0" err="1"/>
              <a:t>координації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сонливість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збудження</a:t>
            </a:r>
            <a:r>
              <a:rPr lang="ru-RU" dirty="0"/>
              <a:t>,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зіниць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відсутність</a:t>
            </a:r>
            <a:r>
              <a:rPr lang="ru-RU" dirty="0"/>
              <a:t> пульсу в </a:t>
            </a:r>
            <a:r>
              <a:rPr lang="ru-RU" dirty="0" err="1"/>
              <a:t>кінцівках</a:t>
            </a:r>
            <a:r>
              <a:rPr lang="ru-RU" dirty="0"/>
              <a:t>, </a:t>
            </a:r>
            <a:r>
              <a:rPr lang="ru-RU" dirty="0" err="1"/>
              <a:t>зупинка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9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отруєнь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своєчасно</a:t>
            </a:r>
            <a:r>
              <a:rPr lang="ru-RU" dirty="0"/>
              <a:t> </a:t>
            </a:r>
            <a:r>
              <a:rPr lang="ru-RU" dirty="0" err="1"/>
              <a:t>розпочатої</a:t>
            </a:r>
            <a:r>
              <a:rPr lang="ru-RU" dirty="0"/>
              <a:t> </a:t>
            </a:r>
            <a:r>
              <a:rPr lang="ru-RU" dirty="0" err="1"/>
              <a:t>інтенсивної</a:t>
            </a:r>
            <a:r>
              <a:rPr lang="ru-RU" dirty="0"/>
              <a:t> </a:t>
            </a:r>
            <a:r>
              <a:rPr lang="ru-RU" dirty="0" err="1"/>
              <a:t>терапевтичної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на </a:t>
            </a:r>
            <a:r>
              <a:rPr lang="ru-RU" dirty="0" err="1"/>
              <a:t>догоспітальному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.</a:t>
            </a:r>
          </a:p>
          <a:p>
            <a:r>
              <a:rPr lang="ru-RU" dirty="0" err="1"/>
              <a:t>Хронічні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й </a:t>
            </a:r>
            <a:r>
              <a:rPr lang="ru-RU" dirty="0" err="1"/>
              <a:t>тієї</a:t>
            </a:r>
            <a:r>
              <a:rPr lang="ru-RU" dirty="0"/>
              <a:t> ж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яка </a:t>
            </a:r>
            <a:r>
              <a:rPr lang="ru-RU" dirty="0" err="1"/>
              <a:t>потрапляє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часу.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гострого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при </a:t>
            </a:r>
            <a:r>
              <a:rPr lang="ru-RU" dirty="0" err="1"/>
              <a:t>хронічному</a:t>
            </a:r>
            <a:r>
              <a:rPr lang="ru-RU" dirty="0"/>
              <a:t> </a:t>
            </a:r>
            <a:r>
              <a:rPr lang="ru-RU" dirty="0" err="1"/>
              <a:t>потраплянні</a:t>
            </a:r>
            <a:r>
              <a:rPr lang="ru-RU" dirty="0"/>
              <a:t> </a:t>
            </a:r>
            <a:r>
              <a:rPr lang="ru-RU" dirty="0" err="1"/>
              <a:t>отрути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, як </a:t>
            </a:r>
            <a:r>
              <a:rPr lang="ru-RU" dirty="0" err="1"/>
              <a:t>кумуляція</a:t>
            </a:r>
            <a:r>
              <a:rPr lang="ru-RU" dirty="0"/>
              <a:t>, </a:t>
            </a:r>
            <a:r>
              <a:rPr lang="ru-RU" dirty="0" err="1"/>
              <a:t>сенсибілізація</a:t>
            </a:r>
            <a:r>
              <a:rPr lang="ru-RU" dirty="0"/>
              <a:t>, </a:t>
            </a:r>
            <a:r>
              <a:rPr lang="ru-RU" dirty="0" err="1"/>
              <a:t>звикання</a:t>
            </a:r>
            <a:r>
              <a:rPr lang="ru-RU" dirty="0"/>
              <a:t> та </a:t>
            </a:r>
            <a:r>
              <a:rPr lang="ru-RU" dirty="0" err="1"/>
              <a:t>залежність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0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Побутові отруєння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335" y="1935921"/>
            <a:ext cx="6656199" cy="47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Отруєння чадним газом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065" y="1935921"/>
            <a:ext cx="6219219" cy="45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Зміст: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Опіки, класифікація за походженням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Термічні опіки, їх характеристика та ступені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Опіковий шок 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Опікова хвороба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Стадії опікової хвороби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Ступені </a:t>
            </a:r>
            <a:r>
              <a:rPr lang="uk-UA" dirty="0" err="1" smtClean="0"/>
              <a:t>опіків</a:t>
            </a: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Перша медична допомога при </a:t>
            </a:r>
            <a:r>
              <a:rPr lang="uk-UA" dirty="0" err="1" smtClean="0"/>
              <a:t>опіках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Опіки та їх типи, відносно походження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Опік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вид </a:t>
            </a:r>
            <a:r>
              <a:rPr lang="ru-RU" dirty="0" err="1" smtClean="0"/>
              <a:t>травми</a:t>
            </a:r>
            <a:r>
              <a:rPr lang="ru-RU" dirty="0" smtClean="0"/>
              <a:t> </a:t>
            </a:r>
            <a:r>
              <a:rPr lang="ru-RU" dirty="0" err="1" smtClean="0"/>
              <a:t>м’язової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викликаний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тепла,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,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тертя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725" y="3160950"/>
            <a:ext cx="6057900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70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Термічні опіки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(</a:t>
            </a:r>
            <a:r>
              <a:rPr lang="ru-RU" dirty="0" err="1"/>
              <a:t>полум'я</a:t>
            </a:r>
            <a:r>
              <a:rPr lang="ru-RU" dirty="0"/>
              <a:t>, </a:t>
            </a:r>
            <a:r>
              <a:rPr lang="ru-RU" dirty="0" err="1"/>
              <a:t>попадання</a:t>
            </a:r>
            <a:r>
              <a:rPr lang="ru-RU" dirty="0"/>
              <a:t> на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гарячої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, </a:t>
            </a:r>
            <a:r>
              <a:rPr lang="ru-RU" dirty="0" err="1"/>
              <a:t>розжарених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Ознаки</a:t>
            </a:r>
            <a:r>
              <a:rPr lang="ru-RU" dirty="0"/>
              <a:t> -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тяжкості</a:t>
            </a:r>
            <a:r>
              <a:rPr lang="ru-RU" dirty="0" smtClean="0"/>
              <a:t>.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/>
              <a:t>4 </a:t>
            </a:r>
            <a:r>
              <a:rPr lang="ru-RU" dirty="0" err="1"/>
              <a:t>ступені</a:t>
            </a:r>
            <a:r>
              <a:rPr lang="ru-RU" dirty="0"/>
              <a:t> </a:t>
            </a:r>
            <a:r>
              <a:rPr lang="ru-RU" dirty="0" err="1"/>
              <a:t>опіків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І </a:t>
            </a:r>
            <a:r>
              <a:rPr lang="ru-RU" dirty="0"/>
              <a:t>- </a:t>
            </a:r>
            <a:r>
              <a:rPr lang="ru-RU" dirty="0" err="1"/>
              <a:t>почервоніння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і набряк;</a:t>
            </a:r>
          </a:p>
          <a:p>
            <a:pPr marL="0" indent="0">
              <a:buNone/>
            </a:pPr>
            <a:r>
              <a:rPr lang="en-US" dirty="0" smtClean="0"/>
              <a:t>II </a:t>
            </a:r>
            <a:r>
              <a:rPr lang="en-US" dirty="0"/>
              <a:t>- </a:t>
            </a:r>
            <a:r>
              <a:rPr lang="ru-RU" dirty="0" err="1"/>
              <a:t>пухирі</a:t>
            </a:r>
            <a:r>
              <a:rPr lang="ru-RU" dirty="0"/>
              <a:t> </a:t>
            </a:r>
            <a:r>
              <a:rPr lang="ru-RU" dirty="0" err="1"/>
              <a:t>наповнені</a:t>
            </a:r>
            <a:r>
              <a:rPr lang="ru-RU" dirty="0"/>
              <a:t> </a:t>
            </a:r>
            <a:r>
              <a:rPr lang="ru-RU" dirty="0" err="1"/>
              <a:t>жовтуватою</a:t>
            </a:r>
            <a:r>
              <a:rPr lang="ru-RU" dirty="0"/>
              <a:t> </a:t>
            </a:r>
            <a:r>
              <a:rPr lang="ru-RU" dirty="0" err="1"/>
              <a:t>рідиною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en-US" dirty="0" smtClean="0"/>
              <a:t>III </a:t>
            </a:r>
            <a:r>
              <a:rPr lang="en-US" dirty="0"/>
              <a:t>- </a:t>
            </a:r>
            <a:r>
              <a:rPr lang="ru-RU" dirty="0" err="1"/>
              <a:t>утворення</a:t>
            </a:r>
            <a:r>
              <a:rPr lang="ru-RU" dirty="0"/>
              <a:t> некрозу </a:t>
            </a:r>
            <a:r>
              <a:rPr lang="ru-RU" dirty="0" err="1"/>
              <a:t>шкіри</a:t>
            </a:r>
            <a:r>
              <a:rPr lang="ru-RU" dirty="0"/>
              <a:t> (</a:t>
            </a:r>
            <a:r>
              <a:rPr lang="ru-RU" dirty="0" err="1"/>
              <a:t>струпів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en-US" dirty="0" smtClean="0"/>
              <a:t>IV </a:t>
            </a:r>
            <a:r>
              <a:rPr lang="en-US" dirty="0"/>
              <a:t>- </a:t>
            </a:r>
            <a:r>
              <a:rPr lang="ru-RU" dirty="0" err="1"/>
              <a:t>обвуглювання</a:t>
            </a:r>
            <a:r>
              <a:rPr lang="ru-RU" dirty="0"/>
              <a:t> тканин;</a:t>
            </a:r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великих </a:t>
            </a:r>
            <a:r>
              <a:rPr lang="ru-RU" dirty="0" err="1"/>
              <a:t>опіках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шок.</a:t>
            </a:r>
          </a:p>
        </p:txBody>
      </p:sp>
    </p:spTree>
    <p:extLst>
      <p:ext uri="{BB962C8B-B14F-4D97-AF65-F5344CB8AC3E}">
        <p14:creationId xmlns:p14="http://schemas.microsoft.com/office/powerpoint/2010/main" val="21953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Опіковий шок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Опіковий</a:t>
            </a:r>
            <a:r>
              <a:rPr lang="ru-RU" dirty="0"/>
              <a:t> шок — </a:t>
            </a:r>
            <a:r>
              <a:rPr lang="ru-RU" dirty="0" err="1"/>
              <a:t>шоковий</a:t>
            </a:r>
            <a:r>
              <a:rPr lang="ru-RU" dirty="0"/>
              <a:t> стан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загроза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опікових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 smtClean="0"/>
              <a:t>.</a:t>
            </a:r>
          </a:p>
          <a:p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виду шоку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годин до 3 </a:t>
            </a:r>
            <a:r>
              <a:rPr lang="ru-RU" dirty="0" err="1"/>
              <a:t>діб</a:t>
            </a:r>
            <a:r>
              <a:rPr lang="ru-RU" dirty="0"/>
              <a:t> з моменту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опіку</a:t>
            </a:r>
            <a:r>
              <a:rPr lang="ru-RU" dirty="0"/>
              <a:t>. Все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(</a:t>
            </a:r>
            <a:r>
              <a:rPr lang="ru-RU" dirty="0" err="1"/>
              <a:t>глибини</a:t>
            </a:r>
            <a:r>
              <a:rPr lang="ru-RU" dirty="0"/>
              <a:t>) та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опіків</a:t>
            </a:r>
            <a:r>
              <a:rPr lang="ru-RU" dirty="0"/>
              <a:t>, </a:t>
            </a:r>
            <a:r>
              <a:rPr lang="ru-RU" dirty="0" err="1"/>
              <a:t>загального</a:t>
            </a:r>
            <a:r>
              <a:rPr lang="ru-RU" dirty="0"/>
              <a:t> стану та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: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ушкоджень</a:t>
            </a:r>
            <a:r>
              <a:rPr lang="ru-RU" dirty="0"/>
              <a:t> і вони </a:t>
            </a:r>
            <a:r>
              <a:rPr lang="ru-RU" dirty="0" err="1"/>
              <a:t>глибші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коротша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, та </a:t>
            </a:r>
            <a:r>
              <a:rPr lang="ru-RU" dirty="0" err="1"/>
              <a:t>навпаки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8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Опікова хвороба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Опікова</a:t>
            </a:r>
            <a:r>
              <a:rPr lang="ru-RU" dirty="0"/>
              <a:t> хвороба — </a:t>
            </a:r>
            <a:r>
              <a:rPr lang="ru-RU" dirty="0" err="1"/>
              <a:t>складний</a:t>
            </a:r>
            <a:r>
              <a:rPr lang="ru-RU" dirty="0"/>
              <a:t> комплекс </a:t>
            </a:r>
            <a:r>
              <a:rPr lang="ru-RU" dirty="0" err="1"/>
              <a:t>клінічних</a:t>
            </a:r>
            <a:r>
              <a:rPr lang="ru-RU" dirty="0"/>
              <a:t>, анатомо-</a:t>
            </a:r>
            <a:r>
              <a:rPr lang="ru-RU" dirty="0" err="1"/>
              <a:t>морфологічних</a:t>
            </a:r>
            <a:r>
              <a:rPr lang="ru-RU" dirty="0"/>
              <a:t>, </a:t>
            </a:r>
            <a:r>
              <a:rPr lang="ru-RU" dirty="0" err="1"/>
              <a:t>біохімічних</a:t>
            </a:r>
            <a:r>
              <a:rPr lang="ru-RU" dirty="0"/>
              <a:t>, </a:t>
            </a:r>
            <a:r>
              <a:rPr lang="ru-RU" dirty="0" err="1"/>
              <a:t>імунних</a:t>
            </a:r>
            <a:r>
              <a:rPr lang="ru-RU" dirty="0"/>
              <a:t>, </a:t>
            </a:r>
            <a:r>
              <a:rPr lang="ru-RU" dirty="0" err="1"/>
              <a:t>обмінних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розладів</a:t>
            </a:r>
            <a:r>
              <a:rPr lang="ru-RU" dirty="0"/>
              <a:t>, </a:t>
            </a:r>
            <a:r>
              <a:rPr lang="ru-RU" dirty="0" err="1"/>
              <a:t>змін</a:t>
            </a:r>
            <a:r>
              <a:rPr lang="ru-RU" dirty="0"/>
              <a:t> та </a:t>
            </a:r>
            <a:r>
              <a:rPr lang="ru-RU" dirty="0" err="1"/>
              <a:t>порушень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 </a:t>
            </a:r>
            <a:r>
              <a:rPr lang="ru-RU" dirty="0" err="1"/>
              <a:t>опіком</a:t>
            </a:r>
            <a:r>
              <a:rPr lang="ru-RU" dirty="0"/>
              <a:t>.</a:t>
            </a:r>
          </a:p>
          <a:p>
            <a:r>
              <a:rPr lang="ru-RU" dirty="0" err="1"/>
              <a:t>Найчастішою</a:t>
            </a:r>
            <a:r>
              <a:rPr lang="ru-RU" dirty="0"/>
              <a:t> причиною </a:t>
            </a:r>
            <a:r>
              <a:rPr lang="ru-RU" dirty="0" err="1"/>
              <a:t>опікової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є </a:t>
            </a:r>
            <a:r>
              <a:rPr lang="ru-RU" dirty="0" err="1"/>
              <a:t>термічні</a:t>
            </a:r>
            <a:r>
              <a:rPr lang="ru-RU" dirty="0"/>
              <a:t> </a:t>
            </a:r>
            <a:r>
              <a:rPr lang="ru-RU" dirty="0" err="1"/>
              <a:t>опіки</a:t>
            </a:r>
            <a:r>
              <a:rPr lang="ru-RU" dirty="0" smtClean="0"/>
              <a:t>.</a:t>
            </a:r>
          </a:p>
          <a:p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та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опіку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,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супутньої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,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та </a:t>
            </a:r>
            <a:r>
              <a:rPr lang="ru-RU" dirty="0" err="1"/>
              <a:t>швидкості</a:t>
            </a:r>
            <a:r>
              <a:rPr lang="ru-RU" dirty="0"/>
              <a:t> і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невідкладних</a:t>
            </a:r>
            <a:r>
              <a:rPr lang="ru-RU" dirty="0"/>
              <a:t> та </a:t>
            </a:r>
            <a:r>
              <a:rPr lang="ru-RU" dirty="0" err="1"/>
              <a:t>лікувальних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6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Стадії опікової хвороби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78675"/>
            <a:ext cx="10353762" cy="517932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О.хвороба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характерну</a:t>
            </a:r>
            <a:r>
              <a:rPr lang="ru-RU" dirty="0"/>
              <a:t> </a:t>
            </a:r>
            <a:r>
              <a:rPr lang="ru-RU" dirty="0" err="1"/>
              <a:t>етапність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: </a:t>
            </a:r>
            <a:r>
              <a:rPr lang="ru-RU" dirty="0" err="1"/>
              <a:t>опіковий</a:t>
            </a:r>
            <a:r>
              <a:rPr lang="ru-RU" dirty="0"/>
              <a:t> шок, </a:t>
            </a:r>
            <a:r>
              <a:rPr lang="ru-RU" dirty="0" err="1"/>
              <a:t>токсемія</a:t>
            </a:r>
            <a:r>
              <a:rPr lang="ru-RU" dirty="0"/>
              <a:t>, </a:t>
            </a:r>
            <a:r>
              <a:rPr lang="ru-RU" dirty="0" err="1"/>
              <a:t>септикотоксемія</a:t>
            </a:r>
            <a:r>
              <a:rPr lang="ru-RU" dirty="0"/>
              <a:t>, </a:t>
            </a:r>
            <a:r>
              <a:rPr lang="ru-RU" dirty="0" err="1"/>
              <a:t>реконвалесценція</a:t>
            </a:r>
            <a:r>
              <a:rPr lang="ru-RU" dirty="0"/>
              <a:t>. У кожному </a:t>
            </a:r>
            <a:r>
              <a:rPr lang="ru-RU" dirty="0" err="1"/>
              <a:t>періоді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наступати</a:t>
            </a:r>
            <a:r>
              <a:rPr lang="ru-RU" dirty="0"/>
              <a:t> </a:t>
            </a:r>
            <a:r>
              <a:rPr lang="ru-RU" dirty="0" err="1"/>
              <a:t>незворотні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до </a:t>
            </a:r>
            <a:r>
              <a:rPr lang="ru-RU" dirty="0" err="1"/>
              <a:t>біологічної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.</a:t>
            </a:r>
          </a:p>
          <a:p>
            <a:r>
              <a:rPr lang="ru-RU" dirty="0" err="1"/>
              <a:t>Опіковий</a:t>
            </a:r>
            <a:r>
              <a:rPr lang="ru-RU" dirty="0"/>
              <a:t> шок </a:t>
            </a:r>
            <a:r>
              <a:rPr lang="ru-RU" dirty="0" err="1"/>
              <a:t>триває</a:t>
            </a:r>
            <a:r>
              <a:rPr lang="ru-RU" dirty="0"/>
              <a:t> до 72 годин з моменту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ушкоджуючого</a:t>
            </a:r>
            <a:r>
              <a:rPr lang="ru-RU" dirty="0"/>
              <a:t> </a:t>
            </a:r>
            <a:r>
              <a:rPr lang="ru-RU" dirty="0" err="1"/>
              <a:t>чинника</a:t>
            </a:r>
            <a:r>
              <a:rPr lang="ru-RU" dirty="0"/>
              <a:t>.</a:t>
            </a:r>
          </a:p>
          <a:p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Токсемії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3-14 </a:t>
            </a:r>
            <a:r>
              <a:rPr lang="ru-RU" dirty="0" err="1"/>
              <a:t>діб</a:t>
            </a:r>
            <a:r>
              <a:rPr lang="ru-RU" dirty="0"/>
              <a:t>. </a:t>
            </a:r>
            <a:r>
              <a:rPr lang="ru-RU" dirty="0" err="1"/>
              <a:t>Характерними</a:t>
            </a:r>
            <a:r>
              <a:rPr lang="ru-RU" dirty="0"/>
              <a:t> є </a:t>
            </a:r>
            <a:r>
              <a:rPr lang="ru-RU" dirty="0" err="1"/>
              <a:t>хірургічний</a:t>
            </a:r>
            <a:r>
              <a:rPr lang="ru-RU" dirty="0"/>
              <a:t> </a:t>
            </a:r>
            <a:r>
              <a:rPr lang="ru-RU" dirty="0" err="1"/>
              <a:t>ендотоксикоз</a:t>
            </a:r>
            <a:r>
              <a:rPr lang="ru-RU" dirty="0"/>
              <a:t> та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ранньої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у </a:t>
            </a:r>
            <a:r>
              <a:rPr lang="ru-RU" dirty="0" err="1"/>
              <a:t>життєвоважливих</a:t>
            </a:r>
            <a:r>
              <a:rPr lang="ru-RU" dirty="0"/>
              <a:t> системах </a:t>
            </a:r>
            <a:r>
              <a:rPr lang="ru-RU" dirty="0" err="1"/>
              <a:t>організму</a:t>
            </a:r>
            <a:r>
              <a:rPr lang="ru-RU" dirty="0"/>
              <a:t>.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циркулювати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тканин з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опіку</a:t>
            </a:r>
            <a:r>
              <a:rPr lang="ru-RU" dirty="0"/>
              <a:t> —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аутоінтоксикація</a:t>
            </a:r>
            <a:r>
              <a:rPr lang="ru-RU" dirty="0"/>
              <a:t>, </a:t>
            </a:r>
            <a:r>
              <a:rPr lang="ru-RU" dirty="0" err="1"/>
              <a:t>порушується</a:t>
            </a:r>
            <a:r>
              <a:rPr lang="ru-RU" dirty="0"/>
              <a:t> </a:t>
            </a:r>
            <a:r>
              <a:rPr lang="ru-RU" dirty="0" err="1"/>
              <a:t>тканинний</a:t>
            </a:r>
            <a:r>
              <a:rPr lang="ru-RU" dirty="0"/>
              <a:t> </a:t>
            </a:r>
            <a:r>
              <a:rPr lang="ru-RU" dirty="0" err="1"/>
              <a:t>кровообіг</a:t>
            </a:r>
            <a:r>
              <a:rPr lang="ru-RU" dirty="0"/>
              <a:t> та </a:t>
            </a:r>
            <a:r>
              <a:rPr lang="ru-RU" dirty="0" err="1"/>
              <a:t>виникає</a:t>
            </a:r>
            <a:r>
              <a:rPr lang="ru-RU" dirty="0"/>
              <a:t> циркуляторно-токсична </a:t>
            </a:r>
            <a:r>
              <a:rPr lang="ru-RU" dirty="0" err="1"/>
              <a:t>гіпоксія</a:t>
            </a:r>
            <a:r>
              <a:rPr lang="ru-RU" dirty="0"/>
              <a:t> тканин. </a:t>
            </a:r>
            <a:r>
              <a:rPr lang="ru-RU" dirty="0" err="1"/>
              <a:t>Клінічними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є </a:t>
            </a:r>
            <a:r>
              <a:rPr lang="ru-RU" dirty="0" err="1"/>
              <a:t>поява</a:t>
            </a:r>
            <a:r>
              <a:rPr lang="ru-RU" dirty="0"/>
              <a:t> лихоманки та </a:t>
            </a:r>
            <a:r>
              <a:rPr lang="ru-RU" dirty="0" err="1"/>
              <a:t>нормалізація</a:t>
            </a:r>
            <a:r>
              <a:rPr lang="ru-RU" dirty="0"/>
              <a:t> </a:t>
            </a:r>
            <a:r>
              <a:rPr lang="ru-RU" dirty="0" err="1"/>
              <a:t>діурезу</a:t>
            </a:r>
            <a:r>
              <a:rPr lang="ru-RU" dirty="0"/>
              <a:t>, </a:t>
            </a:r>
            <a:r>
              <a:rPr lang="ru-RU" dirty="0" err="1"/>
              <a:t>ціаноз</a:t>
            </a:r>
            <a:r>
              <a:rPr lang="ru-RU" dirty="0"/>
              <a:t> та </a:t>
            </a:r>
            <a:r>
              <a:rPr lang="ru-RU" dirty="0" err="1"/>
              <a:t>поблідніння</a:t>
            </a:r>
            <a:r>
              <a:rPr lang="ru-RU" dirty="0"/>
              <a:t> </a:t>
            </a:r>
            <a:r>
              <a:rPr lang="ru-RU" dirty="0" err="1"/>
              <a:t>шкірних</a:t>
            </a:r>
            <a:r>
              <a:rPr lang="ru-RU" dirty="0"/>
              <a:t> </a:t>
            </a:r>
            <a:r>
              <a:rPr lang="ru-RU" dirty="0" err="1"/>
              <a:t>покривів</a:t>
            </a:r>
            <a:r>
              <a:rPr lang="ru-RU" dirty="0"/>
              <a:t>. </a:t>
            </a:r>
            <a:r>
              <a:rPr lang="ru-RU" dirty="0" err="1"/>
              <a:t>Пацієнта</a:t>
            </a:r>
            <a:r>
              <a:rPr lang="ru-RU" dirty="0"/>
              <a:t> </a:t>
            </a:r>
            <a:r>
              <a:rPr lang="ru-RU" dirty="0" err="1"/>
              <a:t>турбує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нудота</a:t>
            </a:r>
            <a:r>
              <a:rPr lang="ru-RU" dirty="0"/>
              <a:t>, </a:t>
            </a:r>
            <a:r>
              <a:rPr lang="ru-RU" dirty="0" err="1"/>
              <a:t>блювання</a:t>
            </a:r>
            <a:r>
              <a:rPr lang="ru-RU" dirty="0"/>
              <a:t>, </a:t>
            </a:r>
            <a:r>
              <a:rPr lang="ru-RU" dirty="0" err="1"/>
              <a:t>різка</a:t>
            </a:r>
            <a:r>
              <a:rPr lang="ru-RU" dirty="0"/>
              <a:t> </a:t>
            </a:r>
            <a:r>
              <a:rPr lang="ru-RU" dirty="0" err="1"/>
              <a:t>слабість</a:t>
            </a:r>
            <a:r>
              <a:rPr lang="ru-RU" dirty="0"/>
              <a:t>,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, </a:t>
            </a:r>
            <a:r>
              <a:rPr lang="ru-RU" dirty="0" err="1"/>
              <a:t>безсоння</a:t>
            </a:r>
            <a:r>
              <a:rPr lang="ru-RU" dirty="0"/>
              <a:t>. </a:t>
            </a:r>
            <a:r>
              <a:rPr lang="ru-RU" dirty="0" err="1"/>
              <a:t>Об'єктивно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токсичний</a:t>
            </a:r>
            <a:r>
              <a:rPr lang="ru-RU" dirty="0"/>
              <a:t> набряк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міокардит</a:t>
            </a:r>
            <a:r>
              <a:rPr lang="ru-RU" dirty="0"/>
              <a:t>, парез кишечника,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та </a:t>
            </a:r>
            <a:r>
              <a:rPr lang="ru-RU" dirty="0" err="1"/>
              <a:t>перфорації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 </a:t>
            </a:r>
            <a:r>
              <a:rPr lang="ru-RU" dirty="0" err="1"/>
              <a:t>виразок</a:t>
            </a:r>
            <a:r>
              <a:rPr lang="ru-RU" dirty="0"/>
              <a:t> ШКТ.</a:t>
            </a:r>
          </a:p>
          <a:p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Септикотоксемії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до 7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гнійно-септичні</a:t>
            </a:r>
            <a:r>
              <a:rPr lang="ru-RU" dirty="0"/>
              <a:t> </a:t>
            </a:r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та </a:t>
            </a:r>
            <a:r>
              <a:rPr lang="ru-RU" dirty="0" err="1"/>
              <a:t>загального</a:t>
            </a:r>
            <a:r>
              <a:rPr lang="ru-RU" dirty="0"/>
              <a:t> характеру. </a:t>
            </a:r>
            <a:r>
              <a:rPr lang="ru-RU" dirty="0" err="1"/>
              <a:t>Паталогічні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життєвоважливих</a:t>
            </a:r>
            <a:r>
              <a:rPr lang="ru-RU" dirty="0"/>
              <a:t> органах </a:t>
            </a:r>
            <a:r>
              <a:rPr lang="ru-RU" dirty="0" err="1"/>
              <a:t>сягають</a:t>
            </a:r>
            <a:r>
              <a:rPr lang="ru-RU" dirty="0"/>
              <a:t> максимального </a:t>
            </a:r>
            <a:r>
              <a:rPr lang="ru-RU" dirty="0" err="1"/>
              <a:t>прояву</a:t>
            </a:r>
            <a:r>
              <a:rPr lang="ru-RU" dirty="0"/>
              <a:t> — </a:t>
            </a:r>
            <a:r>
              <a:rPr lang="ru-RU" dirty="0" err="1"/>
              <a:t>печінково-ниркова</a:t>
            </a:r>
            <a:r>
              <a:rPr lang="ru-RU" dirty="0"/>
              <a:t> </a:t>
            </a:r>
            <a:r>
              <a:rPr lang="ru-RU" dirty="0" err="1"/>
              <a:t>недостатність</a:t>
            </a:r>
            <a:r>
              <a:rPr lang="ru-RU" dirty="0"/>
              <a:t>, </a:t>
            </a:r>
            <a:r>
              <a:rPr lang="ru-RU" dirty="0" err="1"/>
              <a:t>гіповолемія</a:t>
            </a:r>
            <a:r>
              <a:rPr lang="ru-RU" dirty="0"/>
              <a:t>, ацидоз, </a:t>
            </a:r>
            <a:r>
              <a:rPr lang="ru-RU" dirty="0" err="1"/>
              <a:t>анемія</a:t>
            </a:r>
            <a:r>
              <a:rPr lang="ru-RU" dirty="0"/>
              <a:t>, </a:t>
            </a:r>
            <a:r>
              <a:rPr lang="ru-RU" dirty="0" err="1"/>
              <a:t>гіпопротеїнемія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здійснених</a:t>
            </a:r>
            <a:r>
              <a:rPr lang="ru-RU" dirty="0"/>
              <a:t> </a:t>
            </a:r>
            <a:r>
              <a:rPr lang="ru-RU" dirty="0" err="1"/>
              <a:t>невідкладних</a:t>
            </a:r>
            <a:r>
              <a:rPr lang="ru-RU" dirty="0"/>
              <a:t> та </a:t>
            </a:r>
            <a:r>
              <a:rPr lang="ru-RU" dirty="0" err="1"/>
              <a:t>лікувальних</a:t>
            </a:r>
            <a:r>
              <a:rPr lang="ru-RU" dirty="0"/>
              <a:t> заходах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опікової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септикотоксемії</a:t>
            </a:r>
            <a:r>
              <a:rPr lang="ru-RU" dirty="0"/>
              <a:t>.</a:t>
            </a:r>
          </a:p>
          <a:p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Реконвалесценції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до 2 </a:t>
            </a:r>
            <a:r>
              <a:rPr lang="ru-RU" dirty="0" err="1"/>
              <a:t>місяців</a:t>
            </a:r>
            <a:r>
              <a:rPr lang="ru-RU" dirty="0"/>
              <a:t> і є </a:t>
            </a:r>
            <a:r>
              <a:rPr lang="ru-RU" dirty="0" err="1"/>
              <a:t>благоприємним</a:t>
            </a:r>
            <a:r>
              <a:rPr lang="ru-RU" dirty="0"/>
              <a:t> результатом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о.хвороби</a:t>
            </a:r>
            <a:r>
              <a:rPr lang="ru-RU" dirty="0"/>
              <a:t>. </a:t>
            </a:r>
            <a:r>
              <a:rPr lang="ru-RU" dirty="0" err="1"/>
              <a:t>Приблизно</a:t>
            </a:r>
            <a:r>
              <a:rPr lang="ru-RU" dirty="0"/>
              <a:t> половина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обпечених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глибокими</a:t>
            </a:r>
            <a:r>
              <a:rPr lang="ru-RU" dirty="0"/>
              <a:t> </a:t>
            </a:r>
            <a:r>
              <a:rPr lang="ru-RU" dirty="0" err="1"/>
              <a:t>опіками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реконструктивно-</a:t>
            </a:r>
            <a:r>
              <a:rPr lang="ru-RU" dirty="0" err="1"/>
              <a:t>відновних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в </a:t>
            </a:r>
            <a:r>
              <a:rPr lang="ru-RU" dirty="0" err="1"/>
              <a:t>обов'язковому</a:t>
            </a:r>
            <a:r>
              <a:rPr lang="ru-RU" dirty="0"/>
              <a:t> порядку.</a:t>
            </a:r>
          </a:p>
          <a:p>
            <a:r>
              <a:rPr lang="ru-RU" dirty="0" err="1"/>
              <a:t>Залишкові</a:t>
            </a:r>
            <a:r>
              <a:rPr lang="ru-RU" dirty="0"/>
              <a:t> </a:t>
            </a:r>
            <a:r>
              <a:rPr lang="ru-RU" dirty="0" err="1"/>
              <a:t>патологічні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внутрішніх</a:t>
            </a:r>
            <a:r>
              <a:rPr lang="ru-RU" dirty="0"/>
              <a:t> органах </a:t>
            </a:r>
            <a:r>
              <a:rPr lang="ru-RU" dirty="0" err="1"/>
              <a:t>виявлють</a:t>
            </a:r>
            <a:r>
              <a:rPr lang="ru-RU" dirty="0"/>
              <a:t> у 6 % </a:t>
            </a:r>
            <a:r>
              <a:rPr lang="ru-RU" dirty="0" err="1"/>
              <a:t>постраждалих</a:t>
            </a:r>
            <a:r>
              <a:rPr lang="ru-RU" dirty="0"/>
              <a:t>. У </a:t>
            </a:r>
            <a:r>
              <a:rPr lang="ru-RU" dirty="0" err="1"/>
              <a:t>віддаленому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карциноми</a:t>
            </a:r>
            <a:r>
              <a:rPr lang="ru-RU" dirty="0"/>
              <a:t> </a:t>
            </a:r>
            <a:r>
              <a:rPr lang="ru-RU" dirty="0" err="1"/>
              <a:t>опіковго</a:t>
            </a:r>
            <a:r>
              <a:rPr lang="ru-RU" dirty="0"/>
              <a:t> </a:t>
            </a:r>
            <a:r>
              <a:rPr lang="ru-RU" dirty="0" err="1"/>
              <a:t>рубця</a:t>
            </a:r>
            <a:r>
              <a:rPr lang="ru-RU" dirty="0"/>
              <a:t> (</a:t>
            </a:r>
            <a:r>
              <a:rPr lang="en-US" dirty="0" err="1"/>
              <a:t>Majorlin</a:t>
            </a:r>
            <a:r>
              <a:rPr lang="en-US" dirty="0"/>
              <a:t> tumor).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8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Ступені </a:t>
            </a:r>
            <a:r>
              <a:rPr lang="uk-UA" dirty="0" err="1" smtClean="0"/>
              <a:t>опіків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ru-RU" dirty="0" err="1"/>
              <a:t>Опіки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як </a:t>
            </a:r>
            <a:r>
              <a:rPr lang="ru-RU" dirty="0" err="1"/>
              <a:t>поверхневі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опіки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. Коли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/>
              <a:t>проникає</a:t>
            </a:r>
            <a:r>
              <a:rPr lang="ru-RU" dirty="0"/>
              <a:t> в </a:t>
            </a: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нижчих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/>
              <a:t>проникаючий</a:t>
            </a:r>
            <a:r>
              <a:rPr lang="ru-RU" dirty="0"/>
              <a:t> </a:t>
            </a:r>
            <a:r>
              <a:rPr lang="ru-RU" dirty="0" err="1"/>
              <a:t>опік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опік</a:t>
            </a:r>
            <a:r>
              <a:rPr lang="ru-RU" dirty="0"/>
              <a:t> другого </a:t>
            </a:r>
            <a:r>
              <a:rPr lang="ru-RU" dirty="0" err="1"/>
              <a:t>ступеня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Глибокий</a:t>
            </a:r>
            <a:r>
              <a:rPr lang="ru-RU" dirty="0" smtClean="0"/>
              <a:t> </a:t>
            </a:r>
            <a:r>
              <a:rPr lang="ru-RU" dirty="0" err="1"/>
              <a:t>опік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опік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травма,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поширюється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З </a:t>
            </a:r>
            <a:r>
              <a:rPr lang="ru-RU" dirty="0" err="1"/>
              <a:t>опіком</a:t>
            </a:r>
            <a:r>
              <a:rPr lang="ru-RU" dirty="0"/>
              <a:t> четвертого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/>
              <a:t>пов'язане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глибоких</a:t>
            </a:r>
            <a:r>
              <a:rPr lang="ru-RU" dirty="0"/>
              <a:t> тканин,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таких</a:t>
            </a:r>
            <a:r>
              <a:rPr lang="ru-RU" dirty="0"/>
              <a:t>, як </a:t>
            </a:r>
            <a:r>
              <a:rPr lang="ru-RU" dirty="0" err="1"/>
              <a:t>м'язи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45" y="871396"/>
            <a:ext cx="3104955" cy="532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7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094" y="756952"/>
            <a:ext cx="10412603" cy="54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TC104033921[[fn=Дамаск]]</Template>
  <TotalTime>79</TotalTime>
  <Words>1154</Words>
  <Application>Microsoft Office PowerPoint</Application>
  <PresentationFormat>Широкоэкранный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Rockwell</vt:lpstr>
      <vt:lpstr>Damask</vt:lpstr>
      <vt:lpstr>«Опіки та отруєння організму людини»</vt:lpstr>
      <vt:lpstr>Опіки</vt:lpstr>
      <vt:lpstr>Опіки та їх типи, відносно походження</vt:lpstr>
      <vt:lpstr>Термічні опіки</vt:lpstr>
      <vt:lpstr>Опіковий шок</vt:lpstr>
      <vt:lpstr>Опікова хвороба</vt:lpstr>
      <vt:lpstr>Стадії опікової хвороби </vt:lpstr>
      <vt:lpstr>Ступені опіків</vt:lpstr>
      <vt:lpstr>Презентация PowerPoint</vt:lpstr>
      <vt:lpstr>Перша медична допомога при опіках</vt:lpstr>
      <vt:lpstr>Отруєння</vt:lpstr>
      <vt:lpstr>Отруєння, отрута та їхні визначення</vt:lpstr>
      <vt:lpstr>Шляхи потрапляння отрути до організму, шляхи її виведення</vt:lpstr>
      <vt:lpstr>Ознаки отруєння</vt:lpstr>
      <vt:lpstr>Класифікація отруєнь</vt:lpstr>
      <vt:lpstr>Побутові отруєння</vt:lpstr>
      <vt:lpstr>Отруєння чадним газом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«Опіки та отруєння організму людини»</dc:title>
  <dc:creator>Анастасия Темченко</dc:creator>
  <cp:lastModifiedBy>Анастасия Темченко</cp:lastModifiedBy>
  <cp:revision>9</cp:revision>
  <dcterms:created xsi:type="dcterms:W3CDTF">2014-02-12T17:32:48Z</dcterms:created>
  <dcterms:modified xsi:type="dcterms:W3CDTF">2015-02-03T19:19:13Z</dcterms:modified>
</cp:coreProperties>
</file>