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2"/>
  </p:sldMasterIdLst>
  <p:notesMasterIdLst>
    <p:notesMasterId r:id="rId22"/>
  </p:notesMasterIdLst>
  <p:handoutMasterIdLst>
    <p:handoutMasterId r:id="rId23"/>
  </p:handoutMasterIdLst>
  <p:sldIdLst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5F5F5F"/>
    <a:srgbClr val="FFFF66"/>
    <a:srgbClr val="FFCC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94700" autoAdjust="0"/>
  </p:normalViewPr>
  <p:slideViewPr>
    <p:cSldViewPr>
      <p:cViewPr varScale="1">
        <p:scale>
          <a:sx n="47" d="100"/>
          <a:sy n="47" d="100"/>
        </p:scale>
        <p:origin x="-1286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59F15D90-956A-41F6-8875-26D20076D3D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141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41A66AFD-23B5-44A8-889F-83179CB392A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713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11" descr="scifair_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685800"/>
            <a:ext cx="6477000" cy="1752600"/>
          </a:xfrm>
        </p:spPr>
        <p:txBody>
          <a:bodyPr/>
          <a:lstStyle>
            <a:lvl1pPr algn="r"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2133600"/>
            <a:ext cx="6477000" cy="1981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400" i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A1BB9BFA-56F5-4AC7-A43D-F43852743FE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FF67A-10BB-4829-B76B-BF3D43B2FF4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279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838200"/>
            <a:ext cx="22860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838200"/>
            <a:ext cx="6705600" cy="518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8204C-C591-469B-A26F-A41897D227F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24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44F31-5A09-4E46-BCB2-130239BAC83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10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D1B6B-8CE3-48FE-8991-2A4C8AC64A9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19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9485D-1AE1-4736-9FA8-65114411F13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38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7AC42-CC14-49C6-ABCB-51275451EB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634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DF1D1-7E32-401D-9BB0-56376F57BB5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769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6E658-E09A-4C0F-A77A-F9ABED0C88A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09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606A2-D9AC-4781-AAD5-A75FBD79519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479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6E1FD-AA63-4698-B80D-47D6B8E6B66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05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3" name="Picture 13" descr="scifair_INSID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838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6670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endParaRPr lang="ru-RU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ru-RU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5783A3F8-88A1-4DB2-B1B9-80ED5662837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1114425" y="1609725"/>
            <a:ext cx="6934200" cy="190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700">
          <a:solidFill>
            <a:schemeClr val="tx2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600">
          <a:solidFill>
            <a:schemeClr val="tx2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500">
          <a:solidFill>
            <a:schemeClr val="tx2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9512" y="260648"/>
            <a:ext cx="8712968" cy="1728192"/>
          </a:xfrm>
        </p:spPr>
        <p:txBody>
          <a:bodyPr/>
          <a:lstStyle/>
          <a:p>
            <a:r>
              <a:rPr lang="uk-UA" sz="3500" b="1" dirty="0" smtClean="0"/>
              <a:t>Діагностування вад розвитку людини та їх корегування</a:t>
            </a:r>
            <a:r>
              <a:rPr lang="uk-UA" sz="3500" dirty="0" smtClean="0"/>
              <a:t> </a:t>
            </a:r>
            <a:endParaRPr lang="uk-UA" sz="3500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635896" y="2132856"/>
            <a:ext cx="4288904" cy="1363216"/>
          </a:xfrm>
        </p:spPr>
        <p:txBody>
          <a:bodyPr/>
          <a:lstStyle/>
          <a:p>
            <a:r>
              <a:rPr lang="uk-UA" sz="2400" dirty="0" smtClean="0"/>
              <a:t>Роботу виконала:</a:t>
            </a:r>
            <a:endParaRPr lang="ru-RU" sz="2400" dirty="0" smtClean="0"/>
          </a:p>
          <a:p>
            <a:r>
              <a:rPr lang="ru-RU" sz="2400" dirty="0" err="1"/>
              <a:t>у</a:t>
            </a:r>
            <a:r>
              <a:rPr lang="ru-RU" sz="2400" dirty="0" err="1" smtClean="0"/>
              <a:t>чениця</a:t>
            </a:r>
            <a:r>
              <a:rPr lang="uk-UA" sz="2400" dirty="0" smtClean="0"/>
              <a:t> 11-Б класу</a:t>
            </a:r>
          </a:p>
          <a:p>
            <a:r>
              <a:rPr lang="uk-UA" sz="2400" dirty="0" smtClean="0"/>
              <a:t>Маніна Лідія</a:t>
            </a:r>
            <a:endParaRPr lang="ru-RU" sz="24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  <p:bldP spid="410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atin typeface="Arial" pitchFamily="34" charset="0"/>
              </a:rPr>
              <a:t>Атавізми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" y="3432175"/>
            <a:ext cx="22733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365" y="3432175"/>
            <a:ext cx="5104636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6"/>
          <a:stretch/>
        </p:blipFill>
        <p:spPr bwMode="auto">
          <a:xfrm>
            <a:off x="6484108" y="752249"/>
            <a:ext cx="2640013" cy="267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-1"/>
            <a:ext cx="2931649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2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799"/>
            <a:ext cx="4608512" cy="5055071"/>
          </a:xfrm>
        </p:spPr>
        <p:txBody>
          <a:bodyPr/>
          <a:lstStyle/>
          <a:p>
            <a:pPr marL="80963" indent="360363" algn="just"/>
            <a:r>
              <a:rPr lang="ru-RU" sz="2400" dirty="0"/>
              <a:t>Для </a:t>
            </a:r>
            <a:r>
              <a:rPr lang="ru-RU" sz="2400" dirty="0" err="1"/>
              <a:t>діагностування</a:t>
            </a:r>
            <a:r>
              <a:rPr lang="ru-RU" sz="2400" dirty="0"/>
              <a:t> </a:t>
            </a:r>
            <a:r>
              <a:rPr lang="ru-RU" sz="2400" dirty="0" err="1"/>
              <a:t>вад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 </a:t>
            </a:r>
            <a:r>
              <a:rPr lang="ru-RU" sz="2400" dirty="0" err="1"/>
              <a:t>використовують</a:t>
            </a:r>
            <a:r>
              <a:rPr lang="ru-RU" sz="2400" dirty="0"/>
              <a:t> практично </a:t>
            </a:r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методи</a:t>
            </a:r>
            <a:r>
              <a:rPr lang="ru-RU" sz="2400" dirty="0"/>
              <a:t>, </a:t>
            </a:r>
            <a:r>
              <a:rPr lang="ru-RU" sz="2400" dirty="0" err="1"/>
              <a:t>відомі</a:t>
            </a:r>
            <a:r>
              <a:rPr lang="ru-RU" sz="2400" dirty="0"/>
              <a:t> </a:t>
            </a:r>
            <a:r>
              <a:rPr lang="ru-RU" sz="2400" dirty="0" err="1"/>
              <a:t>сучасній</a:t>
            </a:r>
            <a:r>
              <a:rPr lang="ru-RU" sz="2400" dirty="0"/>
              <a:t> </a:t>
            </a:r>
            <a:r>
              <a:rPr lang="ru-RU" sz="2400" dirty="0" err="1"/>
              <a:t>медицині</a:t>
            </a:r>
            <a:r>
              <a:rPr lang="ru-RU" sz="2400" dirty="0"/>
              <a:t>. </a:t>
            </a:r>
            <a:r>
              <a:rPr lang="ru-RU" sz="2400" dirty="0" err="1"/>
              <a:t>Це</a:t>
            </a:r>
            <a:r>
              <a:rPr lang="ru-RU" sz="2400" dirty="0"/>
              <a:t> і </a:t>
            </a:r>
            <a:r>
              <a:rPr lang="ru-RU" sz="2400" dirty="0" err="1"/>
              <a:t>класичне</a:t>
            </a:r>
            <a:r>
              <a:rPr lang="ru-RU" sz="2400" dirty="0"/>
              <a:t> </a:t>
            </a:r>
            <a:r>
              <a:rPr lang="ru-RU" sz="2400" dirty="0" err="1"/>
              <a:t>візуальне</a:t>
            </a:r>
            <a:r>
              <a:rPr lang="ru-RU" sz="2400" dirty="0"/>
              <a:t> </a:t>
            </a:r>
            <a:r>
              <a:rPr lang="ru-RU" sz="2400" dirty="0" err="1"/>
              <a:t>обстеження</a:t>
            </a:r>
            <a:r>
              <a:rPr lang="ru-RU" sz="2400" dirty="0"/>
              <a:t>, і рентген, і </a:t>
            </a:r>
            <a:r>
              <a:rPr lang="ru-RU" sz="2400" dirty="0" err="1"/>
              <a:t>ультразвукова</a:t>
            </a:r>
            <a:r>
              <a:rPr lang="ru-RU" sz="2400" dirty="0"/>
              <a:t> </a:t>
            </a:r>
            <a:r>
              <a:rPr lang="ru-RU" sz="2400" dirty="0" err="1"/>
              <a:t>діагностика</a:t>
            </a:r>
            <a:r>
              <a:rPr lang="ru-RU" sz="2400" dirty="0"/>
              <a:t>, і ядерно-</a:t>
            </a:r>
            <a:r>
              <a:rPr lang="ru-RU" sz="2400" dirty="0" err="1"/>
              <a:t>магнітний</a:t>
            </a:r>
            <a:r>
              <a:rPr lang="ru-RU" sz="2400" dirty="0"/>
              <a:t> резонанс. </a:t>
            </a:r>
            <a:r>
              <a:rPr lang="ru-RU" sz="2400" dirty="0" err="1"/>
              <a:t>Використовують</a:t>
            </a:r>
            <a:r>
              <a:rPr lang="ru-RU" sz="2400" dirty="0"/>
              <a:t>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біохімічні</a:t>
            </a:r>
            <a:r>
              <a:rPr lang="ru-RU" sz="2400" dirty="0"/>
              <a:t> й молекулярно-</a:t>
            </a:r>
            <a:r>
              <a:rPr lang="ru-RU" sz="2400" dirty="0" err="1"/>
              <a:t>генетичні</a:t>
            </a:r>
            <a:r>
              <a:rPr lang="ru-RU" sz="2400" dirty="0"/>
              <a:t> </a:t>
            </a:r>
            <a:r>
              <a:rPr lang="ru-RU" sz="2400" dirty="0" err="1"/>
              <a:t>методи</a:t>
            </a:r>
            <a:r>
              <a:rPr lang="ru-RU" sz="2400" dirty="0"/>
              <a:t>.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застосовувати</a:t>
            </a:r>
            <a:r>
              <a:rPr lang="ru-RU" sz="2400" dirty="0"/>
              <a:t> й на </a:t>
            </a:r>
            <a:r>
              <a:rPr lang="ru-RU" sz="2400" dirty="0" err="1"/>
              <a:t>стадії</a:t>
            </a:r>
            <a:r>
              <a:rPr lang="ru-RU" sz="2400" dirty="0"/>
              <a:t> </a:t>
            </a:r>
            <a:r>
              <a:rPr lang="ru-RU" sz="2400" dirty="0" err="1"/>
              <a:t>ембріонального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.</a:t>
            </a:r>
          </a:p>
          <a:p>
            <a:pPr marL="80963" indent="360363" algn="just"/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12" y="1628800"/>
            <a:ext cx="4048085" cy="505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9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9" y="332656"/>
            <a:ext cx="8964488" cy="1275928"/>
          </a:xfrm>
        </p:spPr>
        <p:txBody>
          <a:bodyPr/>
          <a:lstStyle/>
          <a:p>
            <a:r>
              <a:rPr lang="ru-RU" b="1" dirty="0"/>
              <a:t>Причини </a:t>
            </a:r>
            <a:r>
              <a:rPr lang="ru-RU" b="1" dirty="0" err="1"/>
              <a:t>виникнення</a:t>
            </a:r>
            <a:r>
              <a:rPr lang="ru-RU" b="1" dirty="0"/>
              <a:t> </a:t>
            </a:r>
            <a:r>
              <a:rPr lang="ru-RU" b="1" dirty="0" err="1"/>
              <a:t>вад</a:t>
            </a:r>
            <a:r>
              <a:rPr lang="ru-RU" b="1" dirty="0"/>
              <a:t> </a:t>
            </a:r>
            <a:r>
              <a:rPr lang="ru-RU" b="1" dirty="0" err="1" smtClean="0"/>
              <a:t>розвитку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3744416" cy="4968552"/>
          </a:xfrm>
        </p:spPr>
        <p:txBody>
          <a:bodyPr/>
          <a:lstStyle/>
          <a:p>
            <a:pPr marL="80963" indent="376238" algn="l"/>
            <a:r>
              <a:rPr lang="ru-RU" sz="2600" dirty="0" err="1" smtClean="0"/>
              <a:t>Усі</a:t>
            </a:r>
            <a:r>
              <a:rPr lang="ru-RU" sz="2600" dirty="0" smtClean="0"/>
              <a:t> </a:t>
            </a:r>
            <a:r>
              <a:rPr lang="ru-RU" sz="2600" dirty="0" err="1"/>
              <a:t>численні</a:t>
            </a:r>
            <a:r>
              <a:rPr lang="ru-RU" sz="2600" dirty="0"/>
              <a:t> </a:t>
            </a:r>
            <a:r>
              <a:rPr lang="ru-RU" sz="2600" dirty="0" err="1"/>
              <a:t>чинники</a:t>
            </a:r>
            <a:r>
              <a:rPr lang="ru-RU" sz="2600" dirty="0"/>
              <a:t> </a:t>
            </a:r>
            <a:r>
              <a:rPr lang="ru-RU" sz="2600" dirty="0" err="1"/>
              <a:t>вад</a:t>
            </a:r>
            <a:r>
              <a:rPr lang="ru-RU" sz="2600" dirty="0"/>
              <a:t> </a:t>
            </a:r>
            <a:r>
              <a:rPr lang="ru-RU" sz="2600" dirty="0" err="1"/>
              <a:t>розвитку</a:t>
            </a:r>
            <a:r>
              <a:rPr lang="ru-RU" sz="2600" dirty="0"/>
              <a:t> </a:t>
            </a:r>
            <a:r>
              <a:rPr lang="ru-RU" sz="2600" dirty="0" err="1"/>
              <a:t>можна</a:t>
            </a:r>
            <a:r>
              <a:rPr lang="ru-RU" sz="2600" dirty="0"/>
              <a:t> </a:t>
            </a:r>
            <a:r>
              <a:rPr lang="ru-RU" sz="2600" dirty="0" err="1"/>
              <a:t>розділити</a:t>
            </a:r>
            <a:r>
              <a:rPr lang="ru-RU" sz="2600" dirty="0"/>
              <a:t> на </a:t>
            </a:r>
            <a:r>
              <a:rPr lang="ru-RU" sz="2600" dirty="0" err="1"/>
              <a:t>дві</a:t>
            </a:r>
            <a:r>
              <a:rPr lang="ru-RU" sz="2600" dirty="0"/>
              <a:t> </a:t>
            </a:r>
            <a:r>
              <a:rPr lang="ru-RU" sz="2600" dirty="0" err="1"/>
              <a:t>групи</a:t>
            </a:r>
            <a:r>
              <a:rPr lang="ru-RU" sz="2600" dirty="0"/>
              <a:t> — </a:t>
            </a:r>
            <a:r>
              <a:rPr lang="ru-RU" sz="2600" dirty="0" err="1"/>
              <a:t>ендогенні</a:t>
            </a:r>
            <a:r>
              <a:rPr lang="ru-RU" sz="2600" dirty="0"/>
              <a:t> й </a:t>
            </a:r>
            <a:r>
              <a:rPr lang="ru-RU" sz="2600" dirty="0" err="1"/>
              <a:t>екзогенні</a:t>
            </a:r>
            <a:r>
              <a:rPr lang="ru-RU" sz="2600" dirty="0"/>
              <a:t>. До </a:t>
            </a:r>
            <a:r>
              <a:rPr lang="ru-RU" sz="2600" dirty="0" err="1"/>
              <a:t>групи</a:t>
            </a:r>
            <a:r>
              <a:rPr lang="ru-RU" sz="2600" dirty="0"/>
              <a:t> </a:t>
            </a:r>
            <a:r>
              <a:rPr lang="ru-RU" sz="2600" dirty="0" err="1"/>
              <a:t>ендогенних</a:t>
            </a:r>
            <a:r>
              <a:rPr lang="ru-RU" sz="2600" dirty="0"/>
              <a:t> </a:t>
            </a:r>
            <a:r>
              <a:rPr lang="ru-RU" sz="2600" dirty="0" err="1"/>
              <a:t>чинників</a:t>
            </a:r>
            <a:r>
              <a:rPr lang="ru-RU" sz="2600" dirty="0"/>
              <a:t> належать </a:t>
            </a:r>
            <a:r>
              <a:rPr lang="ru-RU" sz="2600" dirty="0" err="1"/>
              <a:t>мутації</a:t>
            </a:r>
            <a:r>
              <a:rPr lang="ru-RU" sz="2600" dirty="0"/>
              <a:t> </a:t>
            </a:r>
            <a:r>
              <a:rPr lang="ru-RU" sz="2600" dirty="0" err="1"/>
              <a:t>спадкових</a:t>
            </a:r>
            <a:r>
              <a:rPr lang="ru-RU" sz="2600" dirty="0"/>
              <a:t> структур. </a:t>
            </a:r>
            <a:r>
              <a:rPr lang="ru-RU" sz="2600" dirty="0" err="1"/>
              <a:t>Групу</a:t>
            </a:r>
            <a:r>
              <a:rPr lang="ru-RU" sz="2600" dirty="0"/>
              <a:t> </a:t>
            </a:r>
            <a:r>
              <a:rPr lang="ru-RU" sz="2600" dirty="0" err="1"/>
              <a:t>екзогенних</a:t>
            </a:r>
            <a:r>
              <a:rPr lang="ru-RU" sz="2600" dirty="0"/>
              <a:t> </a:t>
            </a:r>
            <a:r>
              <a:rPr lang="ru-RU" sz="2600" dirty="0" err="1"/>
              <a:t>чинників</a:t>
            </a:r>
            <a:r>
              <a:rPr lang="ru-RU" sz="2600" dirty="0"/>
              <a:t> </a:t>
            </a:r>
            <a:r>
              <a:rPr lang="ru-RU" sz="2600" dirty="0" err="1"/>
              <a:t>складають</a:t>
            </a:r>
            <a:r>
              <a:rPr lang="ru-RU" sz="2600" dirty="0"/>
              <a:t> </a:t>
            </a:r>
            <a:r>
              <a:rPr lang="ru-RU" sz="2600" dirty="0" err="1"/>
              <a:t>фізичні</a:t>
            </a:r>
            <a:r>
              <a:rPr lang="ru-RU" sz="2600" dirty="0"/>
              <a:t>, </a:t>
            </a:r>
            <a:r>
              <a:rPr lang="ru-RU" sz="2600" dirty="0" err="1"/>
              <a:t>хімічні</a:t>
            </a:r>
            <a:r>
              <a:rPr lang="ru-RU" sz="2600" dirty="0"/>
              <a:t> та </a:t>
            </a:r>
            <a:r>
              <a:rPr lang="ru-RU" sz="2600" dirty="0" err="1"/>
              <a:t>біологічні</a:t>
            </a:r>
            <a:r>
              <a:rPr lang="ru-RU" sz="2600" dirty="0"/>
              <a:t>.</a:t>
            </a:r>
          </a:p>
          <a:p>
            <a:pPr algn="just"/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019" y="3068960"/>
            <a:ext cx="5468073" cy="36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83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914400"/>
          </a:xfrm>
        </p:spPr>
        <p:txBody>
          <a:bodyPr/>
          <a:lstStyle/>
          <a:p>
            <a:r>
              <a:rPr lang="ru-RU" b="1" dirty="0" err="1"/>
              <a:t>Екзогенні</a:t>
            </a:r>
            <a:r>
              <a:rPr lang="ru-RU" b="1" dirty="0"/>
              <a:t> </a:t>
            </a:r>
            <a:r>
              <a:rPr lang="ru-RU" b="1" dirty="0" err="1"/>
              <a:t>чинники</a:t>
            </a:r>
            <a:r>
              <a:rPr lang="ru-RU" b="1" dirty="0"/>
              <a:t> </a:t>
            </a:r>
            <a:r>
              <a:rPr lang="ru-RU" b="1" dirty="0" err="1"/>
              <a:t>вад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 </a:t>
            </a:r>
            <a:r>
              <a:rPr lang="ru-RU" b="1" dirty="0" err="1"/>
              <a:t>людини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" y="2060848"/>
            <a:ext cx="8461375" cy="3951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86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968552"/>
          </a:xfrm>
        </p:spPr>
        <p:txBody>
          <a:bodyPr/>
          <a:lstStyle/>
          <a:p>
            <a:pPr marL="0" indent="0" algn="just">
              <a:buNone/>
            </a:pPr>
            <a:endParaRPr lang="ru-RU" altLang="ru-RU" sz="2400" dirty="0" smtClean="0"/>
          </a:p>
          <a:p>
            <a:pPr marL="0" indent="0" algn="just">
              <a:buNone/>
            </a:pPr>
            <a:r>
              <a:rPr lang="ru-RU" altLang="ru-RU" sz="2400" dirty="0" smtClean="0"/>
              <a:t>При </a:t>
            </a:r>
            <a:r>
              <a:rPr lang="ru-RU" altLang="ru-RU" sz="2400" dirty="0" err="1" smtClean="0"/>
              <a:t>вживанні</a:t>
            </a:r>
            <a:r>
              <a:rPr lang="ru-RU" altLang="ru-RU" sz="2400" dirty="0" smtClean="0"/>
              <a:t> алкоголю </a:t>
            </a:r>
            <a:r>
              <a:rPr lang="ru-RU" altLang="ru-RU" sz="2400" dirty="0" err="1" smtClean="0"/>
              <a:t>значно</a:t>
            </a:r>
            <a:r>
              <a:rPr lang="ru-RU" altLang="ru-RU" sz="2400" dirty="0" smtClean="0"/>
              <a:t> </a:t>
            </a:r>
            <a:r>
              <a:rPr lang="ru-RU" altLang="ru-RU" sz="2400" dirty="0" err="1" smtClean="0"/>
              <a:t>зростає</a:t>
            </a:r>
            <a:r>
              <a:rPr lang="ru-RU" altLang="ru-RU" sz="2400" dirty="0" smtClean="0"/>
              <a:t> </a:t>
            </a:r>
            <a:r>
              <a:rPr lang="ru-RU" altLang="ru-RU" sz="2400" dirty="0" err="1" smtClean="0"/>
              <a:t>ризик</a:t>
            </a:r>
            <a:r>
              <a:rPr lang="ru-RU" altLang="ru-RU" sz="2400" dirty="0" smtClean="0"/>
              <a:t> </a:t>
            </a:r>
            <a:r>
              <a:rPr lang="ru-RU" altLang="ru-RU" sz="2400" dirty="0" err="1" smtClean="0"/>
              <a:t>народження</a:t>
            </a:r>
            <a:r>
              <a:rPr lang="ru-RU" altLang="ru-RU" sz="2400" dirty="0" smtClean="0"/>
              <a:t> </a:t>
            </a:r>
            <a:r>
              <a:rPr lang="ru-RU" altLang="ru-RU" sz="2400" dirty="0" err="1" smtClean="0"/>
              <a:t>дітей</a:t>
            </a:r>
            <a:r>
              <a:rPr lang="ru-RU" altLang="ru-RU" sz="2400" dirty="0" smtClean="0"/>
              <a:t> з </a:t>
            </a:r>
            <a:r>
              <a:rPr lang="ru-RU" altLang="ru-RU" sz="2400" dirty="0" err="1" smtClean="0"/>
              <a:t>вродженими</a:t>
            </a:r>
            <a:r>
              <a:rPr lang="ru-RU" altLang="ru-RU" sz="2400" dirty="0" smtClean="0"/>
              <a:t> </a:t>
            </a:r>
            <a:r>
              <a:rPr lang="ru-RU" altLang="ru-RU" sz="2400" dirty="0" err="1" smtClean="0"/>
              <a:t>аномаліями</a:t>
            </a:r>
            <a:r>
              <a:rPr lang="ru-RU" altLang="ru-RU" sz="2400" dirty="0" smtClean="0"/>
              <a:t> </a:t>
            </a:r>
            <a:r>
              <a:rPr lang="ru-RU" altLang="ru-RU" sz="2400" dirty="0" err="1" smtClean="0"/>
              <a:t>розвитку</a:t>
            </a:r>
            <a:r>
              <a:rPr lang="ru-RU" altLang="ru-RU" sz="2400" dirty="0" smtClean="0"/>
              <a:t>. </a:t>
            </a:r>
            <a:r>
              <a:rPr lang="ru-RU" altLang="ru-RU" sz="2400" dirty="0" err="1" smtClean="0"/>
              <a:t>Частина</a:t>
            </a:r>
            <a:r>
              <a:rPr lang="ru-RU" altLang="ru-RU" sz="2400" dirty="0"/>
              <a:t> таких </a:t>
            </a:r>
            <a:r>
              <a:rPr lang="ru-RU" altLang="ru-RU" sz="2400" dirty="0" err="1"/>
              <a:t>аномалій</a:t>
            </a:r>
            <a:r>
              <a:rPr lang="ru-RU" altLang="ru-RU" sz="2400" dirty="0"/>
              <a:t> </a:t>
            </a:r>
            <a:r>
              <a:rPr lang="ru-RU" altLang="ru-RU" sz="2400" dirty="0" err="1"/>
              <a:t>покалічить</a:t>
            </a:r>
            <a:r>
              <a:rPr lang="ru-RU" altLang="ru-RU" sz="2400" dirty="0"/>
              <a:t> не </a:t>
            </a:r>
            <a:r>
              <a:rPr lang="ru-RU" altLang="ru-RU" sz="2400" dirty="0" err="1"/>
              <a:t>лише</a:t>
            </a:r>
            <a:r>
              <a:rPr lang="ru-RU" altLang="ru-RU" sz="2400" dirty="0"/>
              <a:t> </a:t>
            </a:r>
            <a:r>
              <a:rPr lang="ru-RU" altLang="ru-RU" sz="2400" dirty="0" err="1"/>
              <a:t>дитину</a:t>
            </a:r>
            <a:r>
              <a:rPr lang="ru-RU" altLang="ru-RU" sz="2400" dirty="0"/>
              <a:t>, але і </a:t>
            </a:r>
            <a:r>
              <a:rPr lang="ru-RU" altLang="ru-RU" sz="2400" dirty="0" err="1"/>
              <a:t>її</a:t>
            </a:r>
            <a:r>
              <a:rPr lang="ru-RU" altLang="ru-RU" sz="2400" dirty="0"/>
              <a:t> </a:t>
            </a:r>
            <a:r>
              <a:rPr lang="ru-RU" altLang="ru-RU" sz="2400" dirty="0" err="1"/>
              <a:t>майбутніх</a:t>
            </a:r>
            <a:r>
              <a:rPr lang="ru-RU" altLang="ru-RU" sz="2400" dirty="0"/>
              <a:t> </a:t>
            </a:r>
            <a:r>
              <a:rPr lang="ru-RU" altLang="ru-RU" sz="2400" dirty="0" err="1" smtClean="0"/>
              <a:t>дітей</a:t>
            </a:r>
            <a:r>
              <a:rPr lang="ru-RU" altLang="ru-RU" sz="2400" dirty="0" smtClean="0"/>
              <a:t>. А</a:t>
            </a:r>
            <a:r>
              <a:rPr lang="ru-RU" altLang="ru-RU" sz="2400" dirty="0"/>
              <a:t> </a:t>
            </a:r>
            <a:r>
              <a:rPr lang="ru-RU" altLang="ru-RU" sz="2400" dirty="0" err="1"/>
              <a:t>частина</a:t>
            </a:r>
            <a:r>
              <a:rPr lang="ru-RU" altLang="ru-RU" sz="2400" dirty="0"/>
              <a:t> </a:t>
            </a:r>
            <a:r>
              <a:rPr lang="ru-RU" altLang="ru-RU" sz="2400" dirty="0" err="1"/>
              <a:t>аномалій</a:t>
            </a:r>
            <a:r>
              <a:rPr lang="ru-RU" altLang="ru-RU" sz="2400" dirty="0"/>
              <a:t> себе не проявить </a:t>
            </a:r>
            <a:r>
              <a:rPr lang="ru-RU" altLang="ru-RU" sz="2400" dirty="0" err="1"/>
              <a:t>деякий</a:t>
            </a:r>
            <a:r>
              <a:rPr lang="ru-RU" altLang="ru-RU" sz="2400" dirty="0"/>
              <a:t> час, </a:t>
            </a:r>
            <a:r>
              <a:rPr lang="ru-RU" altLang="ru-RU" sz="2400" dirty="0" err="1" smtClean="0"/>
              <a:t>проте</a:t>
            </a:r>
            <a:r>
              <a:rPr lang="ru-RU" altLang="ru-RU" sz="2400" dirty="0" smtClean="0"/>
              <a:t> одного</a:t>
            </a:r>
            <a:r>
              <a:rPr lang="ru-RU" altLang="ru-RU" sz="2400" dirty="0"/>
              <a:t> </a:t>
            </a:r>
            <a:r>
              <a:rPr lang="ru-RU" altLang="ru-RU" sz="2400" dirty="0" smtClean="0"/>
              <a:t>разу абсолютно</a:t>
            </a:r>
            <a:r>
              <a:rPr lang="ru-RU" altLang="ru-RU" sz="2400" dirty="0"/>
              <a:t> </a:t>
            </a:r>
            <a:r>
              <a:rPr lang="ru-RU" altLang="ru-RU" sz="2400" dirty="0" err="1"/>
              <a:t>несподівано</a:t>
            </a:r>
            <a:r>
              <a:rPr lang="ru-RU" altLang="ru-RU" sz="2400" dirty="0"/>
              <a:t> проявиться у </a:t>
            </a:r>
            <a:r>
              <a:rPr lang="ru-RU" altLang="ru-RU" sz="2400" dirty="0" err="1"/>
              <a:t>нащадків</a:t>
            </a:r>
            <a:r>
              <a:rPr lang="ru-RU" altLang="ru-RU" sz="2400" dirty="0"/>
              <a:t>, </a:t>
            </a:r>
            <a:r>
              <a:rPr lang="ru-RU" altLang="ru-RU" sz="2400" dirty="0" err="1"/>
              <a:t>можливо</a:t>
            </a:r>
            <a:r>
              <a:rPr lang="ru-RU" altLang="ru-RU" sz="2400" dirty="0"/>
              <a:t> </a:t>
            </a:r>
            <a:r>
              <a:rPr lang="ru-RU" altLang="ru-RU" sz="2400" dirty="0" err="1"/>
              <a:t>навіть</a:t>
            </a:r>
            <a:r>
              <a:rPr lang="ru-RU" altLang="ru-RU" sz="2400" dirty="0"/>
              <a:t> через </a:t>
            </a:r>
            <a:r>
              <a:rPr lang="ru-RU" altLang="ru-RU" sz="2400" dirty="0" smtClean="0"/>
              <a:t> </a:t>
            </a:r>
            <a:r>
              <a:rPr lang="ru-RU" altLang="ru-RU" sz="2400" dirty="0" err="1" smtClean="0"/>
              <a:t>покоління</a:t>
            </a:r>
            <a:r>
              <a:rPr lang="ru-RU" altLang="ru-RU" sz="2400" dirty="0"/>
              <a:t>.</a:t>
            </a:r>
          </a:p>
          <a:p>
            <a:pPr marL="0" indent="376238"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0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492896"/>
            <a:ext cx="45365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tx2"/>
                </a:solidFill>
                <a:latin typeface="+mn-lt"/>
              </a:rPr>
              <a:t>Крім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того, до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вад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розвитку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можуть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призвести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неіфекційні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захворювання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матері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які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супроводжуються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розвитком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у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неї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гіпоксемії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зумовлюючи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гіпоксію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плода.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Парціальні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форми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голодування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зокрема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дефіцит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амінокислот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і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білків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вітамінів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також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можуть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бути причиною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розвитку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вад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, особливо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нервової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+mn-lt"/>
              </a:rPr>
              <a:t>системи</a:t>
            </a:r>
            <a:r>
              <a:rPr lang="ru-RU" sz="2400" dirty="0">
                <a:solidFill>
                  <a:schemeClr val="tx2"/>
                </a:solidFill>
                <a:latin typeface="+mn-lt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05"/>
          <a:stretch/>
        </p:blipFill>
        <p:spPr bwMode="auto">
          <a:xfrm>
            <a:off x="4267186" y="186185"/>
            <a:ext cx="4729856" cy="345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2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720840"/>
            <a:ext cx="43924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>
                <a:solidFill>
                  <a:schemeClr val="tx2"/>
                </a:solidFill>
                <a:latin typeface="+mn-lt"/>
              </a:rPr>
              <a:t>Слід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зазначити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що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хоча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вади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розвитку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можуть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виникати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протягом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усього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внутрішньоутробного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періоду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найчастіше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вони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утворюються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в так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звані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критичні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періоди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, коли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зародок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дуже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чутливий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до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шкідливих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агентів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середовища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.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Передусім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це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перші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шість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тижнів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ембріогенезу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(вади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кінця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другого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тижня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цього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періоду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несумісні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з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життям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; вади,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що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виникають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на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третьому-шостому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тижнях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переважно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сумісні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 з </a:t>
            </a:r>
            <a:r>
              <a:rPr lang="ru-RU" sz="2200" dirty="0" err="1">
                <a:solidFill>
                  <a:schemeClr val="tx2"/>
                </a:solidFill>
                <a:latin typeface="+mn-lt"/>
              </a:rPr>
              <a:t>життям</a:t>
            </a:r>
            <a:r>
              <a:rPr lang="ru-RU" sz="2200" dirty="0">
                <a:solidFill>
                  <a:schemeClr val="tx2"/>
                </a:solidFill>
                <a:latin typeface="+mn-lt"/>
              </a:rPr>
              <a:t>).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78" y="1720840"/>
            <a:ext cx="3657552" cy="488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71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92750"/>
            <a:ext cx="5241220" cy="274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" y="188640"/>
            <a:ext cx="5237163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84"/>
          <a:stretch/>
        </p:blipFill>
        <p:spPr bwMode="auto">
          <a:xfrm>
            <a:off x="5453694" y="1988840"/>
            <a:ext cx="345691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1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700808"/>
            <a:ext cx="4392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tx2"/>
                </a:solidFill>
                <a:latin typeface="+mn-lt"/>
              </a:rPr>
              <a:t>Сьогодні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народження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 60%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всіх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дітей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які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страждають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 на комплекс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неповно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цінностей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 результат нездорового способу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життя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.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Якщо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жінка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хоче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бачити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своїх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дітей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здоровими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, вона повинна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відмовитися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від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шкідливих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+mn-lt"/>
              </a:rPr>
              <a:t>звичок</a:t>
            </a:r>
            <a:r>
              <a:rPr lang="ru-RU" sz="2800" dirty="0">
                <a:solidFill>
                  <a:schemeClr val="tx2"/>
                </a:solidFill>
                <a:latin typeface="+mn-lt"/>
              </a:rPr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645024"/>
            <a:ext cx="4416829" cy="304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26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635896" y="2132856"/>
            <a:ext cx="5184576" cy="1363216"/>
          </a:xfrm>
        </p:spPr>
        <p:txBody>
          <a:bodyPr/>
          <a:lstStyle/>
          <a:p>
            <a:r>
              <a:rPr lang="ru-RU" sz="4800" b="1" i="0" dirty="0" err="1" smtClean="0"/>
              <a:t>Дякую</a:t>
            </a:r>
            <a:r>
              <a:rPr lang="ru-RU" sz="4800" b="1" i="0" dirty="0" smtClean="0"/>
              <a:t> за </a:t>
            </a:r>
            <a:r>
              <a:rPr lang="ru-RU" sz="4800" b="1" i="0" dirty="0" err="1" smtClean="0"/>
              <a:t>увагу</a:t>
            </a:r>
            <a:r>
              <a:rPr lang="ru-RU" sz="4800" b="1" i="0" dirty="0" smtClean="0"/>
              <a:t>!</a:t>
            </a:r>
            <a:endParaRPr lang="ru-RU" sz="4800" b="1" i="0" dirty="0"/>
          </a:p>
        </p:txBody>
      </p:sp>
    </p:spTree>
    <p:extLst>
      <p:ext uri="{BB962C8B-B14F-4D97-AF65-F5344CB8AC3E}">
        <p14:creationId xmlns:p14="http://schemas.microsoft.com/office/powerpoint/2010/main" val="28353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Визначення</a:t>
            </a:r>
            <a:endParaRPr lang="ru-RU" b="1" dirty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5536" y="1628800"/>
            <a:ext cx="8352928" cy="4608512"/>
          </a:xfrm>
        </p:spPr>
        <p:txBody>
          <a:bodyPr/>
          <a:lstStyle/>
          <a:p>
            <a:pPr marL="68263" indent="193675" algn="just">
              <a:buNone/>
            </a:pPr>
            <a:r>
              <a:rPr lang="ru-RU" sz="2800" b="1" i="1" dirty="0"/>
              <a:t>Вади </a:t>
            </a:r>
            <a:r>
              <a:rPr lang="ru-RU" sz="2800" b="1" i="1" dirty="0" err="1"/>
              <a:t>розвитку</a:t>
            </a:r>
            <a:r>
              <a:rPr lang="ru-RU" sz="2800" b="1" i="1" dirty="0"/>
              <a:t> </a:t>
            </a:r>
            <a:r>
              <a:rPr lang="ru-RU" sz="2800" dirty="0"/>
              <a:t>—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природжені</a:t>
            </a:r>
            <a:r>
              <a:rPr lang="ru-RU" sz="2800" dirty="0"/>
              <a:t> </a:t>
            </a:r>
            <a:r>
              <a:rPr lang="ru-RU" sz="2800" dirty="0" err="1"/>
              <a:t>відхилення</a:t>
            </a:r>
            <a:r>
              <a:rPr lang="ru-RU" sz="2800" dirty="0"/>
              <a:t> за </a:t>
            </a:r>
            <a:r>
              <a:rPr lang="ru-RU" sz="2800" dirty="0" err="1"/>
              <a:t>межі</a:t>
            </a:r>
            <a:r>
              <a:rPr lang="ru-RU" sz="2800" dirty="0"/>
              <a:t> </a:t>
            </a:r>
            <a:r>
              <a:rPr lang="ru-RU" sz="2800" dirty="0" err="1"/>
              <a:t>нормальних</a:t>
            </a:r>
            <a:r>
              <a:rPr lang="ru-RU" sz="2800" dirty="0"/>
              <a:t> </a:t>
            </a:r>
            <a:r>
              <a:rPr lang="ru-RU" sz="2800" dirty="0" err="1"/>
              <a:t>варіантів</a:t>
            </a:r>
            <a:r>
              <a:rPr lang="ru-RU" sz="2800" dirty="0"/>
              <a:t> у </a:t>
            </a:r>
            <a:r>
              <a:rPr lang="ru-RU" sz="2800" dirty="0" err="1"/>
              <a:t>анатомічній</a:t>
            </a:r>
            <a:r>
              <a:rPr lang="ru-RU" sz="2800" dirty="0"/>
              <a:t> </a:t>
            </a:r>
            <a:r>
              <a:rPr lang="ru-RU" sz="2800" dirty="0" err="1"/>
              <a:t>будові</a:t>
            </a:r>
            <a:r>
              <a:rPr lang="ru-RU" sz="2800" dirty="0"/>
              <a:t> (</a:t>
            </a:r>
            <a:r>
              <a:rPr lang="ru-RU" sz="2800" dirty="0" err="1"/>
              <a:t>формі</a:t>
            </a:r>
            <a:r>
              <a:rPr lang="ru-RU" sz="2800" dirty="0"/>
              <a:t>, </a:t>
            </a:r>
            <a:r>
              <a:rPr lang="ru-RU" sz="2800" dirty="0" err="1"/>
              <a:t>розмірах</a:t>
            </a:r>
            <a:r>
              <a:rPr lang="ru-RU" sz="2800" dirty="0"/>
              <a:t>, </a:t>
            </a:r>
            <a:r>
              <a:rPr lang="ru-RU" sz="2800" dirty="0" err="1"/>
              <a:t>числі</a:t>
            </a:r>
            <a:r>
              <a:rPr lang="ru-RU" sz="2800" dirty="0"/>
              <a:t>) тканин та </a:t>
            </a:r>
            <a:r>
              <a:rPr lang="ru-RU" sz="2800" dirty="0" err="1"/>
              <a:t>органів</a:t>
            </a:r>
            <a:r>
              <a:rPr lang="ru-RU" sz="2800" dirty="0"/>
              <a:t> </a:t>
            </a:r>
            <a:r>
              <a:rPr lang="ru-RU" sz="2800" dirty="0" err="1"/>
              <a:t>людини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здебільшого</a:t>
            </a:r>
            <a:r>
              <a:rPr lang="ru-RU" sz="2800" dirty="0"/>
              <a:t> </a:t>
            </a:r>
            <a:r>
              <a:rPr lang="ru-RU" sz="2800" dirty="0" err="1"/>
              <a:t>супроводжуються</a:t>
            </a:r>
            <a:r>
              <a:rPr lang="ru-RU" sz="2800" dirty="0"/>
              <a:t> </a:t>
            </a:r>
            <a:r>
              <a:rPr lang="ru-RU" sz="2800" dirty="0" err="1"/>
              <a:t>порушеннями</a:t>
            </a:r>
            <a:r>
              <a:rPr lang="ru-RU" sz="2800" dirty="0"/>
              <a:t> </a:t>
            </a:r>
            <a:r>
              <a:rPr lang="ru-RU" sz="2800" dirty="0" err="1"/>
              <a:t>їх</a:t>
            </a:r>
            <a:r>
              <a:rPr lang="ru-RU" sz="2800" dirty="0"/>
              <a:t> </a:t>
            </a:r>
            <a:r>
              <a:rPr lang="ru-RU" sz="2800" dirty="0" err="1"/>
              <a:t>функцій</a:t>
            </a:r>
            <a:r>
              <a:rPr lang="ru-RU" sz="2800" dirty="0"/>
              <a:t> </a:t>
            </a: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/>
              <a:t>навіть</a:t>
            </a:r>
            <a:r>
              <a:rPr lang="ru-RU" sz="2800" dirty="0"/>
              <a:t> </a:t>
            </a:r>
            <a:r>
              <a:rPr lang="ru-RU" sz="2800" dirty="0" err="1"/>
              <a:t>загрожують</a:t>
            </a:r>
            <a:r>
              <a:rPr lang="ru-RU" sz="2800" dirty="0"/>
              <a:t> </a:t>
            </a:r>
            <a:r>
              <a:rPr lang="ru-RU" sz="2800" dirty="0" err="1"/>
              <a:t>життєздатності</a:t>
            </a:r>
            <a:r>
              <a:rPr lang="ru-RU" sz="2800" dirty="0"/>
              <a:t> </a:t>
            </a:r>
            <a:r>
              <a:rPr lang="ru-RU" sz="2800" dirty="0" err="1"/>
              <a:t>організму</a:t>
            </a:r>
            <a:r>
              <a:rPr lang="ru-RU" sz="2800" dirty="0"/>
              <a:t>.</a:t>
            </a:r>
          </a:p>
          <a:p>
            <a:pPr marL="68263" indent="193675" algn="just">
              <a:buNone/>
            </a:pPr>
            <a:r>
              <a:rPr lang="ru-RU" sz="2800" dirty="0" err="1">
                <a:solidFill>
                  <a:srgbClr val="000000"/>
                </a:solidFill>
              </a:rPr>
              <a:t>Вивчення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походження</a:t>
            </a:r>
            <a:r>
              <a:rPr lang="ru-RU" sz="2800" dirty="0">
                <a:solidFill>
                  <a:srgbClr val="000000"/>
                </a:solidFill>
              </a:rPr>
              <a:t> та </a:t>
            </a:r>
            <a:r>
              <a:rPr lang="ru-RU" sz="2800" dirty="0" err="1">
                <a:solidFill>
                  <a:srgbClr val="000000"/>
                </a:solidFill>
              </a:rPr>
              <a:t>патології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вад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складає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окрему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дисципліну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медичної</a:t>
            </a:r>
            <a:r>
              <a:rPr lang="ru-RU" sz="2800" dirty="0">
                <a:solidFill>
                  <a:srgbClr val="000000"/>
                </a:solidFill>
              </a:rPr>
              <a:t> науки — </a:t>
            </a:r>
            <a:r>
              <a:rPr lang="ru-RU" sz="2800" b="1" i="1" dirty="0" err="1">
                <a:solidFill>
                  <a:srgbClr val="000000"/>
                </a:solidFill>
              </a:rPr>
              <a:t>тератологі</a:t>
            </a:r>
            <a:r>
              <a:rPr lang="ru-RU" sz="2800" i="1" dirty="0" err="1">
                <a:solidFill>
                  <a:srgbClr val="000000"/>
                </a:solidFill>
              </a:rPr>
              <a:t>ю</a:t>
            </a:r>
            <a:r>
              <a:rPr lang="ru-RU" sz="2800" i="1" dirty="0">
                <a:solidFill>
                  <a:srgbClr val="000000"/>
                </a:solidFill>
              </a:rPr>
              <a:t> </a:t>
            </a:r>
            <a:r>
              <a:rPr lang="ru-RU" sz="2800" dirty="0">
                <a:solidFill>
                  <a:srgbClr val="000000"/>
                </a:solidFill>
              </a:rPr>
              <a:t>(з </a:t>
            </a:r>
            <a:r>
              <a:rPr lang="ru-RU" sz="2800" dirty="0" err="1">
                <a:solidFill>
                  <a:srgbClr val="000000"/>
                </a:solidFill>
              </a:rPr>
              <a:t>грецьк</a:t>
            </a:r>
            <a:r>
              <a:rPr lang="ru-RU" sz="2800" dirty="0">
                <a:solidFill>
                  <a:srgbClr val="000000"/>
                </a:solidFill>
              </a:rPr>
              <a:t>. </a:t>
            </a:r>
            <a:r>
              <a:rPr lang="ru-RU" sz="2800" i="1" dirty="0" err="1">
                <a:solidFill>
                  <a:srgbClr val="000000"/>
                </a:solidFill>
              </a:rPr>
              <a:t>teratos</a:t>
            </a:r>
            <a:r>
              <a:rPr lang="ru-RU" sz="2800" i="1" dirty="0">
                <a:solidFill>
                  <a:srgbClr val="000000"/>
                </a:solidFill>
              </a:rPr>
              <a:t> </a:t>
            </a:r>
            <a:r>
              <a:rPr lang="ru-RU" sz="2800" dirty="0">
                <a:solidFill>
                  <a:srgbClr val="000000"/>
                </a:solidFill>
              </a:rPr>
              <a:t>— </a:t>
            </a:r>
            <a:r>
              <a:rPr lang="ru-RU" sz="2800" dirty="0" err="1">
                <a:solidFill>
                  <a:srgbClr val="000000"/>
                </a:solidFill>
              </a:rPr>
              <a:t>чудовисько</a:t>
            </a:r>
            <a:r>
              <a:rPr lang="ru-RU" sz="2800" dirty="0">
                <a:solidFill>
                  <a:srgbClr val="000000"/>
                </a:solidFill>
              </a:rPr>
              <a:t>, </a:t>
            </a:r>
            <a:r>
              <a:rPr lang="ru-RU" sz="2800" i="1" dirty="0" err="1">
                <a:solidFill>
                  <a:srgbClr val="000000"/>
                </a:solidFill>
              </a:rPr>
              <a:t>logos</a:t>
            </a:r>
            <a:r>
              <a:rPr lang="ru-RU" sz="2800" i="1" dirty="0">
                <a:solidFill>
                  <a:srgbClr val="000000"/>
                </a:solidFill>
              </a:rPr>
              <a:t> </a:t>
            </a:r>
            <a:r>
              <a:rPr lang="ru-RU" sz="2800" dirty="0">
                <a:solidFill>
                  <a:srgbClr val="000000"/>
                </a:solidFill>
              </a:rPr>
              <a:t>— </a:t>
            </a:r>
            <a:r>
              <a:rPr lang="ru-RU" sz="2800" dirty="0" err="1">
                <a:solidFill>
                  <a:srgbClr val="000000"/>
                </a:solidFill>
              </a:rPr>
              <a:t>поняття</a:t>
            </a:r>
            <a:r>
              <a:rPr lang="ru-RU" sz="2800" dirty="0">
                <a:solidFill>
                  <a:srgbClr val="000000"/>
                </a:solidFill>
              </a:rPr>
              <a:t>, </a:t>
            </a:r>
            <a:r>
              <a:rPr lang="ru-RU" sz="2800" dirty="0" err="1">
                <a:solidFill>
                  <a:srgbClr val="000000"/>
                </a:solidFill>
              </a:rPr>
              <a:t>вчення</a:t>
            </a:r>
            <a:r>
              <a:rPr lang="ru-RU" sz="2800" dirty="0">
                <a:solidFill>
                  <a:srgbClr val="000000"/>
                </a:solidFill>
              </a:rPr>
              <a:t>).</a:t>
            </a:r>
          </a:p>
          <a:p>
            <a:pPr marL="68263" indent="193675" algn="just">
              <a:buFont typeface="Wingdings" pitchFamily="2" charset="2"/>
              <a:buNone/>
            </a:pPr>
            <a:endParaRPr lang="ru-RU" sz="2800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9" y="1150402"/>
            <a:ext cx="8801050" cy="544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06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504056"/>
          </a:xfrm>
        </p:spPr>
        <p:txBody>
          <a:bodyPr/>
          <a:lstStyle/>
          <a:p>
            <a:r>
              <a:rPr lang="ru-RU" b="1" dirty="0" err="1"/>
              <a:t>Класифікація</a:t>
            </a:r>
            <a:r>
              <a:rPr lang="ru-RU" b="1" dirty="0"/>
              <a:t> </a:t>
            </a:r>
            <a:r>
              <a:rPr lang="ru-RU" b="1" dirty="0" err="1"/>
              <a:t>відповідно</a:t>
            </a:r>
            <a:r>
              <a:rPr lang="ru-RU" b="1" dirty="0"/>
              <a:t> до </a:t>
            </a:r>
            <a:r>
              <a:rPr lang="ru-RU" b="1" dirty="0" err="1"/>
              <a:t>анатомофізіологічного</a:t>
            </a:r>
            <a:r>
              <a:rPr lang="ru-RU" b="1" dirty="0"/>
              <a:t> </a:t>
            </a:r>
            <a:br>
              <a:rPr lang="ru-RU" b="1" dirty="0"/>
            </a:br>
            <a:r>
              <a:rPr lang="ru-RU" b="1" dirty="0" err="1"/>
              <a:t>поділу</a:t>
            </a:r>
            <a:r>
              <a:rPr lang="ru-RU" b="1" dirty="0"/>
              <a:t> </a:t>
            </a:r>
            <a:r>
              <a:rPr lang="ru-RU" b="1" dirty="0" err="1"/>
              <a:t>організму</a:t>
            </a:r>
            <a:r>
              <a:rPr lang="ru-RU" b="1" dirty="0"/>
              <a:t> : 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1628800"/>
            <a:ext cx="4896544" cy="4392488"/>
          </a:xfrm>
        </p:spPr>
        <p:txBody>
          <a:bodyPr/>
          <a:lstStyle/>
          <a:p>
            <a:pPr indent="0" algn="just" eaLnBrk="0" hangingPunct="0">
              <a:buNone/>
              <a:defRPr/>
            </a:pP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marL="80963" indent="277813" algn="l" eaLnBrk="0" hangingPunct="0"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вади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ЦНС, </a:t>
            </a:r>
          </a:p>
          <a:p>
            <a:pPr marL="80963" indent="277813" algn="l" eaLnBrk="0" hangingPunct="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вади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органів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травного каналу, </a:t>
            </a:r>
          </a:p>
          <a:p>
            <a:pPr marL="80963" indent="277813" algn="l" eaLnBrk="0" hangingPunct="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вади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сечовидільної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системи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, </a:t>
            </a:r>
          </a:p>
          <a:p>
            <a:pPr marL="80963" indent="277813" algn="l" eaLnBrk="0" hangingPunct="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вади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обличчя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, </a:t>
            </a:r>
          </a:p>
          <a:p>
            <a:pPr marL="80963" indent="277813" algn="l" eaLnBrk="0" hangingPunct="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вади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шкіри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тощо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.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80963" indent="277813" algn="just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28" y="3356992"/>
            <a:ext cx="4389663" cy="328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408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96144"/>
          </a:xfrm>
        </p:spPr>
        <p:txBody>
          <a:bodyPr/>
          <a:lstStyle/>
          <a:p>
            <a:r>
              <a:rPr lang="ru-RU" b="1" dirty="0"/>
              <a:t>За </a:t>
            </a:r>
            <a:r>
              <a:rPr lang="ru-RU" b="1" dirty="0" err="1"/>
              <a:t>локалізацією</a:t>
            </a:r>
            <a:r>
              <a:rPr lang="ru-RU" b="1" dirty="0"/>
              <a:t> в </a:t>
            </a:r>
            <a:r>
              <a:rPr lang="ru-RU" b="1" dirty="0" err="1"/>
              <a:t>організмі</a:t>
            </a:r>
            <a:r>
              <a:rPr lang="ru-RU" b="1" dirty="0"/>
              <a:t> вади </a:t>
            </a:r>
            <a:r>
              <a:rPr lang="ru-RU" b="1" dirty="0" err="1"/>
              <a:t>можуть</a:t>
            </a:r>
            <a:r>
              <a:rPr lang="ru-RU" b="1" dirty="0"/>
              <a:t> бути </a:t>
            </a:r>
            <a:r>
              <a:rPr lang="ru-RU" b="1" dirty="0" err="1"/>
              <a:t>поділені</a:t>
            </a:r>
            <a:r>
              <a:rPr lang="ru-RU" b="1" dirty="0"/>
              <a:t> на </a:t>
            </a:r>
            <a:r>
              <a:rPr lang="ru-RU" b="1" dirty="0" err="1"/>
              <a:t>такі</a:t>
            </a:r>
            <a:r>
              <a:rPr lang="ru-RU" b="1" dirty="0"/>
              <a:t> </a:t>
            </a:r>
            <a:r>
              <a:rPr lang="ru-RU" b="1" dirty="0" err="1"/>
              <a:t>види</a:t>
            </a:r>
            <a:r>
              <a:rPr lang="ru-RU" b="1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0643" y="1844824"/>
            <a:ext cx="3888432" cy="3456384"/>
          </a:xfrm>
        </p:spPr>
        <p:txBody>
          <a:bodyPr/>
          <a:lstStyle/>
          <a:p>
            <a:pPr lvl="0"/>
            <a:endParaRPr lang="ru-RU" sz="2400" b="1" dirty="0" smtClean="0"/>
          </a:p>
          <a:p>
            <a:pPr lvl="0"/>
            <a:endParaRPr lang="ru-RU" sz="2400" b="1" dirty="0"/>
          </a:p>
          <a:p>
            <a:pPr lvl="0"/>
            <a:r>
              <a:rPr lang="ru-RU" sz="2400" b="1" dirty="0" err="1" smtClean="0"/>
              <a:t>зовнішні</a:t>
            </a:r>
            <a:r>
              <a:rPr lang="ru-RU" sz="2400" b="1" dirty="0"/>
              <a:t>;</a:t>
            </a:r>
          </a:p>
          <a:p>
            <a:pPr lvl="0"/>
            <a:r>
              <a:rPr lang="ru-RU" sz="2400" b="1" dirty="0" err="1"/>
              <a:t>внутрішні</a:t>
            </a:r>
            <a:r>
              <a:rPr lang="ru-RU" sz="2400" b="1" dirty="0"/>
              <a:t>;</a:t>
            </a:r>
          </a:p>
          <a:p>
            <a:r>
              <a:rPr lang="ru-RU" sz="2400" b="1" dirty="0" err="1"/>
              <a:t>комбіновані</a:t>
            </a:r>
            <a:r>
              <a:rPr lang="ru-RU" sz="2400" b="1" dirty="0"/>
              <a:t>,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змішані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4" y="1844824"/>
            <a:ext cx="475788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4258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8668072" cy="4391000"/>
          </a:xfrm>
        </p:spPr>
        <p:txBody>
          <a:bodyPr/>
          <a:lstStyle/>
          <a:p>
            <a:pPr marL="0" indent="0">
              <a:buNone/>
            </a:pPr>
            <a:endParaRPr lang="ru-RU" sz="3200" b="1" dirty="0"/>
          </a:p>
          <a:p>
            <a:pPr marL="0" indent="0">
              <a:buNone/>
            </a:pPr>
            <a:r>
              <a:rPr lang="ru-RU" sz="3200" b="1" dirty="0" smtClean="0"/>
              <a:t>Вади </a:t>
            </a:r>
            <a:r>
              <a:rPr lang="ru-RU" sz="3200" b="1" dirty="0" err="1"/>
              <a:t>розвитку</a:t>
            </a:r>
            <a:r>
              <a:rPr lang="ru-RU" sz="3200" dirty="0"/>
              <a:t> — </a:t>
            </a:r>
            <a:r>
              <a:rPr lang="ru-RU" sz="3200" dirty="0" err="1"/>
              <a:t>поширений</a:t>
            </a:r>
            <a:r>
              <a:rPr lang="ru-RU" sz="3200" dirty="0"/>
              <a:t> вид </a:t>
            </a:r>
            <a:r>
              <a:rPr lang="ru-RU" sz="3200" dirty="0" err="1"/>
              <a:t>патології</a:t>
            </a:r>
            <a:r>
              <a:rPr lang="ru-RU" sz="3200" dirty="0"/>
              <a:t>, </a:t>
            </a:r>
            <a:r>
              <a:rPr lang="ru-RU" sz="3200" dirty="0" err="1"/>
              <a:t>питома</a:t>
            </a:r>
            <a:r>
              <a:rPr lang="ru-RU" sz="3200" dirty="0"/>
              <a:t> вага </a:t>
            </a:r>
            <a:r>
              <a:rPr lang="ru-RU" sz="3200" dirty="0" err="1"/>
              <a:t>якого</a:t>
            </a:r>
            <a:r>
              <a:rPr lang="ru-RU" sz="3200" dirty="0"/>
              <a:t> в </a:t>
            </a:r>
            <a:r>
              <a:rPr lang="ru-RU" sz="3200" dirty="0" err="1"/>
              <a:t>загальній</a:t>
            </a:r>
            <a:r>
              <a:rPr lang="ru-RU" sz="3200" dirty="0"/>
              <a:t> </a:t>
            </a:r>
            <a:r>
              <a:rPr lang="ru-RU" sz="3200" dirty="0" err="1"/>
              <a:t>популяції</a:t>
            </a:r>
            <a:r>
              <a:rPr lang="ru-RU" sz="3200" dirty="0"/>
              <a:t> </a:t>
            </a:r>
            <a:r>
              <a:rPr lang="ru-RU" sz="3200" dirty="0" err="1"/>
              <a:t>коливається</a:t>
            </a:r>
            <a:r>
              <a:rPr lang="ru-RU" sz="3200" dirty="0"/>
              <a:t> в </a:t>
            </a:r>
            <a:r>
              <a:rPr lang="ru-RU" sz="3200" dirty="0" err="1"/>
              <a:t>різних</a:t>
            </a:r>
            <a:r>
              <a:rPr lang="ru-RU" sz="3200" dirty="0"/>
              <a:t> </a:t>
            </a:r>
            <a:r>
              <a:rPr lang="ru-RU" sz="3200" dirty="0" err="1"/>
              <a:t>країнах</a:t>
            </a:r>
            <a:r>
              <a:rPr lang="ru-RU" sz="3200" dirty="0"/>
              <a:t>, за </a:t>
            </a:r>
            <a:r>
              <a:rPr lang="ru-RU" sz="3200" dirty="0" err="1"/>
              <a:t>даними</a:t>
            </a:r>
            <a:r>
              <a:rPr lang="ru-RU" sz="3200" dirty="0"/>
              <a:t> ВООЗ, </a:t>
            </a:r>
            <a:r>
              <a:rPr lang="ru-RU" sz="3200" dirty="0" err="1"/>
              <a:t>від</a:t>
            </a:r>
            <a:r>
              <a:rPr lang="ru-RU" sz="3200" dirty="0"/>
              <a:t> 2,7% до 16,3 % і </a:t>
            </a:r>
            <a:r>
              <a:rPr lang="ru-RU" sz="3200" dirty="0" err="1"/>
              <a:t>має</a:t>
            </a:r>
            <a:r>
              <a:rPr lang="ru-RU" sz="3200" dirty="0"/>
              <a:t> </a:t>
            </a:r>
            <a:r>
              <a:rPr lang="ru-RU" sz="3200" dirty="0" err="1"/>
              <a:t>тенденцію</a:t>
            </a:r>
            <a:r>
              <a:rPr lang="ru-RU" sz="3200" dirty="0"/>
              <a:t> до </a:t>
            </a:r>
            <a:r>
              <a:rPr lang="ru-RU" sz="3200" dirty="0" err="1"/>
              <a:t>зростання</a:t>
            </a:r>
            <a:r>
              <a:rPr lang="ru-RU" sz="3200" dirty="0"/>
              <a:t> в </a:t>
            </a:r>
            <a:r>
              <a:rPr lang="ru-RU" sz="3200" dirty="0" err="1"/>
              <a:t>останні</a:t>
            </a:r>
            <a:r>
              <a:rPr lang="ru-RU" sz="3200" dirty="0"/>
              <a:t> </a:t>
            </a:r>
            <a:r>
              <a:rPr lang="ru-RU" sz="3200" dirty="0" err="1"/>
              <a:t>десятиріччя</a:t>
            </a:r>
            <a:r>
              <a:rPr lang="ru-RU" sz="32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197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20472" cy="2448272"/>
          </a:xfrm>
        </p:spPr>
        <p:txBody>
          <a:bodyPr/>
          <a:lstStyle/>
          <a:p>
            <a:r>
              <a:rPr lang="ru-RU" b="1" dirty="0" err="1"/>
              <a:t>Деякі</a:t>
            </a:r>
            <a:r>
              <a:rPr lang="ru-RU" b="1" dirty="0"/>
              <a:t> </a:t>
            </a:r>
            <a:r>
              <a:rPr lang="ru-RU" b="1" dirty="0" err="1"/>
              <a:t>порушення</a:t>
            </a:r>
            <a:r>
              <a:rPr lang="ru-RU" b="1" dirty="0"/>
              <a:t> </a:t>
            </a:r>
            <a:r>
              <a:rPr lang="ru-RU" b="1" dirty="0" err="1"/>
              <a:t>процесів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 тканин і </a:t>
            </a:r>
            <a:r>
              <a:rPr lang="ru-RU" b="1" dirty="0" err="1"/>
              <a:t>органів</a:t>
            </a:r>
            <a:r>
              <a:rPr lang="ru-RU" b="1" dirty="0"/>
              <a:t>,</a:t>
            </a:r>
            <a:br>
              <a:rPr lang="ru-RU" b="1" dirty="0"/>
            </a:br>
            <a:r>
              <a:rPr lang="ru-RU" b="1" dirty="0"/>
              <a:t>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призводять</a:t>
            </a:r>
            <a:r>
              <a:rPr lang="ru-RU" b="1" dirty="0"/>
              <a:t> до </a:t>
            </a:r>
            <a:r>
              <a:rPr lang="ru-RU" b="1" dirty="0" err="1"/>
              <a:t>вад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 в </a:t>
            </a:r>
            <a:r>
              <a:rPr lang="ru-RU" b="1" dirty="0" err="1"/>
              <a:t>людини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3236913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74713"/>
            <a:ext cx="3163887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31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8732125" cy="6480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2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atin typeface="Times New Roman" pitchFamily="18" charset="0"/>
              </a:rPr>
              <a:t>Деякі</a:t>
            </a:r>
            <a:r>
              <a:rPr lang="ru-RU" b="1" dirty="0" smtClean="0">
                <a:latin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</a:rPr>
              <a:t>порушення</a:t>
            </a:r>
            <a:r>
              <a:rPr lang="ru-RU" b="1" dirty="0" smtClean="0">
                <a:latin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</a:rPr>
              <a:t>процесів</a:t>
            </a:r>
            <a:r>
              <a:rPr lang="ru-RU" b="1" dirty="0" smtClean="0">
                <a:latin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</a:rPr>
              <a:t>розвитку</a:t>
            </a:r>
            <a:r>
              <a:rPr lang="ru-RU" b="1" dirty="0" smtClean="0">
                <a:latin typeface="Times New Roman" pitchFamily="18" charset="0"/>
              </a:rPr>
              <a:t> тканин і </a:t>
            </a:r>
            <a:r>
              <a:rPr lang="ru-RU" b="1" dirty="0" err="1" smtClean="0">
                <a:latin typeface="Times New Roman" pitchFamily="18" charset="0"/>
              </a:rPr>
              <a:t>органів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36330"/>
            <a:ext cx="390842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97" y="3750215"/>
            <a:ext cx="3746004" cy="287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652633"/>
            <a:ext cx="3908425" cy="250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98" y="1626670"/>
            <a:ext cx="3746004" cy="212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32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2818652">
  <a:themeElements>
    <a:clrScheme name="ms_edscifair_tp01018373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ms_edscifair_tp01018373">
      <a:majorFont>
        <a:latin typeface="Verdan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ms_edscifair_tp01018373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scifair_tp01018373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scifair_tp01018373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scifair_tp01018373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41552DA-1AF7-4098-AC53-AF0F2CFA93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TS102818652</Template>
  <TotalTime>41</TotalTime>
  <Words>412</Words>
  <Application>Microsoft Office PowerPoint</Application>
  <PresentationFormat>Экран (4:3)</PresentationFormat>
  <Paragraphs>35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TS102818652</vt:lpstr>
      <vt:lpstr>Діагностування вад розвитку людини та їх корегування </vt:lpstr>
      <vt:lpstr>Визначення</vt:lpstr>
      <vt:lpstr>Презентация PowerPoint</vt:lpstr>
      <vt:lpstr>Класифікація відповідно до анатомофізіологічного  поділу організму :  </vt:lpstr>
      <vt:lpstr>За локалізацією в організмі вади можуть бути поділені на такі види:</vt:lpstr>
      <vt:lpstr>Презентация PowerPoint</vt:lpstr>
      <vt:lpstr>Деякі порушення процесів розвитку тканин і органів,  які призводять до вад розвитку в людини </vt:lpstr>
      <vt:lpstr>Презентация PowerPoint</vt:lpstr>
      <vt:lpstr>Деякі порушення процесів розвитку тканин і органів </vt:lpstr>
      <vt:lpstr>Атавізми </vt:lpstr>
      <vt:lpstr>Презентация PowerPoint</vt:lpstr>
      <vt:lpstr>Причини виникнення вад розвитку</vt:lpstr>
      <vt:lpstr>Екзогенні чинники вад розвитку людини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Діагностування вад розвитку людини та їх корегування</dc:title>
  <dc:creator>Пользователь Windows</dc:creator>
  <cp:lastModifiedBy>Пользователь Windows</cp:lastModifiedBy>
  <cp:revision>5</cp:revision>
  <dcterms:created xsi:type="dcterms:W3CDTF">2013-12-05T16:36:16Z</dcterms:created>
  <dcterms:modified xsi:type="dcterms:W3CDTF">2013-12-09T17:54:38Z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TC010183731049</vt:lpwstr>
  </property>
</Properties>
</file>