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7E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00" autoAdjust="0"/>
    <p:restoredTop sz="94660" autoAdjust="0"/>
  </p:normalViewPr>
  <p:slideViewPr>
    <p:cSldViewPr>
      <p:cViewPr varScale="1">
        <p:scale>
          <a:sx n="109" d="100"/>
          <a:sy n="109" d="100"/>
        </p:scale>
        <p:origin x="-228" y="-1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CE04FE0C-9040-4789-A341-2BA1F2C4B8A5}" type="datetimeFigureOut">
              <a:rPr lang="uk-UA" smtClean="0"/>
              <a:t>01.01.2007</a:t>
            </a:fld>
            <a:endParaRPr lang="uk-U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uk-U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B15A081-2B72-4C0B-9D43-4B4DD711DBDA}" type="slidenum">
              <a:rPr lang="uk-UA" smtClean="0"/>
              <a:t>‹#›</a:t>
            </a:fld>
            <a:endParaRPr lang="uk-U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E04FE0C-9040-4789-A341-2BA1F2C4B8A5}" type="datetimeFigureOut">
              <a:rPr lang="uk-UA" smtClean="0"/>
              <a:t>01.01.2007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E04FE0C-9040-4789-A341-2BA1F2C4B8A5}" type="datetimeFigureOut">
              <a:rPr lang="uk-UA" smtClean="0"/>
              <a:t>01.01.2007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04FE0C-9040-4789-A341-2BA1F2C4B8A5}" type="datetimeFigureOut">
              <a:rPr lang="uk-UA" smtClean="0"/>
              <a:t>01.01.2007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04FE0C-9040-4789-A341-2BA1F2C4B8A5}" type="datetimeFigureOut">
              <a:rPr lang="uk-UA" smtClean="0"/>
              <a:t>01.01.2007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CE04FE0C-9040-4789-A341-2BA1F2C4B8A5}" type="datetimeFigureOut">
              <a:rPr lang="uk-UA" smtClean="0"/>
              <a:t>01.01.2007</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B15A081-2B72-4C0B-9D43-4B4DD711DBDA}" type="slidenum">
              <a:rPr lang="uk-UA" smtClean="0"/>
              <a:t>‹#›</a:t>
            </a:fld>
            <a:endParaRPr lang="uk-UA"/>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04FE0C-9040-4789-A341-2BA1F2C4B8A5}" type="datetimeFigureOut">
              <a:rPr lang="uk-UA" smtClean="0"/>
              <a:t>01.01.2007</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E04FE0C-9040-4789-A341-2BA1F2C4B8A5}" type="datetimeFigureOut">
              <a:rPr lang="uk-UA" smtClean="0"/>
              <a:t>01.01.2007</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4FE0C-9040-4789-A341-2BA1F2C4B8A5}" type="datetimeFigureOut">
              <a:rPr lang="uk-UA" smtClean="0"/>
              <a:t>01.01.2007</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E04FE0C-9040-4789-A341-2BA1F2C4B8A5}" type="datetimeFigureOut">
              <a:rPr lang="uk-UA" smtClean="0"/>
              <a:t>01.01.2007</a:t>
            </a:fld>
            <a:endParaRPr lang="uk-UA"/>
          </a:p>
        </p:txBody>
      </p:sp>
      <p:sp>
        <p:nvSpPr>
          <p:cNvPr id="7" name="Slide Number Placeholder 6"/>
          <p:cNvSpPr>
            <a:spLocks noGrp="1"/>
          </p:cNvSpPr>
          <p:nvPr>
            <p:ph type="sldNum" sz="quarter" idx="12"/>
          </p:nvPr>
        </p:nvSpPr>
        <p:spPr/>
        <p:txBody>
          <a:bodyPr/>
          <a:lstStyle/>
          <a:p>
            <a:fld id="{BB15A081-2B72-4C0B-9D43-4B4DD711DBDA}" type="slidenum">
              <a:rPr lang="uk-UA" smtClean="0"/>
              <a:t>‹#›</a:t>
            </a:fld>
            <a:endParaRPr lang="uk-U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uk-U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04FE0C-9040-4789-A341-2BA1F2C4B8A5}" type="datetimeFigureOut">
              <a:rPr lang="uk-UA" smtClean="0"/>
              <a:t>01.01.2007</a:t>
            </a:fld>
            <a:endParaRPr lang="uk-U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uk-UA"/>
          </a:p>
        </p:txBody>
      </p:sp>
      <p:sp>
        <p:nvSpPr>
          <p:cNvPr id="7" name="Slide Number Placeholder 6"/>
          <p:cNvSpPr>
            <a:spLocks noGrp="1"/>
          </p:cNvSpPr>
          <p:nvPr>
            <p:ph type="sldNum" sz="quarter" idx="12"/>
          </p:nvPr>
        </p:nvSpPr>
        <p:spPr/>
        <p:txBody>
          <a:bodyPr/>
          <a:lstStyle/>
          <a:p>
            <a:fld id="{BB15A081-2B72-4C0B-9D43-4B4DD711DBD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CE04FE0C-9040-4789-A341-2BA1F2C4B8A5}" type="datetimeFigureOut">
              <a:rPr lang="uk-UA" smtClean="0"/>
              <a:t>01.01.2007</a:t>
            </a:fld>
            <a:endParaRPr lang="uk-U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uk-U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B15A081-2B72-4C0B-9D43-4B4DD711DBD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94000"/>
                <a:satMod val="114000"/>
                <a:lumMod val="96000"/>
              </a:schemeClr>
            </a:gs>
            <a:gs pos="0">
              <a:schemeClr val="bg2">
                <a:tint val="92000"/>
                <a:shade val="66000"/>
                <a:satMod val="110000"/>
                <a:lumMod val="80000"/>
              </a:schemeClr>
            </a:gs>
            <a:gs pos="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88024" y="2780928"/>
            <a:ext cx="3313355" cy="1702160"/>
          </a:xfrm>
        </p:spPr>
        <p:style>
          <a:lnRef idx="1">
            <a:schemeClr val="accent4"/>
          </a:lnRef>
          <a:fillRef idx="2">
            <a:schemeClr val="accent4"/>
          </a:fillRef>
          <a:effectRef idx="1">
            <a:schemeClr val="accent4"/>
          </a:effectRef>
          <a:fontRef idx="minor">
            <a:schemeClr val="dk1"/>
          </a:fontRef>
        </p:style>
        <p:txBody>
          <a:bodyPr>
            <a:noAutofit/>
          </a:bodyPr>
          <a:lstStyle/>
          <a:p>
            <a:r>
              <a:rPr lang="uk-UA" sz="4000" dirty="0" smtClean="0"/>
              <a:t/>
            </a:r>
            <a:br>
              <a:rPr lang="uk-UA" sz="4000" dirty="0" smtClean="0"/>
            </a:br>
            <a:r>
              <a:rPr lang="uk-UA" sz="4000" dirty="0" smtClean="0"/>
              <a:t> Голонасінні</a:t>
            </a:r>
            <a:r>
              <a:rPr lang="uk-UA" sz="4000" dirty="0"/>
              <a:t/>
            </a:r>
            <a:br>
              <a:rPr lang="uk-UA" sz="4000" dirty="0"/>
            </a:br>
            <a:endParaRPr lang="uk-UA" sz="4000" dirty="0"/>
          </a:p>
        </p:txBody>
      </p:sp>
      <p:sp>
        <p:nvSpPr>
          <p:cNvPr id="3" name="Подзаголовок 2"/>
          <p:cNvSpPr>
            <a:spLocks noGrp="1"/>
          </p:cNvSpPr>
          <p:nvPr>
            <p:ph type="subTitle" idx="1"/>
          </p:nvPr>
        </p:nvSpPr>
        <p:spPr>
          <a:xfrm>
            <a:off x="4788024" y="4509120"/>
            <a:ext cx="3309803" cy="1152128"/>
          </a:xfrm>
          <a:ln>
            <a:solidFill>
              <a:schemeClr val="bg1">
                <a:lumMod val="50000"/>
              </a:schemeClr>
            </a:solidFill>
          </a:ln>
        </p:spPr>
        <p:style>
          <a:lnRef idx="0">
            <a:schemeClr val="accent4"/>
          </a:lnRef>
          <a:fillRef idx="3">
            <a:schemeClr val="accent4"/>
          </a:fillRef>
          <a:effectRef idx="3">
            <a:schemeClr val="accent4"/>
          </a:effectRef>
          <a:fontRef idx="minor">
            <a:schemeClr val="lt1"/>
          </a:fontRef>
        </p:style>
        <p:txBody>
          <a:bodyPr>
            <a:normAutofit/>
          </a:bodyPr>
          <a:lstStyle/>
          <a:p>
            <a:r>
              <a:rPr lang="uk-UA" sz="3200" dirty="0" smtClean="0"/>
              <a:t>        Хвойні</a:t>
            </a:r>
            <a:endParaRPr lang="uk-UA" sz="32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1987"/>
            <a:ext cx="3528392" cy="2612179"/>
          </a:xfrm>
          <a:prstGeom prst="rect">
            <a:avLst/>
          </a:prstGeom>
        </p:spPr>
      </p:pic>
    </p:spTree>
    <p:extLst>
      <p:ext uri="{BB962C8B-B14F-4D97-AF65-F5344CB8AC3E}">
        <p14:creationId xmlns:p14="http://schemas.microsoft.com/office/powerpoint/2010/main" val="3938936610"/>
      </p:ext>
    </p:extLst>
  </p:cSld>
  <p:clrMapOvr>
    <a:masterClrMapping/>
  </p:clrMapOvr>
  <mc:AlternateContent xmlns:mc="http://schemas.openxmlformats.org/markup-compatibility/2006">
    <mc:Choice xmlns:p14="http://schemas.microsoft.com/office/powerpoint/2010/main" Requires="p14">
      <p:transition spd="slow" p14:dur="1400" advTm="1839">
        <p14:doors dir="vert"/>
      </p:transition>
    </mc:Choice>
    <mc:Fallback>
      <p:transition spd="slow" advTm="1839">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94000"/>
                <a:satMod val="114000"/>
                <a:lumMod val="96000"/>
              </a:schemeClr>
            </a:gs>
            <a:gs pos="0">
              <a:schemeClr val="bg2">
                <a:tint val="92000"/>
                <a:shade val="66000"/>
                <a:satMod val="110000"/>
                <a:lumMod val="80000"/>
              </a:schemeClr>
            </a:gs>
            <a:gs pos="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3768" y="-171400"/>
            <a:ext cx="7096634" cy="864096"/>
          </a:xfrm>
        </p:spPr>
        <p:txBody>
          <a:bodyPr/>
          <a:lstStyle/>
          <a:p>
            <a:r>
              <a:rPr lang="uk-UA" dirty="0" smtClean="0"/>
              <a:t>                        Хвойні</a:t>
            </a:r>
            <a:endParaRPr lang="uk-UA" dirty="0"/>
          </a:p>
        </p:txBody>
      </p:sp>
      <p:sp>
        <p:nvSpPr>
          <p:cNvPr id="3" name="Объект 2"/>
          <p:cNvSpPr>
            <a:spLocks noGrp="1"/>
          </p:cNvSpPr>
          <p:nvPr>
            <p:ph idx="1"/>
          </p:nvPr>
        </p:nvSpPr>
        <p:spPr>
          <a:xfrm>
            <a:off x="539552" y="1340768"/>
            <a:ext cx="4680520" cy="5112568"/>
          </a:xfrm>
          <a:noFill/>
        </p:spPr>
        <p:txBody>
          <a:bodyPr>
            <a:normAutofit fontScale="25000" lnSpcReduction="20000"/>
          </a:bodyPr>
          <a:lstStyle/>
          <a:p>
            <a:pPr marL="68580" indent="0">
              <a:buNone/>
            </a:pPr>
            <a:endParaRPr lang="vi-VN" dirty="0"/>
          </a:p>
          <a:p>
            <a:pPr marL="68580" indent="0">
              <a:buNone/>
            </a:pPr>
            <a:r>
              <a:rPr lang="vi-VN" sz="6400" dirty="0">
                <a:solidFill>
                  <a:srgbClr val="006600"/>
                </a:solidFill>
              </a:rPr>
              <a:t>Листки (хвоя, звідки і походить назва класу) мають вигляд голок. Голки у поперечному перерізі округлі або ребристі, або нагадують плоскі видовжені луски. Невелика площа листків та особливості їхніх продихів (вони заглиблені у товщу листка) забезпечують майже повне припинення випаровування вологи взимку.</a:t>
            </a:r>
          </a:p>
          <a:p>
            <a:pPr marL="68580" indent="0">
              <a:buNone/>
            </a:pPr>
            <a:endParaRPr lang="vi-VN" sz="6400" dirty="0">
              <a:solidFill>
                <a:srgbClr val="006600"/>
              </a:solidFill>
            </a:endParaRPr>
          </a:p>
          <a:p>
            <a:pPr marL="68580" indent="0">
              <a:buNone/>
            </a:pPr>
            <a:r>
              <a:rPr lang="vi-VN" sz="6400" dirty="0">
                <a:solidFill>
                  <a:srgbClr val="006600"/>
                </a:solidFill>
              </a:rPr>
              <a:t>У корі та деревині хвойних є багато канальців, які називаються смоляними ходами, вони заповнені густою рідиною — живицею. При ушкодженні стовбура на його поверхні швидко з'являються краплі клейкої живиці, яка затягує рану.</a:t>
            </a:r>
          </a:p>
          <a:p>
            <a:pPr marL="68580" indent="0">
              <a:buNone/>
            </a:pPr>
            <a:endParaRPr lang="vi-VN" sz="6400" dirty="0">
              <a:solidFill>
                <a:srgbClr val="006600"/>
              </a:solidFill>
            </a:endParaRPr>
          </a:p>
          <a:p>
            <a:pPr marL="68580" indent="0">
              <a:buNone/>
            </a:pPr>
            <a:r>
              <a:rPr lang="vi-VN" sz="6400" dirty="0">
                <a:solidFill>
                  <a:srgbClr val="006600"/>
                </a:solidFill>
              </a:rPr>
              <a:t>Характерною особливістю більшості хвойних є верхівковий ріст. Гілки цих рослин розміщуються кільцями, причому щороку утворюється одне кільце, або так звана «мутовка». За кількістю цих кілець можна підрахувати вік рослини. Хвойні мають один або два типи пагонів (тільки видовжені або видовжені та вкорочені, листки при цьому розміщуються на укорочених). У більшості хвойних листки багаторічні, але у деяких видів вони опадають щорічно (модрина).</a:t>
            </a:r>
            <a:endParaRPr lang="uk-UA" sz="6400" dirty="0">
              <a:solidFill>
                <a:srgbClr val="0066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0423" y="1484784"/>
            <a:ext cx="3272208" cy="4968552"/>
          </a:xfrm>
          <a:prstGeom prst="rect">
            <a:avLst/>
          </a:prstGeom>
        </p:spPr>
      </p:pic>
      <p:sp>
        <p:nvSpPr>
          <p:cNvPr id="6" name="Прямоугольник 5"/>
          <p:cNvSpPr/>
          <p:nvPr/>
        </p:nvSpPr>
        <p:spPr>
          <a:xfrm>
            <a:off x="611560" y="692696"/>
            <a:ext cx="8073079" cy="1354217"/>
          </a:xfrm>
          <a:prstGeom prst="rect">
            <a:avLst/>
          </a:prstGeom>
        </p:spPr>
        <p:txBody>
          <a:bodyPr wrap="square">
            <a:spAutoFit/>
          </a:bodyPr>
          <a:lstStyle/>
          <a:p>
            <a:r>
              <a:rPr lang="vi-VN" sz="1600" dirty="0" smtClean="0">
                <a:solidFill>
                  <a:srgbClr val="006600"/>
                </a:solidFill>
              </a:rPr>
              <a:t>Хво́йні</a:t>
            </a:r>
            <a:r>
              <a:rPr lang="uk-UA" sz="1600" dirty="0" smtClean="0">
                <a:solidFill>
                  <a:srgbClr val="006600"/>
                </a:solidFill>
              </a:rPr>
              <a:t> </a:t>
            </a:r>
            <a:r>
              <a:rPr lang="en-US" sz="1600" dirty="0" smtClean="0">
                <a:solidFill>
                  <a:srgbClr val="006600"/>
                </a:solidFill>
              </a:rPr>
              <a:t>— </a:t>
            </a:r>
            <a:r>
              <a:rPr lang="vi-VN" sz="1600" dirty="0" smtClean="0">
                <a:solidFill>
                  <a:srgbClr val="006600"/>
                </a:solidFill>
              </a:rPr>
              <a:t>найчисельніші і найпоширеніші сучасні голонасінні рослини. За зовнішнім виглядом — це дерева і кущі різних розмірів: від карликових сосен (1 м) до </a:t>
            </a:r>
            <a:r>
              <a:rPr lang="vi-VN" sz="1600" dirty="0" smtClean="0">
                <a:solidFill>
                  <a:srgbClr val="006600"/>
                </a:solidFill>
              </a:rPr>
              <a:t>гігантських </a:t>
            </a:r>
            <a:r>
              <a:rPr lang="uk-UA" sz="1600" dirty="0" smtClean="0">
                <a:solidFill>
                  <a:srgbClr val="006600"/>
                </a:solidFill>
              </a:rPr>
              <a:t>      </a:t>
            </a:r>
          </a:p>
          <a:p>
            <a:r>
              <a:rPr lang="uk-UA" sz="1600" dirty="0" smtClean="0">
                <a:solidFill>
                  <a:srgbClr val="006600"/>
                </a:solidFill>
              </a:rPr>
              <a:t>                                                                                                                      </a:t>
            </a:r>
            <a:r>
              <a:rPr lang="vi-VN" sz="1600" dirty="0" smtClean="0">
                <a:solidFill>
                  <a:srgbClr val="006600"/>
                </a:solidFill>
              </a:rPr>
              <a:t>дерев </a:t>
            </a:r>
            <a:r>
              <a:rPr lang="vi-VN" sz="1600" dirty="0">
                <a:solidFill>
                  <a:srgbClr val="006600"/>
                </a:solidFill>
              </a:rPr>
              <a:t>(секвоя — 100 м).</a:t>
            </a:r>
            <a:r>
              <a:rPr lang="uk-UA" sz="1600" dirty="0">
                <a:solidFill>
                  <a:srgbClr val="006600"/>
                </a:solidFill>
              </a:rPr>
              <a:t> </a:t>
            </a:r>
            <a:endParaRPr lang="uk-UA" sz="1600" dirty="0"/>
          </a:p>
          <a:p>
            <a:endParaRPr lang="uk-UA" sz="1600" dirty="0"/>
          </a:p>
          <a:p>
            <a:endParaRPr lang="uk-UA" dirty="0" smtClean="0"/>
          </a:p>
        </p:txBody>
      </p:sp>
    </p:spTree>
    <p:extLst>
      <p:ext uri="{BB962C8B-B14F-4D97-AF65-F5344CB8AC3E}">
        <p14:creationId xmlns:p14="http://schemas.microsoft.com/office/powerpoint/2010/main" val="1048152677"/>
      </p:ext>
    </p:extLst>
  </p:cSld>
  <p:clrMapOvr>
    <a:masterClrMapping/>
  </p:clrMapOvr>
  <mc:AlternateContent xmlns:mc="http://schemas.openxmlformats.org/markup-compatibility/2006">
    <mc:Choice xmlns:p14="http://schemas.microsoft.com/office/powerpoint/2010/main" Requires="p14">
      <p:transition spd="slow" p14:dur="2500" advTm="74853">
        <p:checker/>
      </p:transition>
    </mc:Choice>
    <mc:Fallback>
      <p:transition spd="slow" advTm="74853">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chemeClr val="bg2">
              <a:lumMod val="50000"/>
            </a:schemeClr>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6016" y="24475"/>
            <a:ext cx="3300984" cy="596213"/>
          </a:xfrm>
        </p:spPr>
        <p:txBody>
          <a:bodyPr/>
          <a:lstStyle/>
          <a:p>
            <a:r>
              <a:rPr lang="uk-UA" dirty="0" smtClean="0"/>
              <a:t>         Модрина</a:t>
            </a:r>
            <a:endParaRPr lang="uk-UA" dirty="0"/>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9052" r="9052"/>
          <a:stretch>
            <a:fillRect/>
          </a:stretch>
        </p:blipFill>
        <p:spPr>
          <a:xfrm>
            <a:off x="899592" y="548680"/>
            <a:ext cx="3600400" cy="5729328"/>
          </a:xfrm>
        </p:spPr>
      </p:pic>
      <p:sp>
        <p:nvSpPr>
          <p:cNvPr id="4" name="Текст 3"/>
          <p:cNvSpPr>
            <a:spLocks noGrp="1"/>
          </p:cNvSpPr>
          <p:nvPr>
            <p:ph type="body" sz="half" idx="2"/>
          </p:nvPr>
        </p:nvSpPr>
        <p:spPr>
          <a:xfrm>
            <a:off x="4644008" y="692696"/>
            <a:ext cx="3528392" cy="5544616"/>
          </a:xfrm>
        </p:spPr>
        <p:txBody>
          <a:bodyPr>
            <a:normAutofit fontScale="92500"/>
          </a:bodyPr>
          <a:lstStyle/>
          <a:p>
            <a:pPr lvl="0"/>
            <a:r>
              <a:rPr lang="uk-UA" dirty="0">
                <a:solidFill>
                  <a:srgbClr val="006600"/>
                </a:solidFill>
              </a:rPr>
              <a:t>Модрина європейська</a:t>
            </a:r>
            <a:r>
              <a:rPr lang="en-US" dirty="0">
                <a:solidFill>
                  <a:srgbClr val="006600"/>
                </a:solidFill>
              </a:rPr>
              <a:t> - C</a:t>
            </a:r>
            <a:r>
              <a:rPr lang="uk-UA" dirty="0" err="1">
                <a:solidFill>
                  <a:srgbClr val="006600"/>
                </a:solidFill>
              </a:rPr>
              <a:t>трунке</a:t>
            </a:r>
            <a:r>
              <a:rPr lang="uk-UA" dirty="0">
                <a:solidFill>
                  <a:srgbClr val="006600"/>
                </a:solidFill>
              </a:rPr>
              <a:t> високе (20-40 м) дерево родини соснових</a:t>
            </a:r>
            <a:r>
              <a:rPr lang="en-US" dirty="0">
                <a:solidFill>
                  <a:srgbClr val="006600"/>
                </a:solidFill>
              </a:rPr>
              <a:t> </a:t>
            </a:r>
            <a:r>
              <a:rPr lang="uk-UA" dirty="0">
                <a:solidFill>
                  <a:srgbClr val="006600"/>
                </a:solidFill>
              </a:rPr>
              <a:t>з яйцевидно-конусоподібною кроною, старі дерева з горизонтальними довгими пагонами. Стовбур вкритий товстою, </a:t>
            </a:r>
            <a:r>
              <a:rPr lang="uk-UA" dirty="0" err="1">
                <a:solidFill>
                  <a:srgbClr val="006600"/>
                </a:solidFill>
              </a:rPr>
              <a:t>глибокоборозенчастою</a:t>
            </a:r>
            <a:r>
              <a:rPr lang="uk-UA" dirty="0">
                <a:solidFill>
                  <a:srgbClr val="006600"/>
                </a:solidFill>
              </a:rPr>
              <a:t>, коричнево-бурою корою. Молоді пагони жовто-зелені, на них розміщені укорочені </a:t>
            </a:r>
            <a:r>
              <a:rPr lang="uk-UA" dirty="0" err="1">
                <a:solidFill>
                  <a:srgbClr val="006600"/>
                </a:solidFill>
              </a:rPr>
              <a:t>подушечкоподібні</a:t>
            </a:r>
            <a:r>
              <a:rPr lang="uk-UA" dirty="0">
                <a:solidFill>
                  <a:srgbClr val="006600"/>
                </a:solidFill>
              </a:rPr>
              <a:t> пагони. На звичайних пагонах хвоя розміщена поодиноко, на укорочених бічних — пучками по 20-50 хвоїнок.</a:t>
            </a:r>
          </a:p>
          <a:p>
            <a:pPr lvl="0"/>
            <a:r>
              <a:rPr lang="uk-UA" dirty="0">
                <a:solidFill>
                  <a:srgbClr val="006600"/>
                </a:solidFill>
              </a:rPr>
              <a:t>Модрина європейська в Україні поширена в західних Карпатах. Солевитривала, морозостійка, швидкоросла, світлолюбна рослина. Запилюється у квітні. Культивують у парках і лісництвах. Заготівля деревини і кори можлива тільки під час рубок догляду. Запаси сировини малі.</a:t>
            </a:r>
          </a:p>
          <a:p>
            <a:endParaRPr lang="uk-UA" dirty="0"/>
          </a:p>
        </p:txBody>
      </p:sp>
    </p:spTree>
    <p:extLst>
      <p:ext uri="{BB962C8B-B14F-4D97-AF65-F5344CB8AC3E}">
        <p14:creationId xmlns:p14="http://schemas.microsoft.com/office/powerpoint/2010/main" val="2785613454"/>
      </p:ext>
    </p:extLst>
  </p:cSld>
  <p:clrMapOvr>
    <a:masterClrMapping/>
  </p:clrMapOvr>
  <mc:AlternateContent xmlns:mc="http://schemas.openxmlformats.org/markup-compatibility/2006">
    <mc:Choice xmlns:p14="http://schemas.microsoft.com/office/powerpoint/2010/main" Requires="p14">
      <p:transition spd="slow" p14:dur="4000" advTm="50915">
        <p14:vortex dir="r"/>
      </p:transition>
    </mc:Choice>
    <mc:Fallback>
      <p:transition spd="slow" advTm="50915">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90">
          <a:fgClr>
            <a:schemeClr val="bg2">
              <a:lumMod val="50000"/>
            </a:schemeClr>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6016" y="0"/>
            <a:ext cx="3300984" cy="620688"/>
          </a:xfrm>
        </p:spPr>
        <p:txBody>
          <a:bodyPr/>
          <a:lstStyle/>
          <a:p>
            <a:r>
              <a:rPr lang="uk-UA" dirty="0" smtClean="0"/>
              <a:t>             Кедр</a:t>
            </a:r>
            <a:endParaRPr lang="uk-UA" dirty="0"/>
          </a:p>
        </p:txBody>
      </p:sp>
      <p:sp>
        <p:nvSpPr>
          <p:cNvPr id="4" name="Текст 3"/>
          <p:cNvSpPr>
            <a:spLocks noGrp="1"/>
          </p:cNvSpPr>
          <p:nvPr>
            <p:ph type="body" sz="half" idx="2"/>
          </p:nvPr>
        </p:nvSpPr>
        <p:spPr>
          <a:xfrm>
            <a:off x="4572000" y="620688"/>
            <a:ext cx="3672408" cy="5616624"/>
          </a:xfrm>
        </p:spPr>
        <p:txBody>
          <a:bodyPr>
            <a:noAutofit/>
          </a:bodyPr>
          <a:lstStyle/>
          <a:p>
            <a:r>
              <a:rPr lang="uk-UA" sz="1100" dirty="0">
                <a:solidFill>
                  <a:srgbClr val="006600"/>
                </a:solidFill>
              </a:rPr>
              <a:t>Кедр — дерево висотою зазвичай до 30-40 м, інколи до 60 </a:t>
            </a:r>
            <a:r>
              <a:rPr lang="uk-UA" sz="1100" dirty="0" smtClean="0">
                <a:solidFill>
                  <a:srgbClr val="006600"/>
                </a:solidFill>
              </a:rPr>
              <a:t>м. Деревина </a:t>
            </a:r>
            <a:r>
              <a:rPr lang="uk-UA" sz="1100" dirty="0">
                <a:solidFill>
                  <a:srgbClr val="006600"/>
                </a:solidFill>
              </a:rPr>
              <a:t>з характерним пряним запахом, товстою зморщеною корою та розкидистими </a:t>
            </a:r>
            <a:r>
              <a:rPr lang="uk-UA" sz="1100" dirty="0" err="1">
                <a:solidFill>
                  <a:srgbClr val="006600"/>
                </a:solidFill>
              </a:rPr>
              <a:t>однорівневими</a:t>
            </a:r>
            <a:r>
              <a:rPr lang="uk-UA" sz="1100" dirty="0">
                <a:solidFill>
                  <a:srgbClr val="006600"/>
                </a:solidFill>
              </a:rPr>
              <a:t> гілками. </a:t>
            </a:r>
            <a:r>
              <a:rPr lang="uk-UA" sz="1100" dirty="0" smtClean="0">
                <a:solidFill>
                  <a:srgbClr val="006600"/>
                </a:solidFill>
              </a:rPr>
              <a:t>Довгі </a:t>
            </a:r>
            <a:r>
              <a:rPr lang="uk-UA" sz="1100" dirty="0">
                <a:solidFill>
                  <a:srgbClr val="006600"/>
                </a:solidFill>
              </a:rPr>
              <a:t>гілки формують більшу частину крони, тоді як короткі гілки містять практично все листя.</a:t>
            </a:r>
          </a:p>
          <a:p>
            <a:endParaRPr lang="uk-UA" sz="1100" dirty="0" smtClean="0">
              <a:solidFill>
                <a:srgbClr val="006600"/>
              </a:solidFill>
            </a:endParaRPr>
          </a:p>
          <a:p>
            <a:r>
              <a:rPr lang="uk-UA" sz="1100" dirty="0" smtClean="0">
                <a:solidFill>
                  <a:srgbClr val="006600"/>
                </a:solidFill>
              </a:rPr>
              <a:t>Листя </a:t>
            </a:r>
            <a:r>
              <a:rPr lang="uk-UA" sz="1100" dirty="0">
                <a:solidFill>
                  <a:srgbClr val="006600"/>
                </a:solidFill>
              </a:rPr>
              <a:t>— хвоя, вічнозелена, 8-60 мм завдовжки, розташоване довгою спіраллю на довгих гілках або щільними кластерами по 15-45 — на коротких. Колір листя — від яскраво-зеленого до </a:t>
            </a:r>
            <a:r>
              <a:rPr lang="uk-UA" sz="1100" dirty="0" err="1">
                <a:solidFill>
                  <a:srgbClr val="006600"/>
                </a:solidFill>
              </a:rPr>
              <a:t>темнозеленого</a:t>
            </a:r>
            <a:r>
              <a:rPr lang="uk-UA" sz="1100" dirty="0">
                <a:solidFill>
                  <a:srgbClr val="006600"/>
                </a:solidFill>
              </a:rPr>
              <a:t> або блідо-зеленого кольору, залежно від товщини шару кутикули. Шишки (</a:t>
            </a:r>
            <a:r>
              <a:rPr lang="uk-UA" sz="1100" dirty="0" err="1">
                <a:solidFill>
                  <a:srgbClr val="006600"/>
                </a:solidFill>
              </a:rPr>
              <a:t>стробіли</a:t>
            </a:r>
            <a:r>
              <a:rPr lang="uk-UA" sz="1100" dirty="0">
                <a:solidFill>
                  <a:srgbClr val="006600"/>
                </a:solidFill>
              </a:rPr>
              <a:t>) з насінням — </a:t>
            </a:r>
            <a:r>
              <a:rPr lang="uk-UA" sz="1100" dirty="0" err="1">
                <a:solidFill>
                  <a:srgbClr val="006600"/>
                </a:solidFill>
              </a:rPr>
              <a:t>діжкоподібні</a:t>
            </a:r>
            <a:r>
              <a:rPr lang="uk-UA" sz="1100" dirty="0">
                <a:solidFill>
                  <a:srgbClr val="006600"/>
                </a:solidFill>
              </a:rPr>
              <a:t>, 6-12 см завдовжки, 3-8 см завширшки, спочатку зелені, при визріванні — сіро-бурі; після визрівання вони </a:t>
            </a:r>
            <a:r>
              <a:rPr lang="uk-UA" sz="1100" dirty="0" smtClean="0">
                <a:solidFill>
                  <a:srgbClr val="006600"/>
                </a:solidFill>
              </a:rPr>
              <a:t>розпадаються </a:t>
            </a:r>
            <a:r>
              <a:rPr lang="uk-UA" sz="1100" dirty="0">
                <a:solidFill>
                  <a:srgbClr val="006600"/>
                </a:solidFill>
              </a:rPr>
              <a:t>на крилаті насінини.</a:t>
            </a:r>
          </a:p>
          <a:p>
            <a:endParaRPr lang="uk-UA" sz="1100" dirty="0" smtClean="0">
              <a:solidFill>
                <a:srgbClr val="006600"/>
              </a:solidFill>
            </a:endParaRPr>
          </a:p>
          <a:p>
            <a:r>
              <a:rPr lang="uk-UA" sz="1100" dirty="0" smtClean="0">
                <a:solidFill>
                  <a:srgbClr val="006600"/>
                </a:solidFill>
              </a:rPr>
              <a:t>Насінини </a:t>
            </a:r>
            <a:r>
              <a:rPr lang="uk-UA" sz="1100" dirty="0">
                <a:solidFill>
                  <a:srgbClr val="006600"/>
                </a:solidFill>
              </a:rPr>
              <a:t>10-15 мм завдовжки, з крилами 20-30 мм, </a:t>
            </a:r>
            <a:r>
              <a:rPr lang="uk-UA" sz="1100" dirty="0" smtClean="0">
                <a:solidFill>
                  <a:srgbClr val="006600"/>
                </a:solidFill>
              </a:rPr>
              <a:t>містять </a:t>
            </a:r>
            <a:r>
              <a:rPr lang="uk-UA" sz="1100" dirty="0">
                <a:solidFill>
                  <a:srgbClr val="006600"/>
                </a:solidFill>
              </a:rPr>
              <a:t>2-3 бульбашки смоли з неприємним смаком, що захищають насіння від споживання їх </a:t>
            </a:r>
            <a:r>
              <a:rPr lang="uk-UA" sz="1100" dirty="0" err="1">
                <a:solidFill>
                  <a:srgbClr val="006600"/>
                </a:solidFill>
              </a:rPr>
              <a:t>насінеїдними</a:t>
            </a:r>
            <a:r>
              <a:rPr lang="uk-UA" sz="1100" dirty="0">
                <a:solidFill>
                  <a:srgbClr val="006600"/>
                </a:solidFill>
              </a:rPr>
              <a:t> </a:t>
            </a:r>
            <a:r>
              <a:rPr lang="uk-UA" sz="1100" dirty="0" smtClean="0">
                <a:solidFill>
                  <a:srgbClr val="006600"/>
                </a:solidFill>
              </a:rPr>
              <a:t>гризунами. </a:t>
            </a:r>
            <a:r>
              <a:rPr lang="uk-UA" sz="1100" dirty="0">
                <a:solidFill>
                  <a:srgbClr val="006600"/>
                </a:solidFill>
              </a:rPr>
              <a:t>Визрівання шишок триває біля 1 року, запилення відбувається </a:t>
            </a:r>
            <a:r>
              <a:rPr lang="uk-UA" sz="1100" dirty="0" smtClean="0">
                <a:solidFill>
                  <a:srgbClr val="006600"/>
                </a:solidFill>
              </a:rPr>
              <a:t>восени. </a:t>
            </a:r>
            <a:r>
              <a:rPr lang="uk-UA" sz="1100" dirty="0">
                <a:solidFill>
                  <a:srgbClr val="006600"/>
                </a:solidFill>
              </a:rPr>
              <a:t>Шишки з пилком (</a:t>
            </a:r>
            <a:r>
              <a:rPr lang="uk-UA" sz="1100" dirty="0" err="1">
                <a:solidFill>
                  <a:srgbClr val="006600"/>
                </a:solidFill>
              </a:rPr>
              <a:t>мікростробіли</a:t>
            </a:r>
            <a:r>
              <a:rPr lang="uk-UA" sz="1100" dirty="0">
                <a:solidFill>
                  <a:srgbClr val="006600"/>
                </a:solidFill>
              </a:rPr>
              <a:t>) </a:t>
            </a:r>
            <a:r>
              <a:rPr lang="uk-UA" sz="1100" dirty="0" err="1">
                <a:solidFill>
                  <a:srgbClr val="006600"/>
                </a:solidFill>
              </a:rPr>
              <a:t>тонкіші</a:t>
            </a:r>
            <a:r>
              <a:rPr lang="uk-UA" sz="1100" dirty="0">
                <a:solidFill>
                  <a:srgbClr val="006600"/>
                </a:solidFill>
              </a:rPr>
              <a:t>, 3-8 см </a:t>
            </a:r>
            <a:r>
              <a:rPr lang="uk-UA" sz="1100" dirty="0" smtClean="0">
                <a:solidFill>
                  <a:srgbClr val="006600"/>
                </a:solidFill>
              </a:rPr>
              <a:t>завдовжки</a:t>
            </a:r>
            <a:r>
              <a:rPr lang="uk-UA" sz="1100" dirty="0">
                <a:solidFill>
                  <a:srgbClr val="006600"/>
                </a:solidFill>
              </a:rPr>
              <a:t>.</a:t>
            </a:r>
            <a:endParaRPr lang="uk-UA" sz="1100" dirty="0" smtClean="0">
              <a:solidFill>
                <a:srgbClr val="006600"/>
              </a:solidFill>
            </a:endParaRPr>
          </a:p>
          <a:p>
            <a:endParaRPr lang="uk-UA" sz="1100" dirty="0" smtClean="0">
              <a:solidFill>
                <a:srgbClr val="006600"/>
              </a:solidFill>
            </a:endParaRPr>
          </a:p>
          <a:p>
            <a:r>
              <a:rPr lang="uk-UA" sz="1100" dirty="0" smtClean="0">
                <a:solidFill>
                  <a:srgbClr val="006600"/>
                </a:solidFill>
              </a:rPr>
              <a:t>Клімат </a:t>
            </a:r>
            <a:r>
              <a:rPr lang="uk-UA" sz="1100" dirty="0">
                <a:solidFill>
                  <a:srgbClr val="006600"/>
                </a:solidFill>
              </a:rPr>
              <a:t>України надто суворий для зростання справжніх кедрів. Однак у </a:t>
            </a:r>
            <a:r>
              <a:rPr lang="uk-UA" sz="1100" dirty="0" err="1">
                <a:solidFill>
                  <a:srgbClr val="006600"/>
                </a:solidFill>
              </a:rPr>
              <a:t>Нікітському</a:t>
            </a:r>
            <a:r>
              <a:rPr lang="uk-UA" sz="1100" dirty="0">
                <a:solidFill>
                  <a:srgbClr val="006600"/>
                </a:solidFill>
              </a:rPr>
              <a:t> ботанічному саду можна побачити чотири види кедрів: </a:t>
            </a:r>
            <a:r>
              <a:rPr lang="uk-UA" sz="1100" dirty="0" err="1">
                <a:solidFill>
                  <a:srgbClr val="006600"/>
                </a:solidFill>
              </a:rPr>
              <a:t>атласький</a:t>
            </a:r>
            <a:r>
              <a:rPr lang="uk-UA" sz="1100" dirty="0">
                <a:solidFill>
                  <a:srgbClr val="006600"/>
                </a:solidFill>
              </a:rPr>
              <a:t>, гімалайський, кіпрський і </a:t>
            </a:r>
            <a:r>
              <a:rPr lang="uk-UA" sz="1100" dirty="0" smtClean="0">
                <a:solidFill>
                  <a:srgbClr val="006600"/>
                </a:solidFill>
              </a:rPr>
              <a:t>ліванський. </a:t>
            </a:r>
            <a:endParaRPr lang="uk-UA" sz="1100" dirty="0">
              <a:solidFill>
                <a:srgbClr val="006600"/>
              </a:solidFill>
            </a:endParaRPr>
          </a:p>
        </p:txBody>
      </p:sp>
      <p:pic>
        <p:nvPicPr>
          <p:cNvPr id="9" name="Рисунок 8"/>
          <p:cNvPicPr>
            <a:picLocks noGrp="1" noChangeAspect="1"/>
          </p:cNvPicPr>
          <p:nvPr>
            <p:ph type="pic" idx="1"/>
          </p:nvPr>
        </p:nvPicPr>
        <p:blipFill>
          <a:blip r:embed="rId2">
            <a:extLst>
              <a:ext uri="{28A0092B-C50C-407E-A947-70E740481C1C}">
                <a14:useLocalDpi xmlns:a14="http://schemas.microsoft.com/office/drawing/2010/main" val="0"/>
              </a:ext>
            </a:extLst>
          </a:blip>
          <a:srcRect l="26967" r="26967"/>
          <a:stretch>
            <a:fillRect/>
          </a:stretch>
        </p:blipFill>
        <p:spPr>
          <a:xfrm>
            <a:off x="899592" y="548680"/>
            <a:ext cx="3609255" cy="5712020"/>
          </a:xfrm>
        </p:spPr>
      </p:pic>
    </p:spTree>
    <p:extLst>
      <p:ext uri="{BB962C8B-B14F-4D97-AF65-F5344CB8AC3E}">
        <p14:creationId xmlns:p14="http://schemas.microsoft.com/office/powerpoint/2010/main" val="1000581134"/>
      </p:ext>
    </p:extLst>
  </p:cSld>
  <p:clrMapOvr>
    <a:masterClrMapping/>
  </p:clrMapOvr>
  <mc:AlternateContent xmlns:mc="http://schemas.openxmlformats.org/markup-compatibility/2006">
    <mc:Choice xmlns:p14="http://schemas.microsoft.com/office/powerpoint/2010/main" Requires="p14">
      <p:transition spd="slow" p14:dur="1600" advTm="87750">
        <p:blinds dir="vert"/>
      </p:transition>
    </mc:Choice>
    <mc:Fallback>
      <p:transition spd="slow" advTm="87750">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94000"/>
                <a:satMod val="114000"/>
                <a:lumMod val="96000"/>
              </a:schemeClr>
            </a:gs>
            <a:gs pos="0">
              <a:schemeClr val="bg2">
                <a:tint val="92000"/>
                <a:shade val="66000"/>
                <a:satMod val="110000"/>
                <a:lumMod val="80000"/>
              </a:schemeClr>
            </a:gs>
            <a:gs pos="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a:t>
            </a:r>
            <a:endParaRPr lang="uk-UA"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207" y="620688"/>
            <a:ext cx="8188249" cy="5904656"/>
          </a:xfrm>
          <a:prstGeom prst="rect">
            <a:avLst/>
          </a:prstGeom>
        </p:spPr>
      </p:pic>
      <p:sp>
        <p:nvSpPr>
          <p:cNvPr id="6" name="TextBox 5"/>
          <p:cNvSpPr txBox="1"/>
          <p:nvPr/>
        </p:nvSpPr>
        <p:spPr>
          <a:xfrm>
            <a:off x="4704441" y="-17544"/>
            <a:ext cx="3374045" cy="646331"/>
          </a:xfrm>
          <a:prstGeom prst="rect">
            <a:avLst/>
          </a:prstGeom>
          <a:noFill/>
        </p:spPr>
        <p:txBody>
          <a:bodyPr wrap="square" rtlCol="0">
            <a:spAutoFit/>
          </a:bodyPr>
          <a:lstStyle/>
          <a:p>
            <a:r>
              <a:rPr lang="uk-UA" sz="3600" dirty="0" smtClean="0"/>
              <a:t>     </a:t>
            </a:r>
            <a:r>
              <a:rPr lang="uk-UA" sz="3600" dirty="0" smtClean="0">
                <a:solidFill>
                  <a:schemeClr val="accent1">
                    <a:lumMod val="75000"/>
                  </a:schemeClr>
                </a:solidFill>
              </a:rPr>
              <a:t>Спасибі!</a:t>
            </a:r>
            <a:endParaRPr lang="uk-UA" sz="3600" dirty="0">
              <a:solidFill>
                <a:schemeClr val="accent1">
                  <a:lumMod val="75000"/>
                </a:schemeClr>
              </a:solidFill>
            </a:endParaRPr>
          </a:p>
        </p:txBody>
      </p:sp>
      <p:sp>
        <p:nvSpPr>
          <p:cNvPr id="7" name="Прямоугольник 6"/>
          <p:cNvSpPr/>
          <p:nvPr/>
        </p:nvSpPr>
        <p:spPr>
          <a:xfrm>
            <a:off x="1691680" y="2967335"/>
            <a:ext cx="18473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endParaRPr lang="ru-RU"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129027604"/>
      </p:ext>
    </p:extLst>
  </p:cSld>
  <p:clrMapOvr>
    <a:masterClrMapping/>
  </p:clrMapOvr>
  <mc:AlternateContent xmlns:mc="http://schemas.openxmlformats.org/markup-compatibility/2006">
    <mc:Choice xmlns:p14="http://schemas.microsoft.com/office/powerpoint/2010/main" Requires="p14">
      <p:transition spd="slow" p14:dur="4400" advTm="4621">
        <p14:honeycomb/>
      </p:transition>
    </mc:Choice>
    <mc:Fallback>
      <p:transition spd="slow" advTm="4621">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244</TotalTime>
  <Words>509</Words>
  <Application>Microsoft Office PowerPoint</Application>
  <PresentationFormat>Экран (4:3)</PresentationFormat>
  <Paragraphs>24</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Остин</vt:lpstr>
      <vt:lpstr>  Голонасінні </vt:lpstr>
      <vt:lpstr>                        Хвойні</vt:lpstr>
      <vt:lpstr>         Модрина</vt:lpstr>
      <vt:lpstr>             Кедр</vt:lpstr>
      <vt:lpstr>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Star</dc:creator>
  <cp:lastModifiedBy>Star</cp:lastModifiedBy>
  <cp:revision>17</cp:revision>
  <dcterms:created xsi:type="dcterms:W3CDTF">2006-12-31T22:46:34Z</dcterms:created>
  <dcterms:modified xsi:type="dcterms:W3CDTF">2007-01-01T01:02:04Z</dcterms:modified>
</cp:coreProperties>
</file>