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nanius.com/7172.html?dfn=%D0%A1%D0%BE%D1%80%D1%82#gloss24" TargetMode="External"/><Relationship Id="rId2" Type="http://schemas.openxmlformats.org/officeDocument/2006/relationships/hyperlink" Target="http://www.znanius.com/7172.html?dfn=%D0%A1%D0%B5%D0%BB%D0%B5%D0%BA%D1%86%D1%96%D1%8F#gloss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nanius.com/7172.html?dfn=%D0%A8%D1%82%D0%B0%D0%BC#gloss31" TargetMode="External"/><Relationship Id="rId4" Type="http://schemas.openxmlformats.org/officeDocument/2006/relationships/hyperlink" Target="http://www.znanius.com/7172.html?dfn=%D0%9F%D0%BE%D1%80%D0%BE%D0%B4%D0%B0#gloss2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nanius.com/7172.html?dfn=%D0%86%D0%BD%D0%B1%D1%80%D0%B8%D0%B4%D0%B8%D0%BD%D0%B3#gloss1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3"/>
            <a:ext cx="7772400" cy="3752057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uk-UA" sz="7200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Генетичні основи селекції </a:t>
            </a:r>
            <a:r>
              <a:rPr lang="uk-UA" sz="7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організмів.</a:t>
            </a:r>
            <a:endParaRPr lang="uk-UA" sz="7200" b="1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11/10/2014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5256584"/>
          </a:xfrm>
        </p:spPr>
        <p:txBody>
          <a:bodyPr>
            <a:noAutofit/>
          </a:bodyPr>
          <a:lstStyle/>
          <a:p>
            <a:pPr fontAlgn="base"/>
            <a:r>
              <a:rPr lang="uk-UA" sz="1800" u="sng" dirty="0">
                <a:hlinkClick r:id="rId2"/>
              </a:rPr>
              <a:t>Селекція</a:t>
            </a:r>
            <a:r>
              <a:rPr lang="uk-UA" sz="1800" dirty="0"/>
              <a:t> — наука про методи створення нових та вдосконалення вже існуючих штамів мікроорганізмів, сортів рослин та порід тварин з цінними ознаками та властивостями.</a:t>
            </a:r>
          </a:p>
          <a:p>
            <a:pPr fontAlgn="base"/>
            <a:r>
              <a:rPr lang="uk-UA" sz="1800" dirty="0"/>
              <a:t>В основі селекції лежать </a:t>
            </a:r>
            <a:r>
              <a:rPr lang="uk-UA" sz="1800" i="1" dirty="0"/>
              <a:t>спадкова мінливість </a:t>
            </a:r>
            <a:r>
              <a:rPr lang="uk-UA" sz="1800" i="1" dirty="0" err="1"/>
              <a:t>організмів</a:t>
            </a:r>
            <a:r>
              <a:rPr lang="uk-UA" sz="1800" dirty="0"/>
              <a:t> та </a:t>
            </a:r>
            <a:r>
              <a:rPr lang="uk-UA" sz="1800" i="1" dirty="0"/>
              <a:t>штучний добір</a:t>
            </a:r>
            <a:r>
              <a:rPr lang="uk-UA" sz="1800" dirty="0"/>
              <a:t>.</a:t>
            </a:r>
          </a:p>
          <a:p>
            <a:pPr fontAlgn="base"/>
            <a:r>
              <a:rPr lang="uk-UA" sz="1800" dirty="0"/>
              <a:t>У процесі розвитку цивілізації людство часто вдавалося до селекції, не маючи підґрунтя у вигляді необхідних теоретичних знань. Наприклад, для висаджування відбиралося лише найкраще насіння. Таким чином людина несвідомо покращувала корисні характеристики важливих для господарства організмів.</a:t>
            </a:r>
          </a:p>
          <a:p>
            <a:pPr fontAlgn="base"/>
            <a:r>
              <a:rPr lang="uk-UA" sz="1800" dirty="0"/>
              <a:t>Для проведення селекції людина створює штучні популяції організмів, що мають спільні корисні ознаки. Такі популяції у </a:t>
            </a:r>
            <a:r>
              <a:rPr lang="uk-UA" sz="1800" dirty="0" smtClean="0"/>
              <a:t>рослин </a:t>
            </a:r>
            <a:r>
              <a:rPr lang="uk-UA" sz="1800" dirty="0"/>
              <a:t>називаються </a:t>
            </a:r>
            <a:r>
              <a:rPr lang="uk-UA" sz="1800" u="sng" dirty="0">
                <a:hlinkClick r:id="rId3"/>
              </a:rPr>
              <a:t>сортами</a:t>
            </a:r>
            <a:r>
              <a:rPr lang="uk-UA" sz="1800" dirty="0"/>
              <a:t>, у тварин — </a:t>
            </a:r>
            <a:r>
              <a:rPr lang="uk-UA" sz="1800" u="sng" dirty="0">
                <a:hlinkClick r:id="rId4"/>
              </a:rPr>
              <a:t>породами</a:t>
            </a:r>
            <a:r>
              <a:rPr lang="uk-UA" sz="1800" dirty="0"/>
              <a:t>. Клон клітини мікроорганізмів, що володіє певними властивостями, називається </a:t>
            </a:r>
            <a:r>
              <a:rPr lang="uk-UA" sz="1800" u="sng" dirty="0">
                <a:hlinkClick r:id="rId5"/>
              </a:rPr>
              <a:t>штамом</a:t>
            </a:r>
            <a:r>
              <a:rPr lang="uk-UA" sz="1800" dirty="0"/>
              <a:t>.</a:t>
            </a:r>
          </a:p>
          <a:p>
            <a:pPr fontAlgn="base"/>
            <a:r>
              <a:rPr lang="uk-UA" sz="1800" dirty="0"/>
              <a:t>Сорти, породи і штами не здатні до ефективного існування в дикій природі, їх підтримує людина. При втраті такої підтримки ці штучні популяції можуть втрачати свої корисні властивості.</a:t>
            </a:r>
          </a:p>
          <a:p>
            <a:endParaRPr lang="uk-UA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>
                <a:ln/>
                <a:solidFill>
                  <a:schemeClr val="accent3"/>
                </a:solidFill>
                <a:effectLst/>
              </a:rPr>
              <a:t>Методи селекції</a:t>
            </a:r>
            <a:endParaRPr lang="uk-UA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43905" y="6354539"/>
            <a:ext cx="2847975" cy="365125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764704"/>
            <a:ext cx="1872208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Гібридизація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764704"/>
            <a:ext cx="1872208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Індукований мутагенез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56176" y="764704"/>
            <a:ext cx="1872208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Поліплоїдія</a:t>
            </a:r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2820" y="2060848"/>
            <a:ext cx="151216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050" dirty="0"/>
              <a:t>Близькоспоріднене схрещування (</a:t>
            </a:r>
            <a:r>
              <a:rPr lang="uk-UA" sz="1050" u="sng" dirty="0">
                <a:hlinkClick r:id="rId2"/>
              </a:rPr>
              <a:t>інбридинг</a:t>
            </a:r>
            <a:r>
              <a:rPr lang="uk-UA" sz="1050" dirty="0"/>
              <a:t>)</a:t>
            </a:r>
            <a:endParaRPr lang="uk-UA" sz="105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15816" y="2060848"/>
            <a:ext cx="151216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Зміна структури ДНК</a:t>
            </a:r>
            <a:endParaRPr lang="uk-UA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52120" y="2039570"/>
            <a:ext cx="1512168" cy="9573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Штучні </a:t>
            </a:r>
            <a:r>
              <a:rPr lang="uk-UA" sz="1400" dirty="0" err="1" smtClean="0"/>
              <a:t>поліплоїди</a:t>
            </a:r>
            <a:endParaRPr lang="uk-UA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87624" y="3284984"/>
            <a:ext cx="151216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/>
              <a:t>Неспоріднене схрещування (аутбридинг)</a:t>
            </a:r>
            <a:endParaRPr lang="uk-UA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23928" y="3301605"/>
            <a:ext cx="15841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/>
              <a:t>Ш</a:t>
            </a:r>
            <a:r>
              <a:rPr lang="uk-UA" sz="1600" dirty="0" smtClean="0"/>
              <a:t>тучний добір</a:t>
            </a:r>
            <a:endParaRPr lang="uk-UA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48264" y="3284984"/>
            <a:ext cx="151216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Спонтанні </a:t>
            </a:r>
            <a:r>
              <a:rPr lang="uk-UA" sz="1600" dirty="0" err="1" smtClean="0"/>
              <a:t>поліплоїди</a:t>
            </a:r>
            <a:endParaRPr lang="uk-UA" sz="1600" dirty="0"/>
          </a:p>
        </p:txBody>
      </p:sp>
      <p:cxnSp>
        <p:nvCxnSpPr>
          <p:cNvPr id="18" name="Прямая со стрелкой 17"/>
          <p:cNvCxnSpPr>
            <a:endCxn id="10" idx="0"/>
          </p:cNvCxnSpPr>
          <p:nvPr/>
        </p:nvCxnSpPr>
        <p:spPr>
          <a:xfrm>
            <a:off x="938904" y="17008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195736" y="1700808"/>
            <a:ext cx="18002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004048" y="1677825"/>
            <a:ext cx="18002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720760" y="1706495"/>
            <a:ext cx="18002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779912" y="17008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516216" y="167782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Скругленная соединительная линия 30"/>
          <p:cNvCxnSpPr>
            <a:endCxn id="14" idx="1"/>
          </p:cNvCxnSpPr>
          <p:nvPr/>
        </p:nvCxnSpPr>
        <p:spPr>
          <a:xfrm>
            <a:off x="1547664" y="1723116"/>
            <a:ext cx="2376264" cy="2046541"/>
          </a:xfrm>
          <a:prstGeom prst="curved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Скругленная соединительная линия 40"/>
          <p:cNvCxnSpPr>
            <a:stCxn id="9" idx="1"/>
          </p:cNvCxnSpPr>
          <p:nvPr/>
        </p:nvCxnSpPr>
        <p:spPr>
          <a:xfrm rot="10800000" flipV="1">
            <a:off x="5148064" y="1232755"/>
            <a:ext cx="1008112" cy="2057915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1943708" y="4437112"/>
            <a:ext cx="15481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Внутрішньовидове</a:t>
            </a:r>
            <a:endParaRPr lang="uk-UA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961710" y="5445224"/>
            <a:ext cx="15481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Міжвидове</a:t>
            </a:r>
            <a:endParaRPr lang="uk-UA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99992" y="4437112"/>
            <a:ext cx="15481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Масовий</a:t>
            </a:r>
            <a:endParaRPr lang="uk-UA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499992" y="5435701"/>
            <a:ext cx="15481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Індивідуальний</a:t>
            </a:r>
            <a:endParaRPr lang="uk-UA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768244" y="4694979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Виведення нових сортів та порід</a:t>
            </a:r>
            <a:endParaRPr lang="uk-UA" sz="1400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768244" y="5661248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Подолання стерильності міжвидових порід</a:t>
            </a:r>
            <a:endParaRPr lang="uk-UA" sz="1400" dirty="0"/>
          </a:p>
        </p:txBody>
      </p:sp>
      <p:cxnSp>
        <p:nvCxnSpPr>
          <p:cNvPr id="57" name="Соединительная линия уступом 56"/>
          <p:cNvCxnSpPr>
            <a:endCxn id="44" idx="1"/>
          </p:cNvCxnSpPr>
          <p:nvPr/>
        </p:nvCxnSpPr>
        <p:spPr>
          <a:xfrm rot="16200000" flipH="1">
            <a:off x="962599" y="4806153"/>
            <a:ext cx="1584176" cy="4140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3" idx="1"/>
          </p:cNvCxnSpPr>
          <p:nvPr/>
        </p:nvCxnSpPr>
        <p:spPr>
          <a:xfrm flipH="1">
            <a:off x="1547664" y="4797152"/>
            <a:ext cx="396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/>
          <p:nvPr/>
        </p:nvCxnSpPr>
        <p:spPr>
          <a:xfrm rot="16200000" flipH="1">
            <a:off x="3524544" y="4847996"/>
            <a:ext cx="1584176" cy="4140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4109609" y="4838995"/>
            <a:ext cx="396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ная линия уступом 66"/>
          <p:cNvCxnSpPr>
            <a:stCxn id="12" idx="2"/>
            <a:endCxn id="48" idx="1"/>
          </p:cNvCxnSpPr>
          <p:nvPr/>
        </p:nvCxnSpPr>
        <p:spPr>
          <a:xfrm rot="16200000" flipH="1">
            <a:off x="5076056" y="4329100"/>
            <a:ext cx="3024336" cy="3600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47" idx="1"/>
          </p:cNvCxnSpPr>
          <p:nvPr/>
        </p:nvCxnSpPr>
        <p:spPr>
          <a:xfrm flipH="1" flipV="1">
            <a:off x="6408204" y="5055018"/>
            <a:ext cx="3600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Скругленная прямоугольная выноска 72"/>
          <p:cNvSpPr/>
          <p:nvPr/>
        </p:nvSpPr>
        <p:spPr>
          <a:xfrm>
            <a:off x="2492769" y="38300"/>
            <a:ext cx="2223247" cy="1223935"/>
          </a:xfrm>
          <a:prstGeom prst="wedgeRoundRectCallout">
            <a:avLst>
              <a:gd name="adj1" fmla="val -58045"/>
              <a:gd name="adj2" fmla="val 5271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Методи схрещування особин між собою.</a:t>
            </a:r>
            <a:endParaRPr lang="uk-UA" dirty="0"/>
          </a:p>
        </p:txBody>
      </p:sp>
      <p:sp>
        <p:nvSpPr>
          <p:cNvPr id="74" name="Скругленная прямоугольная выноска 73"/>
          <p:cNvSpPr/>
          <p:nvPr/>
        </p:nvSpPr>
        <p:spPr>
          <a:xfrm>
            <a:off x="5305180" y="38300"/>
            <a:ext cx="2223247" cy="1223935"/>
          </a:xfrm>
          <a:prstGeom prst="wedgeRoundRectCallout">
            <a:avLst>
              <a:gd name="adj1" fmla="val -58045"/>
              <a:gd name="adj2" fmla="val 5271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Методи зміни структури ДНК особин.</a:t>
            </a:r>
            <a:endParaRPr lang="uk-UA" dirty="0"/>
          </a:p>
        </p:txBody>
      </p:sp>
      <p:sp>
        <p:nvSpPr>
          <p:cNvPr id="75" name="Скругленная прямоугольная выноска 74"/>
          <p:cNvSpPr/>
          <p:nvPr/>
        </p:nvSpPr>
        <p:spPr>
          <a:xfrm>
            <a:off x="6920753" y="1649745"/>
            <a:ext cx="2223247" cy="1223935"/>
          </a:xfrm>
          <a:prstGeom prst="wedgeRoundRectCallout">
            <a:avLst>
              <a:gd name="adj1" fmla="val -6144"/>
              <a:gd name="adj2" fmla="val -86919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Методи кратного збільшення числа хромосом у особин.</a:t>
            </a:r>
            <a:endParaRPr lang="uk-UA" dirty="0"/>
          </a:p>
        </p:txBody>
      </p:sp>
      <p:sp>
        <p:nvSpPr>
          <p:cNvPr id="76" name="Скругленная прямоугольная выноска 75"/>
          <p:cNvSpPr/>
          <p:nvPr/>
        </p:nvSpPr>
        <p:spPr>
          <a:xfrm>
            <a:off x="423418" y="499181"/>
            <a:ext cx="2223247" cy="1223935"/>
          </a:xfrm>
          <a:prstGeom prst="wedgeRoundRectCallout">
            <a:avLst>
              <a:gd name="adj1" fmla="val 711"/>
              <a:gd name="adj2" fmla="val 12564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Схрещування споріднених (з однієї лінії) організмів між собою; веде до накопичення </a:t>
            </a:r>
            <a:r>
              <a:rPr lang="uk-UA" sz="1400" dirty="0" err="1" smtClean="0"/>
              <a:t>гомозигот</a:t>
            </a:r>
            <a:r>
              <a:rPr lang="uk-UA" sz="1400" dirty="0" smtClean="0"/>
              <a:t> у популяції.</a:t>
            </a:r>
            <a:endParaRPr lang="uk-UA" sz="1400" dirty="0"/>
          </a:p>
        </p:txBody>
      </p:sp>
      <p:sp>
        <p:nvSpPr>
          <p:cNvPr id="77" name="Скругленная прямоугольная выноска 76"/>
          <p:cNvSpPr/>
          <p:nvPr/>
        </p:nvSpPr>
        <p:spPr>
          <a:xfrm>
            <a:off x="1381145" y="1649744"/>
            <a:ext cx="2935487" cy="1223935"/>
          </a:xfrm>
          <a:prstGeom prst="wedgeRoundRectCallout">
            <a:avLst>
              <a:gd name="adj1" fmla="val -23393"/>
              <a:gd name="adj2" fmla="val 9540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Схрещування неспоріднених (з різних ліній) організмів між собою; у першому поколінні веде до різкого підвищення життєздатності гібридів.</a:t>
            </a:r>
            <a:endParaRPr lang="uk-UA" sz="1400" dirty="0"/>
          </a:p>
        </p:txBody>
      </p:sp>
      <p:sp>
        <p:nvSpPr>
          <p:cNvPr id="78" name="Скругленная прямоугольная выноска 77"/>
          <p:cNvSpPr/>
          <p:nvPr/>
        </p:nvSpPr>
        <p:spPr>
          <a:xfrm>
            <a:off x="4467234" y="2049814"/>
            <a:ext cx="1855367" cy="980803"/>
          </a:xfrm>
          <a:prstGeom prst="wedgeRoundRectCallout">
            <a:avLst>
              <a:gd name="adj1" fmla="val -28673"/>
              <a:gd name="adj2" fmla="val 104302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Відбір організмів з корисними ознаками.</a:t>
            </a:r>
            <a:endParaRPr lang="uk-UA" sz="1400" dirty="0"/>
          </a:p>
        </p:txBody>
      </p:sp>
      <p:sp>
        <p:nvSpPr>
          <p:cNvPr id="79" name="Скругленная прямоугольная выноска 78"/>
          <p:cNvSpPr/>
          <p:nvPr/>
        </p:nvSpPr>
        <p:spPr>
          <a:xfrm>
            <a:off x="5588532" y="3290671"/>
            <a:ext cx="1855367" cy="980803"/>
          </a:xfrm>
          <a:prstGeom prst="wedgeRoundRectCallout">
            <a:avLst>
              <a:gd name="adj1" fmla="val -3444"/>
              <a:gd name="adj2" fmla="val -105465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Спрямоване збільшення числа хромосом.</a:t>
            </a:r>
            <a:endParaRPr lang="uk-UA" sz="1400" dirty="0"/>
          </a:p>
        </p:txBody>
      </p:sp>
      <p:sp>
        <p:nvSpPr>
          <p:cNvPr id="80" name="Скругленная прямоугольная выноска 79"/>
          <p:cNvSpPr/>
          <p:nvPr/>
        </p:nvSpPr>
        <p:spPr>
          <a:xfrm>
            <a:off x="7092280" y="2002494"/>
            <a:ext cx="1855367" cy="980803"/>
          </a:xfrm>
          <a:prstGeom prst="wedgeRoundRectCallout">
            <a:avLst>
              <a:gd name="adj1" fmla="val 8877"/>
              <a:gd name="adj2" fmla="val 106522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Випадкове збільшення числа хромосом.</a:t>
            </a:r>
            <a:endParaRPr lang="uk-UA" sz="1400" dirty="0"/>
          </a:p>
        </p:txBody>
      </p:sp>
      <p:sp>
        <p:nvSpPr>
          <p:cNvPr id="81" name="Скругленная прямоугольная выноска 80"/>
          <p:cNvSpPr/>
          <p:nvPr/>
        </p:nvSpPr>
        <p:spPr>
          <a:xfrm>
            <a:off x="2339752" y="3240285"/>
            <a:ext cx="1855367" cy="980803"/>
          </a:xfrm>
          <a:prstGeom prst="wedgeRoundRectCallout">
            <a:avLst>
              <a:gd name="adj1" fmla="val 5357"/>
              <a:gd name="adj2" fmla="val 11207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Схрещування між собою особин одного виду.</a:t>
            </a:r>
            <a:endParaRPr lang="uk-UA" sz="1400" dirty="0"/>
          </a:p>
        </p:txBody>
      </p:sp>
      <p:sp>
        <p:nvSpPr>
          <p:cNvPr id="82" name="Скругленная прямоугольная выноска 81"/>
          <p:cNvSpPr/>
          <p:nvPr/>
        </p:nvSpPr>
        <p:spPr>
          <a:xfrm>
            <a:off x="67240" y="5264186"/>
            <a:ext cx="1894470" cy="1514203"/>
          </a:xfrm>
          <a:prstGeom prst="wedgeRoundRectCallout">
            <a:avLst>
              <a:gd name="adj1" fmla="val 87539"/>
              <a:gd name="adj2" fmla="val 166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Схрещування між собою особин різних видів з метою отримання організмів з новими корисними характеристиками.</a:t>
            </a:r>
            <a:endParaRPr lang="uk-UA" sz="1200" dirty="0"/>
          </a:p>
        </p:txBody>
      </p:sp>
      <p:sp>
        <p:nvSpPr>
          <p:cNvPr id="83" name="Скругленная прямоугольная выноска 82"/>
          <p:cNvSpPr/>
          <p:nvPr/>
        </p:nvSpPr>
        <p:spPr>
          <a:xfrm>
            <a:off x="3120954" y="5886440"/>
            <a:ext cx="1823863" cy="936104"/>
          </a:xfrm>
          <a:prstGeom prst="wedgeRoundRectCallout">
            <a:avLst>
              <a:gd name="adj1" fmla="val 31435"/>
              <a:gd name="adj2" fmla="val -8671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Відбір окремих особин з потрібними характеристиками.</a:t>
            </a:r>
            <a:endParaRPr lang="uk-UA" sz="1300" dirty="0"/>
          </a:p>
        </p:txBody>
      </p:sp>
      <p:sp>
        <p:nvSpPr>
          <p:cNvPr id="84" name="Скругленная прямоугольная выноска 83"/>
          <p:cNvSpPr/>
          <p:nvPr/>
        </p:nvSpPr>
        <p:spPr>
          <a:xfrm>
            <a:off x="4168950" y="3501008"/>
            <a:ext cx="1823863" cy="936104"/>
          </a:xfrm>
          <a:prstGeom prst="wedgeRoundRectCallout">
            <a:avLst>
              <a:gd name="adj1" fmla="val -23475"/>
              <a:gd name="adj2" fmla="val 877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Відбір груп особин з потрібними характеристиками.</a:t>
            </a:r>
            <a:endParaRPr lang="uk-UA" sz="1300" dirty="0"/>
          </a:p>
        </p:txBody>
      </p:sp>
      <p:sp>
        <p:nvSpPr>
          <p:cNvPr id="85" name="Скругленная прямоугольная выноска 84"/>
          <p:cNvSpPr/>
          <p:nvPr/>
        </p:nvSpPr>
        <p:spPr>
          <a:xfrm>
            <a:off x="6416803" y="3240285"/>
            <a:ext cx="2403669" cy="1268834"/>
          </a:xfrm>
          <a:prstGeom prst="wedgeRoundRectCallout">
            <a:avLst>
              <a:gd name="adj1" fmla="val -74"/>
              <a:gd name="adj2" fmla="val 794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err="1" smtClean="0"/>
              <a:t>Поліплоїдизація</a:t>
            </a:r>
            <a:r>
              <a:rPr lang="uk-UA" sz="1300" dirty="0" smtClean="0"/>
              <a:t> веде до збільшення кількості генів, а отже, і їх продуктів. Це робить </a:t>
            </a:r>
            <a:r>
              <a:rPr lang="uk-UA" sz="1300" dirty="0" err="1" smtClean="0"/>
              <a:t>поліплоїди</a:t>
            </a:r>
            <a:r>
              <a:rPr lang="uk-UA" sz="1300" dirty="0" smtClean="0"/>
              <a:t> цінними об’єктами для господарства.</a:t>
            </a:r>
            <a:endParaRPr lang="uk-UA" sz="1300" dirty="0"/>
          </a:p>
        </p:txBody>
      </p:sp>
      <p:sp>
        <p:nvSpPr>
          <p:cNvPr id="86" name="Скругленная прямоугольная выноска 85"/>
          <p:cNvSpPr/>
          <p:nvPr/>
        </p:nvSpPr>
        <p:spPr>
          <a:xfrm>
            <a:off x="6678234" y="4271474"/>
            <a:ext cx="2052228" cy="1226315"/>
          </a:xfrm>
          <a:prstGeom prst="wedgeRoundRectCallout">
            <a:avLst>
              <a:gd name="adj1" fmla="val 34289"/>
              <a:gd name="adj2" fmla="val 8491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Сприяння розмноженню шляхом уможливлення кросинговеру хромосом.</a:t>
            </a:r>
            <a:endParaRPr lang="uk-UA" sz="1300" dirty="0"/>
          </a:p>
        </p:txBody>
      </p:sp>
    </p:spTree>
    <p:extLst>
      <p:ext uri="{BB962C8B-B14F-4D97-AF65-F5344CB8AC3E}">
        <p14:creationId xmlns:p14="http://schemas.microsoft.com/office/powerpoint/2010/main" val="229502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</a:t>
            </a:r>
            <a:r>
              <a:rPr lang="uk-UA" b="1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собливості</a:t>
            </a:r>
            <a:r>
              <a:rPr lang="uk-UA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uk-UA" b="1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селекції</a:t>
            </a:r>
            <a:r>
              <a:rPr lang="uk-UA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uk-UA" b="1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рослин</a:t>
            </a:r>
            <a:endParaRPr lang="uk-UA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2260848"/>
          </a:xfrm>
        </p:spPr>
        <p:txBody>
          <a:bodyPr>
            <a:normAutofit/>
          </a:bodyPr>
          <a:lstStyle/>
          <a:p>
            <a:r>
              <a:rPr lang="ru-RU" sz="2000" dirty="0" err="1"/>
              <a:t>Рослини</a:t>
            </a:r>
            <a:r>
              <a:rPr lang="ru-RU" sz="2000" dirty="0"/>
              <a:t> є </a:t>
            </a:r>
            <a:r>
              <a:rPr lang="ru-RU" sz="2000" dirty="0" err="1"/>
              <a:t>зручними</a:t>
            </a:r>
            <a:r>
              <a:rPr lang="ru-RU" sz="2000" dirty="0"/>
              <a:t> </a:t>
            </a:r>
            <a:r>
              <a:rPr lang="ru-RU" sz="2000" dirty="0" err="1"/>
              <a:t>об’єктами</a:t>
            </a:r>
            <a:r>
              <a:rPr lang="ru-RU" sz="2000" dirty="0"/>
              <a:t> </a:t>
            </a:r>
            <a:r>
              <a:rPr lang="ru-RU" sz="2000" dirty="0" err="1"/>
              <a:t>селекції</a:t>
            </a:r>
            <a:r>
              <a:rPr lang="ru-RU" sz="2000" dirty="0"/>
              <a:t> за </a:t>
            </a:r>
            <a:r>
              <a:rPr lang="ru-RU" sz="2000" dirty="0" err="1"/>
              <a:t>рахунок</a:t>
            </a:r>
            <a:r>
              <a:rPr lang="ru-RU" sz="2000" dirty="0"/>
              <a:t> ряду </a:t>
            </a:r>
            <a:r>
              <a:rPr lang="ru-RU" sz="2000" dirty="0" err="1"/>
              <a:t>властивостей</a:t>
            </a:r>
            <a:r>
              <a:rPr lang="ru-RU" sz="2000" dirty="0"/>
              <a:t> – короткого </a:t>
            </a:r>
            <a:r>
              <a:rPr lang="ru-RU" sz="2000" dirty="0" err="1"/>
              <a:t>життєвого</a:t>
            </a:r>
            <a:r>
              <a:rPr lang="ru-RU" sz="2000" dirty="0"/>
              <a:t> циклу, </a:t>
            </a:r>
            <a:r>
              <a:rPr lang="ru-RU" sz="2000" dirty="0" err="1"/>
              <a:t>високої</a:t>
            </a:r>
            <a:r>
              <a:rPr lang="ru-RU" sz="2000" dirty="0"/>
              <a:t> </a:t>
            </a:r>
            <a:r>
              <a:rPr lang="ru-RU" sz="2000" dirty="0" err="1"/>
              <a:t>плодючості</a:t>
            </a:r>
            <a:r>
              <a:rPr lang="ru-RU" sz="2000" dirty="0"/>
              <a:t>, </a:t>
            </a:r>
            <a:r>
              <a:rPr lang="ru-RU" sz="2000" dirty="0" err="1"/>
              <a:t>здатності</a:t>
            </a:r>
            <a:r>
              <a:rPr lang="ru-RU" sz="2000" dirty="0"/>
              <a:t> до вегетативного </a:t>
            </a:r>
            <a:r>
              <a:rPr lang="ru-RU" sz="2000" dirty="0" err="1"/>
              <a:t>розмноження</a:t>
            </a:r>
            <a:r>
              <a:rPr lang="ru-RU" sz="2000" dirty="0"/>
              <a:t> та </a:t>
            </a:r>
            <a:r>
              <a:rPr lang="ru-RU" sz="2000" dirty="0" err="1"/>
              <a:t>самозапилення</a:t>
            </a:r>
            <a:r>
              <a:rPr lang="ru-RU" sz="2000" dirty="0"/>
              <a:t>. </a:t>
            </a:r>
            <a:r>
              <a:rPr lang="ru-RU" sz="2000" dirty="0" smtClean="0"/>
              <a:t>Шляхом </a:t>
            </a:r>
            <a:r>
              <a:rPr lang="ru-RU" sz="2000" dirty="0" err="1"/>
              <a:t>багаторічних</a:t>
            </a:r>
            <a:r>
              <a:rPr lang="ru-RU" sz="2000" dirty="0"/>
              <a:t> </a:t>
            </a:r>
            <a:r>
              <a:rPr lang="ru-RU" sz="2000" dirty="0" err="1"/>
              <a:t>досліджень</a:t>
            </a:r>
            <a:r>
              <a:rPr lang="ru-RU" sz="2000" dirty="0"/>
              <a:t> М.І. Вавилов </a:t>
            </a:r>
            <a:r>
              <a:rPr lang="ru-RU" sz="2000" dirty="0" err="1"/>
              <a:t>визначив</a:t>
            </a:r>
            <a:r>
              <a:rPr lang="ru-RU" sz="2000" dirty="0"/>
              <a:t> 7 </a:t>
            </a:r>
            <a:r>
              <a:rPr lang="ru-RU" sz="2000" b="1" i="1" dirty="0" err="1"/>
              <a:t>основних</a:t>
            </a:r>
            <a:r>
              <a:rPr lang="ru-RU" sz="2000" b="1" i="1" dirty="0"/>
              <a:t> </a:t>
            </a:r>
            <a:r>
              <a:rPr lang="ru-RU" sz="2000" b="1" i="1" dirty="0" err="1"/>
              <a:t>центрів</a:t>
            </a:r>
            <a:r>
              <a:rPr lang="ru-RU" sz="2000" b="1" i="1" dirty="0"/>
              <a:t> </a:t>
            </a:r>
            <a:r>
              <a:rPr lang="ru-RU" sz="2000" b="1" i="1" dirty="0" err="1"/>
              <a:t>походження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культурних</a:t>
            </a:r>
            <a:r>
              <a:rPr lang="ru-RU" sz="2000" b="1" i="1" dirty="0"/>
              <a:t> </a:t>
            </a:r>
            <a:r>
              <a:rPr lang="ru-RU" sz="2000" b="1" i="1" dirty="0" err="1" smtClean="0"/>
              <a:t>рослин</a:t>
            </a:r>
            <a:r>
              <a:rPr lang="ru-RU" sz="2000" b="1" i="1" dirty="0" smtClean="0"/>
              <a:t>. </a:t>
            </a:r>
            <a:r>
              <a:rPr lang="ru-RU" sz="2000" dirty="0"/>
              <a:t>У </a:t>
            </a:r>
            <a:r>
              <a:rPr lang="ru-RU" sz="2000" dirty="0" err="1"/>
              <a:t>селекції</a:t>
            </a:r>
            <a:r>
              <a:rPr lang="ru-RU" sz="2000" dirty="0"/>
              <a:t> </a:t>
            </a:r>
            <a:r>
              <a:rPr lang="ru-RU" sz="2000" dirty="0" err="1"/>
              <a:t>рослин</a:t>
            </a:r>
            <a:r>
              <a:rPr lang="ru-RU" sz="2000" dirty="0"/>
              <a:t> </a:t>
            </a:r>
            <a:r>
              <a:rPr lang="ru-RU" sz="2000" dirty="0" err="1"/>
              <a:t>застосовують</a:t>
            </a:r>
            <a:r>
              <a:rPr lang="ru-RU" sz="2000" dirty="0"/>
              <a:t> </a:t>
            </a:r>
            <a:r>
              <a:rPr lang="ru-RU" sz="2000" dirty="0" err="1"/>
              <a:t>усі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та </a:t>
            </a:r>
            <a:r>
              <a:rPr lang="ru-RU" sz="2000" dirty="0" err="1"/>
              <a:t>форми</a:t>
            </a:r>
            <a:r>
              <a:rPr lang="ru-RU" sz="2000" dirty="0"/>
              <a:t> штучного добору та </a:t>
            </a:r>
            <a:r>
              <a:rPr lang="ru-RU" sz="2000" dirty="0" err="1"/>
              <a:t>гібридизації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індукований</a:t>
            </a:r>
            <a:r>
              <a:rPr lang="ru-RU" sz="2000" dirty="0"/>
              <a:t> мутагенез.</a:t>
            </a:r>
            <a:endParaRPr lang="uk-UA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 descr="C:\Users\Саша\Desktop\Ris_1_4_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56102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28184" y="4473120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Зліва</a:t>
            </a:r>
            <a:r>
              <a:rPr lang="ru-RU" dirty="0"/>
              <a:t> — </a:t>
            </a:r>
            <a:r>
              <a:rPr lang="ru-RU" dirty="0" err="1"/>
              <a:t>дикі</a:t>
            </a:r>
            <a:r>
              <a:rPr lang="ru-RU" dirty="0"/>
              <a:t> </a:t>
            </a:r>
            <a:r>
              <a:rPr lang="ru-RU" dirty="0" err="1"/>
              <a:t>троянди</a:t>
            </a:r>
            <a:r>
              <a:rPr lang="ru-RU" dirty="0"/>
              <a:t>, справа — </a:t>
            </a:r>
            <a:r>
              <a:rPr lang="ru-RU" dirty="0" err="1"/>
              <a:t>троянда</a:t>
            </a:r>
            <a:r>
              <a:rPr lang="ru-RU" dirty="0"/>
              <a:t> сорту </a:t>
            </a:r>
            <a:r>
              <a:rPr lang="ru-RU" dirty="0" err="1"/>
              <a:t>Флорібунда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67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-1690" y="-10683"/>
            <a:ext cx="9145690" cy="1235223"/>
          </a:xfrm>
        </p:spPr>
        <p:txBody>
          <a:bodyPr/>
          <a:lstStyle/>
          <a:p>
            <a:r>
              <a:rPr lang="ru-RU" sz="4000" b="1" i="1" dirty="0" err="1" smtClean="0"/>
              <a:t>Основні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центри</a:t>
            </a:r>
            <a:r>
              <a:rPr lang="ru-RU" sz="4000" b="1" i="1" dirty="0" smtClean="0"/>
              <a:t> </a:t>
            </a:r>
            <a:r>
              <a:rPr lang="ru-RU" sz="4000" b="1" i="1" dirty="0" err="1"/>
              <a:t>походження</a:t>
            </a:r>
            <a:r>
              <a:rPr lang="ru-RU" sz="4000" b="1" i="1" dirty="0"/>
              <a:t> </a:t>
            </a:r>
            <a:r>
              <a:rPr lang="ru-RU" sz="4000" b="1" i="1" dirty="0" err="1"/>
              <a:t>культурних</a:t>
            </a:r>
            <a:r>
              <a:rPr lang="ru-RU" sz="4000" b="1" i="1" dirty="0"/>
              <a:t> </a:t>
            </a:r>
            <a:r>
              <a:rPr lang="ru-RU" sz="4000" b="1" i="1" dirty="0" err="1" smtClean="0"/>
              <a:t>рослин</a:t>
            </a:r>
            <a:r>
              <a:rPr lang="ru-RU" sz="4000" b="1" i="1" dirty="0" smtClean="0"/>
              <a:t>.</a:t>
            </a:r>
            <a:endParaRPr lang="uk-UA" sz="4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pic>
        <p:nvPicPr>
          <p:cNvPr id="1026" name="Picture 2" descr="C:\Users\Саша\Desktop\Ris_1_4_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1" y="1268760"/>
            <a:ext cx="906994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0021" y="4826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Південноазіатський — 33%</a:t>
            </a:r>
            <a:r>
              <a:rPr lang="uk-UA" dirty="0"/>
              <a:t/>
            </a:r>
            <a:br>
              <a:rPr lang="uk-UA" dirty="0"/>
            </a:br>
            <a:r>
              <a:rPr lang="uk-UA" dirty="0" err="1"/>
              <a:t>Східноазіатський</a:t>
            </a:r>
            <a:r>
              <a:rPr lang="uk-UA" dirty="0"/>
              <a:t> — 20%</a:t>
            </a:r>
            <a:r>
              <a:rPr lang="uk-UA" dirty="0"/>
              <a:t/>
            </a:r>
            <a:br>
              <a:rPr lang="uk-UA" dirty="0"/>
            </a:br>
            <a:r>
              <a:rPr lang="uk-UA" dirty="0" err="1"/>
              <a:t>Південно-західноазіатський</a:t>
            </a:r>
            <a:r>
              <a:rPr lang="uk-UA" dirty="0"/>
              <a:t> — 4%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Середземноморський — 11%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Ефіопський — 4%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Центральноамериканський — 10%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Андійський — 8%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16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Особливості селекції тварин</a:t>
            </a:r>
            <a:endParaRPr lang="uk-UA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8384" y="1052736"/>
            <a:ext cx="9152384" cy="245246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uk-UA" dirty="0"/>
              <a:t>Характерними особливостями тварин, що визначають методику їх селекції, є нерівномірна плодючість самців та самок, неможливість самозапліднення, доволі велика тривалість життєвого циклу, складність формування </a:t>
            </a:r>
            <a:r>
              <a:rPr lang="uk-UA" dirty="0" err="1"/>
              <a:t>поліплоїдів</a:t>
            </a:r>
            <a:r>
              <a:rPr lang="uk-UA" dirty="0"/>
              <a:t>.</a:t>
            </a:r>
          </a:p>
          <a:p>
            <a:pPr fontAlgn="base"/>
            <a:r>
              <a:rPr lang="uk-UA" dirty="0"/>
              <a:t>Значну роль у селекції тварин відіграє індивідуальний штучний добір, різні форми гібридизації.</a:t>
            </a:r>
          </a:p>
          <a:p>
            <a:pPr fontAlgn="base"/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3" descr="C:\Users\Саша\Desktop\Ris_1_4_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428625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275297" y="3505200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uk-UA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Особливістю статевого розмноження більшості цінних для людини тварин є те, що плодючість самців суттєво вища, ніж самок. Тому селекція перш за все проводиться в напрямку виявлення перспективних з точки зору розвитку породи самців (</a:t>
            </a:r>
            <a:r>
              <a:rPr lang="uk-UA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плідників</a:t>
            </a:r>
            <a:r>
              <a:rPr lang="uk-UA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4473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uk-UA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Особливості селекції мікроорганізмів</a:t>
            </a:r>
            <a:endParaRPr lang="uk-UA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3"/>
            <a:ext cx="9144000" cy="3528391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uk-UA" dirty="0" smtClean="0"/>
              <a:t>Селекція </a:t>
            </a:r>
            <a:r>
              <a:rPr lang="uk-UA" dirty="0"/>
              <a:t>мікроорганізмів повинна враховувати такі їх особливості, як відсутність статевого процесу та </a:t>
            </a:r>
            <a:r>
              <a:rPr lang="uk-UA" dirty="0" err="1"/>
              <a:t>гаплоїдність</a:t>
            </a:r>
            <a:r>
              <a:rPr lang="uk-UA" dirty="0"/>
              <a:t> (прокаріоти), можливість швидкого розмноження та здатність до індукованого мутагенезу.</a:t>
            </a:r>
          </a:p>
          <a:p>
            <a:pPr fontAlgn="base"/>
            <a:r>
              <a:rPr lang="uk-UA" dirty="0"/>
              <a:t>Мікроорганізми, незважаючи на порівняно коротку історію їх вивчення, здавна використовувалися людиною для своїх потреб. Переважно це були </a:t>
            </a:r>
            <a:r>
              <a:rPr lang="uk-UA" dirty="0" err="1"/>
              <a:t>еукаріотичні</a:t>
            </a:r>
            <a:r>
              <a:rPr lang="uk-UA" dirty="0"/>
              <a:t> мікроорганізми — дріжджі (пекарські, винні, пивні) та різні види </a:t>
            </a:r>
            <a:r>
              <a:rPr lang="uk-UA" dirty="0" err="1"/>
              <a:t>цвільових</a:t>
            </a:r>
            <a:r>
              <a:rPr lang="uk-UA" dirty="0"/>
              <a:t> грибів, що використовуються у сироварінні. Через обмеженість знань про ці організми неможливо було провести їх селекцію, вона могла відбуватися лише в незначній мірі та несвідомо.</a:t>
            </a:r>
          </a:p>
          <a:p>
            <a:pPr fontAlgn="base"/>
            <a:r>
              <a:rPr lang="uk-UA" dirty="0"/>
              <a:t>Сучасні методи дослідження дозволяють виявити корисні характеристики </a:t>
            </a:r>
            <a:r>
              <a:rPr lang="uk-UA" dirty="0" err="1"/>
              <a:t>мікроорганізмів-</a:t>
            </a:r>
            <a:r>
              <a:rPr lang="uk-UA" dirty="0"/>
              <a:t> прокаріот. Переважно ці мікроорганізми використовуються людиною як продуценти цінних хімічних речовин – антибіотиків, вітамінів, органічних кислот.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 descr="C:\Users\Саша\Desktop\Ris_1_4_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57626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47656" y="5421723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Експонати наукової колекції актиноміцетів</a:t>
            </a:r>
            <a:endParaRPr lang="uk-UA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28900"/>
            <a:ext cx="8229600" cy="1600200"/>
          </a:xfrm>
        </p:spPr>
        <p:txBody>
          <a:bodyPr/>
          <a:lstStyle/>
          <a:p>
            <a:r>
              <a:rPr lang="uk-UA" sz="8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Дякую за увагу!</a:t>
            </a:r>
            <a:endParaRPr lang="uk-UA" sz="8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87</TotalTime>
  <Words>483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Генетичні основи селекції організмів.</vt:lpstr>
      <vt:lpstr>Презентация PowerPoint</vt:lpstr>
      <vt:lpstr>Методи селекції</vt:lpstr>
      <vt:lpstr>Особливості селекції рослин</vt:lpstr>
      <vt:lpstr>Основні центри походження культурних рослин.</vt:lpstr>
      <vt:lpstr>Особливості селекції тварин</vt:lpstr>
      <vt:lpstr>Особливості селекції мікроорганізмів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Генетичні основи селекції організмів.</dc:title>
  <dc:creator>Саша</dc:creator>
  <cp:lastModifiedBy>Саша</cp:lastModifiedBy>
  <cp:revision>9</cp:revision>
  <dcterms:created xsi:type="dcterms:W3CDTF">2014-11-10T18:17:34Z</dcterms:created>
  <dcterms:modified xsi:type="dcterms:W3CDTF">2014-11-10T19:44:44Z</dcterms:modified>
</cp:coreProperties>
</file>