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90" r:id="rId5"/>
    <p:sldId id="270" r:id="rId6"/>
    <p:sldId id="271" r:id="rId7"/>
    <p:sldId id="275" r:id="rId8"/>
    <p:sldId id="276" r:id="rId9"/>
    <p:sldId id="280" r:id="rId10"/>
    <p:sldId id="281" r:id="rId11"/>
    <p:sldId id="285" r:id="rId12"/>
    <p:sldId id="284" r:id="rId13"/>
    <p:sldId id="282" r:id="rId14"/>
    <p:sldId id="292" r:id="rId15"/>
    <p:sldId id="293" r:id="rId16"/>
    <p:sldId id="257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33"/>
    <a:srgbClr val="A50021"/>
    <a:srgbClr val="FF33CC"/>
    <a:srgbClr val="FF9900"/>
    <a:srgbClr val="660066"/>
    <a:srgbClr val="990099"/>
    <a:srgbClr val="FF33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74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3D7B1-D13B-4601-A6A8-FE55DC804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D3164-C4B3-4772-9C56-2232641DA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A0DF0-5D2B-4C90-9CA6-B27F1586F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4E3DD-AD49-4ACE-9652-15D912C39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0C2B0-5517-4181-9E56-88C167644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6F602-1A1C-4AD5-A52D-4D84A4303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CED1-8A12-4CB8-9017-160D619F1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0482-5CC5-417F-A45F-375A32942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A5FC3-BABF-40D5-A51F-10568FA00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88B36-A0DD-4590-AEE9-8C952209A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1D296-9E97-4C7B-85C6-C7CECDB2E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CCD23B-F91E-4228-AA71-C76840F3A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Rajeev\Desktop\environmen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1525" y="3813175"/>
            <a:ext cx="4079875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4" descr="C:\Users\Rajeev\Desktop\7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C:\Users\Rajeev\Desktop\Water-pollu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886200"/>
            <a:ext cx="182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C:\Users\Rajeev\Desktop\220px-AlfedPalmersmokestac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51075"/>
            <a:ext cx="191293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C:\Users\Rajeev\Desktop\pollution_steel_facto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2895600"/>
            <a:ext cx="144303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C:\Users\Rajeev\Desktop\polluti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705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69850" y="164465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Goudy Stout" pitchFamily="18" charset="0"/>
              </a:rPr>
              <a:t>ENVIRONMENTAL </a:t>
            </a:r>
          </a:p>
          <a:p>
            <a:pPr algn="ctr"/>
            <a:r>
              <a:rPr lang="en-US" sz="4000">
                <a:latin typeface="Goudy Stout" pitchFamily="18" charset="0"/>
              </a:rPr>
              <a:t>POLLUTION</a:t>
            </a:r>
            <a:endParaRPr lang="en-IN" sz="4000">
              <a:latin typeface="Goudy Stout" pitchFamily="18" charset="0"/>
            </a:endParaRPr>
          </a:p>
        </p:txBody>
      </p:sp>
      <p:pic>
        <p:nvPicPr>
          <p:cNvPr id="2057" name="Picture 8" descr="C:\Users\Rajeev\Desktop\Three_Mile_Island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4863" y="2895600"/>
            <a:ext cx="40132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C:\Users\Rajeev\Desktop\Radioactive-Polluti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0338" y="0"/>
            <a:ext cx="3657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0" descr="C:\Users\Rajeev\Desktop\thermalpolluti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63" y="2224088"/>
            <a:ext cx="178593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1" descr="C:\Users\Rajeev\Desktop\stea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-431800" y="4398963"/>
            <a:ext cx="38100" cy="2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2" descr="C:\Users\Rajeev\Desktop\air_pollutio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7938" y="0"/>
            <a:ext cx="27860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Rajeev\Desktop\elblogverde.com.wp-content.uploads.2011.04.ContaminacionNuclear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b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Man made sources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3528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Nuclear weapons</a:t>
            </a:r>
          </a:p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Reactors and Nuclear fuel</a:t>
            </a:r>
          </a:p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Waste waters containing these wastes</a:t>
            </a:r>
          </a:p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X-rays used in medical practices</a:t>
            </a:r>
          </a:p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Ultra violet rays present in solar radiations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Users\Rajeev\Desktop\elblogverde.com.wp-content.uploads.2011.04.ContaminacionNuclear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b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Effects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0772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Mutation</a:t>
            </a: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Cancer</a:t>
            </a: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Radioactive substances in food chain cause retarded growth and bone cancer.</a:t>
            </a:r>
          </a:p>
          <a:p>
            <a:pPr eaLnBrk="1" hangingPunct="1"/>
            <a:r>
              <a:rPr lang="en-US" dirty="0" smtClean="0">
                <a:latin typeface="Calibri" pitchFamily="34" charset="0"/>
                <a:cs typeface="Calibri" pitchFamily="34" charset="0"/>
              </a:rPr>
              <a:t>Increases infant mortality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Rajeev\Desktop\noise-pollution-lawisgreek.jpg"/>
          <p:cNvPicPr>
            <a:picLocks noChangeAspect="1" noChangeArrowheads="1"/>
          </p:cNvPicPr>
          <p:nvPr/>
        </p:nvPicPr>
        <p:blipFill>
          <a:blip r:embed="rId2" cstate="print">
            <a:lum bright="44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b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Noise pollution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Unwanted high pitch sound that pollutes the environment.</a:t>
            </a:r>
          </a:p>
          <a:p>
            <a:pPr eaLnBrk="1" hangingPunct="1"/>
            <a:r>
              <a:rPr lang="en-US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Maximum tolerable intensity of sound is 85 decibels</a:t>
            </a:r>
          </a:p>
          <a:p>
            <a:pPr eaLnBrk="1" hangingPunct="1"/>
            <a:r>
              <a:rPr lang="en-US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The main sources are automobiles, aero planes, loudspeakers, industries and other electro-mechanical devices.</a:t>
            </a:r>
          </a:p>
          <a:p>
            <a:pPr eaLnBrk="1" hangingPunct="1"/>
            <a:endParaRPr lang="en-US" smtClean="0">
              <a:solidFill>
                <a:srgbClr val="A5002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:\Users\Rajeev\Desktop\noise-pollution-lawisgreek.jpg"/>
          <p:cNvPicPr>
            <a:picLocks noChangeAspect="1" noChangeArrowheads="1"/>
          </p:cNvPicPr>
          <p:nvPr/>
        </p:nvPicPr>
        <p:blipFill>
          <a:blip r:embed="rId2" cstate="print">
            <a:lum bright="44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Effects of noise pollution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581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Damage to ear drum and impairment to hearing.</a:t>
            </a:r>
          </a:p>
          <a:p>
            <a:pPr eaLnBrk="1" hangingPunct="1"/>
            <a:r>
              <a:rPr lang="en-US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Damages heart, liver and brain</a:t>
            </a:r>
          </a:p>
          <a:p>
            <a:pPr eaLnBrk="1" hangingPunct="1"/>
            <a:r>
              <a:rPr lang="en-US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Emotional disturbances and behavioral changes</a:t>
            </a:r>
          </a:p>
          <a:p>
            <a:pPr eaLnBrk="1" hangingPunct="1"/>
            <a:r>
              <a:rPr lang="en-US" smtClean="0">
                <a:solidFill>
                  <a:srgbClr val="A50021"/>
                </a:solidFill>
                <a:latin typeface="Calibri" pitchFamily="34" charset="0"/>
                <a:cs typeface="Calibri" pitchFamily="34" charset="0"/>
              </a:rPr>
              <a:t>Leads to anxiety and stress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ajeev\Desktop\328630783_c3f4383dc0.jp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0" y="228600"/>
            <a:ext cx="64187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latin typeface="Andalus" pitchFamily="18" charset="-78"/>
                <a:cs typeface="Andalus" pitchFamily="18" charset="-78"/>
              </a:rPr>
              <a:t>Thermal Pollution</a:t>
            </a:r>
            <a:endParaRPr lang="en-US" sz="66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3250" y="2686334"/>
            <a:ext cx="7780244" cy="2554545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The term thermal pollution has been used to indicate the detrimental effects of heated effluents discharged by various power plants.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Rajeev\Desktop\328630783_c3f4383dc0.jpg"/>
          <p:cNvPicPr>
            <a:picLocks noChangeAspect="1" noChangeArrowheads="1"/>
          </p:cNvPicPr>
          <p:nvPr/>
        </p:nvPicPr>
        <p:blipFill>
          <a:blip r:embed="rId2" cstate="print">
            <a:lum bright="18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9285" y="228600"/>
            <a:ext cx="8858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Andalus" pitchFamily="18" charset="-78"/>
                <a:cs typeface="Andalus" pitchFamily="18" charset="-78"/>
              </a:rPr>
              <a:t>Causes of thermal pollution</a:t>
            </a:r>
            <a:endParaRPr lang="en-US" sz="6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9" y="2133599"/>
            <a:ext cx="7620001" cy="2554545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>
                <a:latin typeface="Calibri" pitchFamily="34" charset="0"/>
              </a:rPr>
              <a:t>Nuclear power plants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>
                <a:latin typeface="Calibri" pitchFamily="34" charset="0"/>
              </a:rPr>
              <a:t>Coal fired power plants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>
                <a:latin typeface="Calibri" pitchFamily="34" charset="0"/>
              </a:rPr>
              <a:t>Industrial effluents</a:t>
            </a:r>
          </a:p>
          <a:p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Rajeev\Desktop\pollution.jpeg"/>
          <p:cNvPicPr>
            <a:picLocks noChangeAspect="1" noChangeArrowheads="1"/>
          </p:cNvPicPr>
          <p:nvPr/>
        </p:nvPicPr>
        <p:blipFill>
          <a:blip r:embed="rId2" cstate="print">
            <a:lum bright="24000" contrast="-48000"/>
          </a:blip>
          <a:srcRect/>
          <a:stretch>
            <a:fillRect/>
          </a:stretch>
        </p:blipFill>
        <p:spPr bwMode="auto">
          <a:xfrm>
            <a:off x="-190534" y="0"/>
            <a:ext cx="9334534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sz="9600" b="1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End</a:t>
            </a:r>
            <a:endParaRPr lang="en-US" sz="9600" b="1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229600" cy="2362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4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Rajeev\Desktop\4271612-water-and-soil-pollution.jpg"/>
          <p:cNvPicPr>
            <a:picLocks noChangeAspect="1" noChangeArrowheads="1"/>
          </p:cNvPicPr>
          <p:nvPr/>
        </p:nvPicPr>
        <p:blipFill>
          <a:blip r:embed="rId2" cstate="print">
            <a:lum bright="34000" contrast="-44000"/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71500" y="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6600" b="1" kern="0" dirty="0">
                <a:solidFill>
                  <a:schemeClr val="tx2"/>
                </a:solidFill>
                <a:latin typeface="Andalus" pitchFamily="18" charset="-78"/>
                <a:ea typeface="+mj-ea"/>
                <a:cs typeface="Andalus" pitchFamily="18" charset="-78"/>
              </a:rPr>
              <a:t>Types of pollution</a:t>
            </a:r>
            <a:endParaRPr lang="en-IN" sz="6600" b="1" kern="0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609600" y="1981200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000" kern="0" dirty="0">
                <a:latin typeface="Calibri" pitchFamily="34" charset="0"/>
                <a:cs typeface="Calibri" pitchFamily="34" charset="0"/>
              </a:rPr>
              <a:t>Air Pollution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000" kern="0" dirty="0">
                <a:latin typeface="Calibri" pitchFamily="34" charset="0"/>
                <a:cs typeface="Calibri" pitchFamily="34" charset="0"/>
              </a:rPr>
              <a:t>Water Pollution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000" kern="0" dirty="0">
                <a:latin typeface="Calibri" pitchFamily="34" charset="0"/>
                <a:cs typeface="Calibri" pitchFamily="34" charset="0"/>
              </a:rPr>
              <a:t>Thermal Pollution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000" kern="0" dirty="0">
                <a:latin typeface="Calibri" pitchFamily="34" charset="0"/>
                <a:cs typeface="Calibri" pitchFamily="34" charset="0"/>
              </a:rPr>
              <a:t>Soil Pollution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4000" kern="0" dirty="0">
                <a:latin typeface="Calibri" pitchFamily="34" charset="0"/>
                <a:cs typeface="Calibri" pitchFamily="34" charset="0"/>
              </a:rPr>
              <a:t>Radioactive Pollution</a:t>
            </a:r>
            <a:endParaRPr lang="en-IN" sz="4000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jeev\Desktop\775pxalfedpalmersmokestacks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6096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6600" b="1" kern="0" dirty="0">
                <a:solidFill>
                  <a:schemeClr val="tx2"/>
                </a:solidFill>
                <a:latin typeface="Andalus" pitchFamily="18" charset="-78"/>
                <a:ea typeface="+mj-ea"/>
                <a:cs typeface="Andalus" pitchFamily="18" charset="-78"/>
              </a:rPr>
              <a:t>Air pollution</a:t>
            </a:r>
            <a:endParaRPr lang="en-IN" sz="6600" b="1" kern="0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2743200"/>
            <a:ext cx="7924800" cy="3124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4000" kern="0" dirty="0">
                <a:latin typeface="Calibri" pitchFamily="34" charset="0"/>
                <a:cs typeface="Calibri" pitchFamily="34" charset="0"/>
              </a:rPr>
              <a:t>Imbalance in the quality of air so as to cause adverse affects on the living organisms existing on earth.</a:t>
            </a: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en-US" sz="4000" kern="0" dirty="0">
              <a:latin typeface="Calibri" pitchFamily="34" charset="0"/>
              <a:cs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buFontTx/>
              <a:buChar char="•"/>
              <a:defRPr/>
            </a:pPr>
            <a:endParaRPr lang="en-IN" sz="4000" kern="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jeev\Desktop\775pxalfedpalmersmokestacks1.jpg"/>
          <p:cNvPicPr>
            <a:picLocks noChangeAspect="1" noChangeArrowheads="1"/>
          </p:cNvPicPr>
          <p:nvPr/>
        </p:nvPicPr>
        <p:blipFill>
          <a:blip r:embed="rId2" cstate="print">
            <a:lum bright="40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571500" y="2286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6000" b="1" kern="0" dirty="0">
                <a:solidFill>
                  <a:schemeClr val="tx2"/>
                </a:solidFill>
                <a:latin typeface="Andalus" pitchFamily="18" charset="-78"/>
                <a:ea typeface="+mj-ea"/>
                <a:cs typeface="Andalus" pitchFamily="18" charset="-78"/>
              </a:rPr>
              <a:t>Causes of air pollution</a:t>
            </a:r>
            <a:endParaRPr lang="en-IN" sz="6000" b="1" kern="0" dirty="0">
              <a:solidFill>
                <a:schemeClr val="tx2"/>
              </a:solidFill>
              <a:latin typeface="Andalus" pitchFamily="18" charset="-78"/>
              <a:ea typeface="+mj-ea"/>
              <a:cs typeface="Andalus" pitchFamily="18" charset="-78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928688" y="1500188"/>
            <a:ext cx="6400800" cy="4329112"/>
          </a:xfrm>
          <a:prstGeom prst="rect">
            <a:avLst/>
          </a:prstGeom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defRPr/>
            </a:pPr>
            <a:r>
              <a:rPr lang="en-US" sz="2400" b="1" kern="0" dirty="0">
                <a:latin typeface="Calibri" pitchFamily="34" charset="0"/>
                <a:cs typeface="Calibri" pitchFamily="34" charset="0"/>
              </a:rPr>
              <a:t>1.Natural sources</a:t>
            </a:r>
          </a:p>
          <a:p>
            <a:pPr marL="514350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Volcanic eruptions</a:t>
            </a:r>
          </a:p>
          <a:p>
            <a:pPr marL="514350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Forest fires</a:t>
            </a:r>
          </a:p>
          <a:p>
            <a:pPr marL="514350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Pollen grains of flowers</a:t>
            </a:r>
          </a:p>
          <a:p>
            <a:pPr marL="514350" indent="-514350" eaLnBrk="0" hangingPunct="0">
              <a:spcBef>
                <a:spcPct val="20000"/>
              </a:spcBef>
              <a:defRPr/>
            </a:pPr>
            <a:r>
              <a:rPr lang="en-US" sz="2400" b="1" kern="0" dirty="0">
                <a:latin typeface="Calibri" pitchFamily="34" charset="0"/>
                <a:cs typeface="Calibri" pitchFamily="34" charset="0"/>
              </a:rPr>
              <a:t>2.Man-made sources</a:t>
            </a:r>
          </a:p>
          <a:p>
            <a:pPr marL="514350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Calibri" pitchFamily="34" charset="0"/>
                <a:cs typeface="Calibri" pitchFamily="34" charset="0"/>
              </a:rPr>
              <a:t>Deforestation</a:t>
            </a:r>
            <a:endParaRPr lang="en-US" sz="2400" kern="0" dirty="0">
              <a:latin typeface="Calibri" pitchFamily="34" charset="0"/>
              <a:cs typeface="Calibri" pitchFamily="34" charset="0"/>
            </a:endParaRPr>
          </a:p>
          <a:p>
            <a:pPr marL="514350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kern="0" dirty="0" smtClean="0">
                <a:latin typeface="Calibri" pitchFamily="34" charset="0"/>
                <a:cs typeface="Calibri" pitchFamily="34" charset="0"/>
              </a:rPr>
              <a:t>Emission </a:t>
            </a:r>
            <a:r>
              <a:rPr lang="en-US" sz="2400" kern="0" dirty="0">
                <a:latin typeface="Calibri" pitchFamily="34" charset="0"/>
                <a:cs typeface="Calibri" pitchFamily="34" charset="0"/>
              </a:rPr>
              <a:t>from vehicles</a:t>
            </a:r>
          </a:p>
          <a:p>
            <a:pPr marL="514350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Rapid industrialization</a:t>
            </a:r>
          </a:p>
          <a:p>
            <a:pPr marL="514350" indent="-5143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kern="0" dirty="0">
                <a:latin typeface="Calibri" pitchFamily="34" charset="0"/>
                <a:cs typeface="Calibri" pitchFamily="34" charset="0"/>
              </a:rPr>
              <a:t>Wars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C:\Users\Rajeev\Desktop\ganges_river_38473.jpg"/>
          <p:cNvPicPr>
            <a:picLocks noChangeAspect="1" noChangeArrowheads="1"/>
          </p:cNvPicPr>
          <p:nvPr/>
        </p:nvPicPr>
        <p:blipFill>
          <a:blip r:embed="rId2" cstate="print">
            <a:lum bright="24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Water Pollution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86800" cy="4038600"/>
          </a:xfrm>
          <a:solidFill>
            <a:schemeClr val="bg1">
              <a:alpha val="43921"/>
            </a:schemeClr>
          </a:solidFill>
        </p:spPr>
        <p:txBody>
          <a:bodyPr/>
          <a:lstStyle/>
          <a:p>
            <a:pPr lvl="1" eaLnBrk="1" hangingPunct="1"/>
            <a:r>
              <a:rPr lang="en-US" sz="3200" smtClean="0">
                <a:latin typeface="Calibri" pitchFamily="34" charset="0"/>
                <a:cs typeface="Calibri" pitchFamily="34" charset="0"/>
              </a:rPr>
              <a:t> Contamination of  water by addition of undesirable organic, inorganic or biological substances to water sources</a:t>
            </a:r>
          </a:p>
          <a:p>
            <a:pPr lvl="1" eaLnBrk="1" hangingPunct="1"/>
            <a:r>
              <a:rPr lang="en-US" sz="3200" smtClean="0">
                <a:latin typeface="Calibri" pitchFamily="34" charset="0"/>
                <a:cs typeface="Calibri" pitchFamily="34" charset="0"/>
              </a:rPr>
              <a:t>Natural sources: soil erosion, leaching of minerals from of rocks and decay matter.</a:t>
            </a:r>
          </a:p>
          <a:p>
            <a:pPr lvl="1" eaLnBrk="1" hangingPunct="1"/>
            <a:r>
              <a:rPr lang="en-US" sz="3200" smtClean="0">
                <a:latin typeface="Calibri" pitchFamily="34" charset="0"/>
                <a:cs typeface="Calibri" pitchFamily="34" charset="0"/>
              </a:rPr>
              <a:t>Industrial effluents</a:t>
            </a:r>
          </a:p>
          <a:p>
            <a:pPr lvl="1" eaLnBrk="1" hangingPunct="1"/>
            <a:r>
              <a:rPr lang="en-US" sz="3200" smtClean="0">
                <a:latin typeface="Calibri" pitchFamily="34" charset="0"/>
                <a:cs typeface="Calibri" pitchFamily="34" charset="0"/>
              </a:rPr>
              <a:t>Destroys ecosystem and effects human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Rajeev\Desktop\ganges_river_38473.jpg"/>
          <p:cNvPicPr>
            <a:picLocks noChangeAspect="1" noChangeArrowheads="1"/>
          </p:cNvPicPr>
          <p:nvPr/>
        </p:nvPicPr>
        <p:blipFill>
          <a:blip r:embed="rId2" cstate="print">
            <a:lum bright="24000" contrast="-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>
                <a:latin typeface="Andalus" pitchFamily="18" charset="-78"/>
                <a:cs typeface="Andalus" pitchFamily="18" charset="-78"/>
              </a:rPr>
              <a:t>Sources of water pollution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8"/>
            <a:ext cx="8229600" cy="4068762"/>
          </a:xfrm>
          <a:solidFill>
            <a:schemeClr val="bg1">
              <a:alpha val="34901"/>
            </a:schemeClr>
          </a:solidFill>
        </p:spPr>
        <p:txBody>
          <a:bodyPr/>
          <a:lstStyle/>
          <a:p>
            <a:pPr eaLnBrk="1" hangingPunct="1"/>
            <a:r>
              <a:rPr lang="en-US" sz="3600" smtClean="0">
                <a:latin typeface="Calibri" pitchFamily="34" charset="0"/>
                <a:cs typeface="Calibri" pitchFamily="34" charset="0"/>
              </a:rPr>
              <a:t>Community waste waters</a:t>
            </a:r>
          </a:p>
          <a:p>
            <a:pPr eaLnBrk="1" hangingPunct="1"/>
            <a:r>
              <a:rPr lang="en-US" sz="3600" smtClean="0">
                <a:latin typeface="Calibri" pitchFamily="34" charset="0"/>
                <a:cs typeface="Calibri" pitchFamily="34" charset="0"/>
              </a:rPr>
              <a:t>Industrial wastes</a:t>
            </a:r>
          </a:p>
          <a:p>
            <a:pPr eaLnBrk="1" hangingPunct="1"/>
            <a:r>
              <a:rPr lang="en-US" sz="3600" smtClean="0">
                <a:latin typeface="Calibri" pitchFamily="34" charset="0"/>
                <a:cs typeface="Calibri" pitchFamily="34" charset="0"/>
              </a:rPr>
              <a:t>Agricultural sources</a:t>
            </a:r>
          </a:p>
          <a:p>
            <a:pPr eaLnBrk="1" hangingPunct="1"/>
            <a:r>
              <a:rPr lang="en-US" sz="3600" smtClean="0">
                <a:latin typeface="Calibri" pitchFamily="34" charset="0"/>
                <a:cs typeface="Calibri" pitchFamily="34" charset="0"/>
              </a:rPr>
              <a:t>Under ground water pollution</a:t>
            </a:r>
          </a:p>
          <a:p>
            <a:pPr eaLnBrk="1" hangingPunct="1"/>
            <a:r>
              <a:rPr lang="en-US" sz="3600" smtClean="0">
                <a:latin typeface="Calibri" pitchFamily="34" charset="0"/>
                <a:cs typeface="Calibri" pitchFamily="34" charset="0"/>
              </a:rPr>
              <a:t>Marine pollution</a:t>
            </a:r>
          </a:p>
          <a:p>
            <a:pPr eaLnBrk="1" hangingPunct="1"/>
            <a:r>
              <a:rPr lang="en-US" sz="3600" smtClean="0">
                <a:latin typeface="Calibri" pitchFamily="34" charset="0"/>
                <a:cs typeface="Calibri" pitchFamily="34" charset="0"/>
              </a:rPr>
              <a:t>Thermal pollution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Users\Rajeev\Desktop\landfill.jpg"/>
          <p:cNvPicPr>
            <a:picLocks noChangeAspect="1" noChangeArrowheads="1"/>
          </p:cNvPicPr>
          <p:nvPr/>
        </p:nvPicPr>
        <p:blipFill>
          <a:blip r:embed="rId2" cstate="print">
            <a:lum bright="20000" contrast="-18000"/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b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Soil pollution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95800"/>
          </a:xfrm>
          <a:solidFill>
            <a:schemeClr val="bg1">
              <a:alpha val="43921"/>
            </a:schemeClr>
          </a:solidFill>
        </p:spPr>
        <p:txBody>
          <a:bodyPr/>
          <a:lstStyle/>
          <a:p>
            <a:pPr eaLnBrk="1" hangingPunct="1"/>
            <a:r>
              <a:rPr lang="en-US" sz="4000" smtClean="0">
                <a:latin typeface="Calibri" pitchFamily="34" charset="0"/>
                <a:cs typeface="Calibri" pitchFamily="34" charset="0"/>
              </a:rPr>
              <a:t>Undesirable change in the physical, chemical or biological property which adversely affects its productivity</a:t>
            </a:r>
          </a:p>
          <a:p>
            <a:pPr eaLnBrk="1" hangingPunct="1"/>
            <a:r>
              <a:rPr lang="en-US" sz="4000" smtClean="0">
                <a:latin typeface="Calibri" pitchFamily="34" charset="0"/>
                <a:cs typeface="Calibri" pitchFamily="34" charset="0"/>
              </a:rPr>
              <a:t>Caused by dumping of wastes, agrochemicals and as indirect result of air pollution</a:t>
            </a:r>
          </a:p>
          <a:p>
            <a:pPr eaLnBrk="1" hangingPunct="1">
              <a:buFontTx/>
              <a:buNone/>
            </a:pPr>
            <a:endParaRPr lang="en-US" sz="400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:\Users\Rajeev\Desktop\landfill.jpg"/>
          <p:cNvPicPr>
            <a:picLocks noChangeAspect="1" noChangeArrowheads="1"/>
          </p:cNvPicPr>
          <p:nvPr/>
        </p:nvPicPr>
        <p:blipFill>
          <a:blip r:embed="rId2" cstate="print">
            <a:lum bright="20000" contrast="-18000"/>
          </a:blip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Sources of Soil Pollution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429000"/>
          </a:xfrm>
          <a:solidFill>
            <a:schemeClr val="bg1">
              <a:alpha val="58038"/>
            </a:schemeClr>
          </a:solidFill>
        </p:spPr>
        <p:txBody>
          <a:bodyPr/>
          <a:lstStyle/>
          <a:p>
            <a:pPr eaLnBrk="1" hangingPunct="1"/>
            <a:r>
              <a:rPr lang="en-US" sz="3600" smtClean="0">
                <a:latin typeface="Calibri" pitchFamily="34" charset="0"/>
                <a:cs typeface="Calibri" pitchFamily="34" charset="0"/>
              </a:rPr>
              <a:t>Domestic wastes</a:t>
            </a:r>
          </a:p>
          <a:p>
            <a:pPr eaLnBrk="1" hangingPunct="1"/>
            <a:r>
              <a:rPr lang="en-US" sz="3600" smtClean="0">
                <a:latin typeface="Calibri" pitchFamily="34" charset="0"/>
                <a:cs typeface="Calibri" pitchFamily="34" charset="0"/>
              </a:rPr>
              <a:t>Agricultural wastes</a:t>
            </a:r>
          </a:p>
          <a:p>
            <a:pPr eaLnBrk="1" hangingPunct="1"/>
            <a:r>
              <a:rPr lang="en-US" sz="3600" smtClean="0">
                <a:latin typeface="Calibri" pitchFamily="34" charset="0"/>
                <a:cs typeface="Calibri" pitchFamily="34" charset="0"/>
              </a:rPr>
              <a:t>Industrial wastes</a:t>
            </a:r>
          </a:p>
          <a:p>
            <a:pPr eaLnBrk="1" hangingPunct="1"/>
            <a:r>
              <a:rPr lang="en-US" sz="3600" smtClean="0">
                <a:latin typeface="Calibri" pitchFamily="34" charset="0"/>
                <a:cs typeface="Calibri" pitchFamily="34" charset="0"/>
              </a:rPr>
              <a:t>Excretory products</a:t>
            </a:r>
          </a:p>
          <a:p>
            <a:pPr eaLnBrk="1" hangingPunct="1"/>
            <a:r>
              <a:rPr lang="en-US" sz="3600" smtClean="0">
                <a:latin typeface="Calibri" pitchFamily="34" charset="0"/>
                <a:cs typeface="Calibri" pitchFamily="34" charset="0"/>
              </a:rPr>
              <a:t>Salination</a:t>
            </a:r>
          </a:p>
          <a:p>
            <a:pPr eaLnBrk="1" hangingPunct="1"/>
            <a:endParaRPr lang="en-US" sz="360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:\Users\Rajeev\Desktop\elblogverde.com.wp-content.uploads.2011.04.ContaminacionNuclear.jpg"/>
          <p:cNvPicPr>
            <a:picLocks noChangeAspect="1" noChangeArrowheads="1"/>
          </p:cNvPicPr>
          <p:nvPr/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b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Radioactive pollution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8100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Physical pollution that affects air, water and soil. Caused  by ionizing radiations of harmful nature emitted from disintegrating atomic nuclei.</a:t>
            </a:r>
          </a:p>
          <a:p>
            <a:pPr eaLnBrk="1" hangingPunct="1"/>
            <a:r>
              <a:rPr lang="en-US" smtClean="0">
                <a:latin typeface="Calibri" pitchFamily="34" charset="0"/>
                <a:cs typeface="Calibri" pitchFamily="34" charset="0"/>
              </a:rPr>
              <a:t> The natural sources include cosmic rays that reaches the earth surface and radiations from radium 224, uranium 235 thorium 232 etc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362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Default Design</vt:lpstr>
      <vt:lpstr>Слайд 1</vt:lpstr>
      <vt:lpstr>Слайд 2</vt:lpstr>
      <vt:lpstr>Слайд 3</vt:lpstr>
      <vt:lpstr>Слайд 4</vt:lpstr>
      <vt:lpstr>Water Pollution</vt:lpstr>
      <vt:lpstr>Sources of water pollution</vt:lpstr>
      <vt:lpstr>Soil pollution</vt:lpstr>
      <vt:lpstr>Sources of Soil Pollution</vt:lpstr>
      <vt:lpstr>Radioactive pollution</vt:lpstr>
      <vt:lpstr>Man made sources</vt:lpstr>
      <vt:lpstr>Effects</vt:lpstr>
      <vt:lpstr>Noise pollution</vt:lpstr>
      <vt:lpstr>Effects of noise pollution</vt:lpstr>
      <vt:lpstr>Слайд 14</vt:lpstr>
      <vt:lpstr>Слайд 15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pradeesh</dc:creator>
  <cp:lastModifiedBy>Ольга</cp:lastModifiedBy>
  <cp:revision>30</cp:revision>
  <dcterms:created xsi:type="dcterms:W3CDTF">2008-04-15T18:10:52Z</dcterms:created>
  <dcterms:modified xsi:type="dcterms:W3CDTF">2013-09-16T14:51:52Z</dcterms:modified>
</cp:coreProperties>
</file>