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64" r:id="rId3"/>
    <p:sldId id="265" r:id="rId4"/>
    <p:sldId id="257" r:id="rId5"/>
    <p:sldId id="258" r:id="rId6"/>
    <p:sldId id="263" r:id="rId7"/>
    <p:sldId id="259" r:id="rId8"/>
    <p:sldId id="260" r:id="rId9"/>
    <p:sldId id="262" r:id="rId10"/>
    <p:sldId id="261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915" autoAdjust="0"/>
    <p:restoredTop sz="86355" autoAdjust="0"/>
  </p:normalViewPr>
  <p:slideViewPr>
    <p:cSldViewPr>
      <p:cViewPr varScale="1">
        <p:scale>
          <a:sx n="53" d="100"/>
          <a:sy n="53" d="100"/>
        </p:scale>
        <p:origin x="-124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645993-3357-4504-84E3-60C3075E75FE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7A1C4C-90B8-402E-8E63-A4A36A9FC83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974463-383C-41F0-914B-E684B0C3945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1BD16-2789-4137-8821-56384F3010B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A70FD-5DB5-431F-9879-24DC52930793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7EA26-12C3-4FA0-90E6-18784CD50EB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9137C-391B-43E7-8E5C-2B54CA1827D3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E3EC9-18D1-4FE9-9F2E-0BBA47B6EA7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B6796-5CB3-4D71-9E12-A3A20DA52AAE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53EA7-243F-4AA4-929C-FA73EE5D55E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2A36C-AFEA-43A0-A2C1-4F3143BCCE0D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10915-CB94-483D-80C7-CDACBF5239F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8FF22-C831-4FB0-B7A8-713EE371F747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7F438-0135-44FB-B14C-78CAEB1942E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B646D-3229-48EC-B0F0-5E1A43C9F704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04DD2-9C7F-40D6-8CA9-DCB6E30B6DE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30F20-83F3-4E19-8A84-ADDA4FD5E23F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546D-59D3-4E6D-A98E-A12BFE22A95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ED82-32AD-4359-AE7D-C11982C8F0BB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DC439-919A-4912-8B85-8568ECF0080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E1058-A17E-49A2-A150-A599B92EBCA8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0634-A9C0-4C44-9D24-A60D59CC82A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12E84-DE16-459A-B643-E6D2751A98F2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56997-44ED-4C41-A42B-8C87C22E7AC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F5FB1-4B8C-41B5-8B77-7D081E382EED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FD9B0-1A1D-4B4A-AF36-6162A5C1907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D72DC6-5745-4917-AEC1-E593BEAB21C1}" type="datetimeFigureOut">
              <a:rPr lang="ru-RU"/>
              <a:pPr>
                <a:defRPr/>
              </a:pPr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FF9E2D-A0C4-4501-B23A-8C9281040CB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Relationship Id="rId9" Type="http://schemas.openxmlformats.org/officeDocument/2006/relationships/image" Target="../media/image4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8" y="260350"/>
            <a:ext cx="7889875" cy="2705100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sz="6600" dirty="0" smtClean="0">
                <a:latin typeface="Edwardian Script ITC" pitchFamily="66" charset="0"/>
              </a:rPr>
              <a:t>Вплив металів </a:t>
            </a:r>
            <a:br>
              <a:rPr lang="uk-UA" sz="6600" dirty="0" smtClean="0">
                <a:latin typeface="Edwardian Script ITC" pitchFamily="66" charset="0"/>
              </a:rPr>
            </a:br>
            <a:r>
              <a:rPr lang="uk-UA" sz="6600" dirty="0" smtClean="0">
                <a:latin typeface="Edwardian Script ITC" pitchFamily="66" charset="0"/>
              </a:rPr>
              <a:t>на організм людини</a:t>
            </a:r>
            <a:endParaRPr lang="ru-RU" sz="6600" dirty="0" smtClean="0">
              <a:latin typeface="Edwardian Script ITC" pitchFamily="66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4300" y="4221163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400" i="1" dirty="0" smtClean="0">
                <a:solidFill>
                  <a:schemeClr val="tx1"/>
                </a:solidFill>
              </a:rPr>
              <a:t>Підготували: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i="1" dirty="0" smtClean="0">
                <a:solidFill>
                  <a:schemeClr val="tx1"/>
                </a:solidFill>
              </a:rPr>
              <a:t>учениці 10 класу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i="1" dirty="0" err="1" smtClean="0">
                <a:solidFill>
                  <a:schemeClr val="tx1"/>
                </a:solidFill>
              </a:rPr>
              <a:t>Сидорук</a:t>
            </a:r>
            <a:r>
              <a:rPr lang="uk-UA" sz="2400" i="1" dirty="0" smtClean="0">
                <a:solidFill>
                  <a:schemeClr val="tx1"/>
                </a:solidFill>
              </a:rPr>
              <a:t> Оксана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i="1" dirty="0" err="1" smtClean="0">
                <a:solidFill>
                  <a:schemeClr val="tx1"/>
                </a:solidFill>
              </a:rPr>
              <a:t>Музичук</a:t>
            </a:r>
            <a:r>
              <a:rPr lang="uk-UA" sz="2400" i="1" dirty="0" smtClean="0">
                <a:solidFill>
                  <a:schemeClr val="tx1"/>
                </a:solidFill>
              </a:rPr>
              <a:t> Ірина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uk-UA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800" dirty="0" smtClean="0">
              <a:solidFill>
                <a:srgbClr val="898989"/>
              </a:solidFill>
            </a:endParaRPr>
          </a:p>
        </p:txBody>
      </p:sp>
      <p:pic>
        <p:nvPicPr>
          <p:cNvPr id="14339" name="Picture 4" descr="images (16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928934"/>
            <a:ext cx="4649815" cy="3483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9"/>
          <p:cNvSpPr>
            <a:spLocks noChangeArrowheads="1"/>
          </p:cNvSpPr>
          <p:nvPr/>
        </p:nvSpPr>
        <p:spPr bwMode="auto">
          <a:xfrm>
            <a:off x="2428875" y="2143125"/>
            <a:ext cx="4214813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sz="1900">
                <a:latin typeface="Times New Roman" pitchFamily="18" charset="0"/>
                <a:cs typeface="Times New Roman" pitchFamily="18" charset="0"/>
              </a:rPr>
              <a:t>Отже, метали належать до так званих мікроелементів - хімічних елементів, що присутні в живих істотах у низьких концентраціях (тисячні частки відсотка і нижче). Ці елементи, як вітаміни, потрібні людському організму для його нормального функціонування. Нестача мікроелементів в організмі спричинює різні захворювання. 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25602" name="Picture 10" descr="загруженное (8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14554"/>
            <a:ext cx="2214562" cy="23050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3" name="Picture 11" descr="загруженное (7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4868863"/>
            <a:ext cx="2879725" cy="18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604" name="Picture 12" descr="загруженное (10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2428868"/>
            <a:ext cx="2268538" cy="221773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HeroicExtremeLeftFacing">
              <a:rot lat="487347" lon="1200000" rev="21425485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5" name="Picture 13" descr="загруженное (9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214290"/>
            <a:ext cx="2390775" cy="19145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HeroicExtremeLeftFacing">
              <a:rot lat="487347" lon="1200000" rev="21425485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6" name="Picture 14" descr="images (15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214290"/>
            <a:ext cx="2411412" cy="178276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7" name="Picture 15" descr="images (21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214290"/>
            <a:ext cx="2762955" cy="15001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608" name="Picture 16" descr="images (43)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20" y="4714884"/>
            <a:ext cx="2466975" cy="18478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9" name="Picture 17" descr="images (44)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15074" y="4857760"/>
            <a:ext cx="2619375" cy="17430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HeroicExtremeLeftFacing">
              <a:rot lat="487347" lon="1200000" rev="21425485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7" descr="Food_Drinks_Ice_for_whisky_02254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358775" y="1052513"/>
            <a:ext cx="87852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6600">
                <a:latin typeface="Book Antiqua" pitchFamily="18" charset="0"/>
              </a:rPr>
              <a:t>Дякуємо за увагу!</a:t>
            </a:r>
            <a:endParaRPr lang="ru-RU" sz="6600">
              <a:latin typeface="Book Antiqua" pitchFamily="18" charset="0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851275" y="6165850"/>
            <a:ext cx="94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2014 р.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11" descr="загруженное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786313"/>
            <a:ext cx="2765425" cy="2071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95288" y="549275"/>
            <a:ext cx="7993062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sz="2800" b="1"/>
              <a:t>Існує три шляхи потрапляння металів до організму людини:</a:t>
            </a:r>
          </a:p>
          <a:p>
            <a:pPr algn="ctr"/>
            <a:endParaRPr lang="ru-RU" sz="2800" b="1"/>
          </a:p>
          <a:p>
            <a:pPr>
              <a:buFontTx/>
              <a:buChar char="•"/>
            </a:pPr>
            <a:r>
              <a:rPr lang="ru-RU" sz="2400" b="1"/>
              <a:t> через атмосферне повітря з токсичним пилом;</a:t>
            </a:r>
          </a:p>
          <a:p>
            <a:pPr>
              <a:buFontTx/>
              <a:buChar char="•"/>
            </a:pPr>
            <a:endParaRPr lang="uk-UA" sz="2400" b="1"/>
          </a:p>
          <a:p>
            <a:pPr>
              <a:buFontTx/>
              <a:buChar char="•"/>
            </a:pPr>
            <a:endParaRPr lang="ru-RU" sz="2400" b="1"/>
          </a:p>
          <a:p>
            <a:pPr>
              <a:buFontTx/>
              <a:buChar char="•"/>
            </a:pPr>
            <a:r>
              <a:rPr lang="ru-RU" sz="2400" b="1"/>
              <a:t> через харчові продукти;</a:t>
            </a:r>
          </a:p>
          <a:p>
            <a:pPr>
              <a:buFontTx/>
              <a:buChar char="•"/>
            </a:pPr>
            <a:endParaRPr lang="ru-RU" sz="2400" b="1"/>
          </a:p>
          <a:p>
            <a:pPr>
              <a:buFontTx/>
              <a:buChar char="•"/>
            </a:pPr>
            <a:endParaRPr lang="uk-UA" sz="2400" b="1"/>
          </a:p>
          <a:p>
            <a:pPr>
              <a:buFontTx/>
              <a:buChar char="•"/>
            </a:pPr>
            <a:endParaRPr lang="ru-RU" sz="2400" b="1"/>
          </a:p>
          <a:p>
            <a:pPr>
              <a:buFontTx/>
              <a:buChar char="•"/>
            </a:pPr>
            <a:r>
              <a:rPr lang="ru-RU" sz="2400" b="1"/>
              <a:t> через питну воду. </a:t>
            </a:r>
            <a:r>
              <a:rPr lang="ru-RU" sz="2400"/>
              <a:t> </a:t>
            </a:r>
          </a:p>
        </p:txBody>
      </p:sp>
      <p:sp>
        <p:nvSpPr>
          <p:cNvPr id="16387" name="AutoShape 6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" name="Picture 9" descr="0,,16548103_303,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285992"/>
            <a:ext cx="3282950" cy="1846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8" name="Picture 10" descr="загруженно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3357563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100" dirty="0" smtClean="0"/>
              <a:t/>
            </a:r>
            <a:br>
              <a:rPr lang="uk-UA" sz="100" dirty="0" smtClean="0"/>
            </a:br>
            <a:endParaRPr lang="ru-RU" sz="100" dirty="0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827088" y="260350"/>
            <a:ext cx="6985000" cy="10080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b="1" smtClean="0"/>
              <a:t>Розглянемо фізіологічну дію металів на організм людини: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17411" name="Picture 6" descr="images (4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357298"/>
            <a:ext cx="2851308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6516688" y="1700213"/>
            <a:ext cx="806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ru-RU" b="1"/>
              <a:t>Калій</a:t>
            </a:r>
            <a:r>
              <a:rPr lang="ru-RU"/>
              <a:t>.  </a:t>
            </a:r>
          </a:p>
        </p:txBody>
      </p:sp>
      <p:pic>
        <p:nvPicPr>
          <p:cNvPr id="17413" name="Picture 8" descr="images (46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2" y="1268413"/>
            <a:ext cx="1887523" cy="2519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14" name="Picture 9" descr="images (47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1714488"/>
            <a:ext cx="2538413" cy="2133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15" name="Picture 10" descr="загруженное (11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143380"/>
            <a:ext cx="2643177" cy="20835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416" name="Rectangle 11"/>
          <p:cNvSpPr>
            <a:spLocks noChangeArrowheads="1"/>
          </p:cNvSpPr>
          <p:nvPr/>
        </p:nvSpPr>
        <p:spPr bwMode="auto">
          <a:xfrm>
            <a:off x="4572000" y="3357563"/>
            <a:ext cx="8826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ru-RU" b="1"/>
              <a:t>Магній</a:t>
            </a:r>
            <a:r>
              <a:rPr lang="ru-RU"/>
              <a:t>  </a:t>
            </a:r>
          </a:p>
        </p:txBody>
      </p:sp>
      <p:pic>
        <p:nvPicPr>
          <p:cNvPr id="17417" name="Picture 12" descr="images (48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8312" y="4068377"/>
            <a:ext cx="2460613" cy="21530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418" name="Rectangle 13"/>
          <p:cNvSpPr>
            <a:spLocks noChangeArrowheads="1"/>
          </p:cNvSpPr>
          <p:nvPr/>
        </p:nvSpPr>
        <p:spPr bwMode="auto">
          <a:xfrm>
            <a:off x="6372225" y="4292600"/>
            <a:ext cx="942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Ферум</a:t>
            </a:r>
          </a:p>
        </p:txBody>
      </p:sp>
      <p:sp>
        <p:nvSpPr>
          <p:cNvPr id="17419" name="Rectangle 14"/>
          <p:cNvSpPr>
            <a:spLocks noChangeArrowheads="1"/>
          </p:cNvSpPr>
          <p:nvPr/>
        </p:nvSpPr>
        <p:spPr bwMode="auto">
          <a:xfrm>
            <a:off x="1476375" y="4292600"/>
            <a:ext cx="108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/>
              <a:t>Кальцій</a:t>
            </a:r>
            <a:endParaRPr lang="ru-RU" b="1"/>
          </a:p>
        </p:txBody>
      </p:sp>
      <p:pic>
        <p:nvPicPr>
          <p:cNvPr id="17420" name="Picture 15" descr="загруженное (12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16" y="4143379"/>
            <a:ext cx="2428892" cy="20993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421" name="Rectangle 16"/>
          <p:cNvSpPr>
            <a:spLocks noChangeArrowheads="1"/>
          </p:cNvSpPr>
          <p:nvPr/>
        </p:nvSpPr>
        <p:spPr bwMode="auto">
          <a:xfrm>
            <a:off x="4859338" y="5661025"/>
            <a:ext cx="830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Ртуть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3563938" y="404813"/>
            <a:ext cx="1728787" cy="9366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600" smtClean="0"/>
              <a:t> </a:t>
            </a:r>
            <a:r>
              <a:rPr lang="ru-RU" sz="4800" b="1" smtClean="0"/>
              <a:t>Ртуть</a:t>
            </a:r>
            <a:endParaRPr lang="ru-RU" sz="4800" smtClean="0"/>
          </a:p>
        </p:txBody>
      </p:sp>
      <p:pic>
        <p:nvPicPr>
          <p:cNvPr id="18434" name="Picture 5" descr="3_1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4557">
            <a:off x="5724525" y="115888"/>
            <a:ext cx="2952750" cy="196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785813" y="2214563"/>
            <a:ext cx="7958137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 Ртуть характеризується спорідненістю до SH-груп. Із цим пов'язана її небезпека для організму. При ртутній інтоксикації блокується синтез білка. Ртуть накопичується в нирках, достатньо велика її кількість проникає до головного мозку та інших тканин, що збагачені ліпідами.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  Саме страшне те, що ртуть на організм діє безсимптомно. В організмі починаються незліченні незворотні процеси: запаморочення, головний біль, запалення ясен, нудота, випадання волосся, безсоння, порушення концентрації уваги.</a:t>
            </a:r>
          </a:p>
        </p:txBody>
      </p:sp>
      <p:pic>
        <p:nvPicPr>
          <p:cNvPr id="18436" name="Picture 7" descr="images 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62500">
            <a:off x="468313" y="115888"/>
            <a:ext cx="2817812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8437" name="Picture 8" descr="images (2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4843463"/>
            <a:ext cx="2651125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10" descr="images (5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1350" y="4854575"/>
            <a:ext cx="2981325" cy="1789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9" name="Picture 11" descr="images (6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4797425"/>
            <a:ext cx="1792288" cy="1916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4" descr="images (1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3141663"/>
            <a:ext cx="2214563" cy="2728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58" name="Picture 13" descr="images (11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4797425"/>
            <a:ext cx="2663825" cy="1776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3571875" y="714375"/>
            <a:ext cx="2232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600"/>
              <a:t> </a:t>
            </a:r>
            <a:r>
              <a:rPr lang="ru-RU" sz="3600" b="1"/>
              <a:t>Кальцій</a:t>
            </a:r>
            <a:endParaRPr lang="ru-RU" sz="3600">
              <a:latin typeface="Calibri" pitchFamily="34" charset="0"/>
            </a:endParaRP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395288" y="2205038"/>
            <a:ext cx="5929312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   Кальцій входить до складу кісток, зубів, в йонній формі бере участь у регуляції обміну речовин, скорочень скелетних м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язів, діяльності серця; необхідний для забезпечення зазідання крові у людини.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  При регулярному вживанні більш ніж 2,5 г кальцію на добу починає проявлятися його негативна дія (стенокардія, нефрокальциноз, підвищення зсідання крові та ін. </a:t>
            </a:r>
          </a:p>
        </p:txBody>
      </p:sp>
      <p:pic>
        <p:nvPicPr>
          <p:cNvPr id="19461" name="Picture 10" descr="images (8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468094">
            <a:off x="285750" y="214313"/>
            <a:ext cx="30003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9462" name="Picture 11" descr="images (9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46092">
            <a:off x="6588125" y="188913"/>
            <a:ext cx="2306638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9463" name="Picture 12" descr="images (10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4941888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9" descr="images (18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95735">
            <a:off x="108807" y="4426916"/>
            <a:ext cx="2554197" cy="20861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8" name="Picture 8" descr="images (17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492088">
            <a:off x="6485426" y="2386745"/>
            <a:ext cx="2543175" cy="1800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507" name="Заголовок 1"/>
          <p:cNvSpPr>
            <a:spLocks noGrp="1"/>
          </p:cNvSpPr>
          <p:nvPr>
            <p:ph type="title"/>
          </p:nvPr>
        </p:nvSpPr>
        <p:spPr>
          <a:xfrm>
            <a:off x="428625" y="-214313"/>
            <a:ext cx="8229600" cy="1143001"/>
          </a:xfrm>
        </p:spPr>
        <p:txBody>
          <a:bodyPr/>
          <a:lstStyle/>
          <a:p>
            <a:pPr eaLnBrk="1" hangingPunct="1"/>
            <a:r>
              <a:rPr lang="ru-RU" sz="4000" b="1" dirty="0" err="1" smtClean="0"/>
              <a:t>Калій</a:t>
            </a:r>
            <a:endParaRPr lang="ru-RU" sz="4000" b="1" dirty="0" smtClean="0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555875" y="620713"/>
            <a:ext cx="4143375" cy="587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900">
                <a:latin typeface="Times New Roman" pitchFamily="18" charset="0"/>
                <a:cs typeface="Times New Roman" pitchFamily="18" charset="0"/>
              </a:rPr>
              <a:t>Відповідає за нормальний водний баланс в організмі. Від цього залежить робота серця, його ритм, а також діяльність нервів і м’язів. Вміст в організмі солей, кислот і лугів теж регулюється за допомогою калію: він зменшує набряки і стимулює вироблення необхідних ферментів, бере участь у забезпечені транспорту сполук через клітинні мембрани. </a:t>
            </a:r>
          </a:p>
          <a:p>
            <a:pPr algn="ctr"/>
            <a:r>
              <a:rPr lang="uk-UA" sz="1900">
                <a:latin typeface="Times New Roman" pitchFamily="18" charset="0"/>
                <a:cs typeface="Times New Roman" pitchFamily="18" charset="0"/>
              </a:rPr>
              <a:t>  Дефіцит калію проявляється порушеннями роботи серця, нирок та наднирників, обміну речовин; втомою і нервовим виснаженням, ерозіями виразками і слизових оболонок, погано загоюються рани, суха шкіра, ламке волосся і нігті. Якщо калію не вистачає вагітній жінці, то можуть виникнути ускладнення, в тому числі і вроджені патології у дитини. </a:t>
            </a:r>
          </a:p>
        </p:txBody>
      </p:sp>
      <p:pic>
        <p:nvPicPr>
          <p:cNvPr id="3" name="Picture 7" descr="images (13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62526">
            <a:off x="6867815" y="62720"/>
            <a:ext cx="1728100" cy="2195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10" name="Picture 10" descr="images (19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16939">
            <a:off x="6845649" y="4559651"/>
            <a:ext cx="2149475" cy="2149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11" name="Picture 12" descr="images (20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679393">
            <a:off x="-5514" y="2365309"/>
            <a:ext cx="2766974" cy="1724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12" name="Picture 13" descr="images (22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756250">
            <a:off x="177241" y="140980"/>
            <a:ext cx="2517290" cy="1897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ChangeArrowheads="1"/>
          </p:cNvSpPr>
          <p:nvPr/>
        </p:nvSpPr>
        <p:spPr bwMode="auto">
          <a:xfrm>
            <a:off x="3500438" y="0"/>
            <a:ext cx="1714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/>
              <a:t>Магній</a:t>
            </a:r>
            <a:endParaRPr lang="ru-RU" sz="3600" b="1"/>
          </a:p>
        </p:txBody>
      </p:sp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2928938" y="714375"/>
            <a:ext cx="3286125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Магній бере участь в різних процесах метаболізму. Він грає важливу роль при процесі скорочення м'язів 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(у тому числі серцевого м'яза), підтримує нормальний ритм серця, впливає на нервово-м'язову збудливість. Стимулює захисні механізми організму, впливає на правильний розвиток кісткової системи, а також надає заспокійливу дію. Магній є макроелементом, необхідним для правильного функціонування клітин. </a:t>
            </a:r>
          </a:p>
        </p:txBody>
      </p:sp>
      <p:pic>
        <p:nvPicPr>
          <p:cNvPr id="2" name="Picture 10" descr="images (24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8362">
            <a:off x="6269038" y="153988"/>
            <a:ext cx="2716212" cy="2044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4" name="Picture 12" descr="images (25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25270">
            <a:off x="6011863" y="4437063"/>
            <a:ext cx="2847975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6" name="Picture 14" descr="загруженное (3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172943">
            <a:off x="6156325" y="2420938"/>
            <a:ext cx="2643188" cy="1792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5" descr="загруженное (2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402931">
            <a:off x="107950" y="4652963"/>
            <a:ext cx="306070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2" name="Picture 8" descr="images (23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427364">
            <a:off x="250825" y="188913"/>
            <a:ext cx="2476500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3" name="Picture 13" descr="images (26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346691">
            <a:off x="250825" y="2708275"/>
            <a:ext cx="2579688" cy="1722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ChangeArrowheads="1"/>
          </p:cNvSpPr>
          <p:nvPr/>
        </p:nvSpPr>
        <p:spPr bwMode="auto">
          <a:xfrm>
            <a:off x="2143125" y="0"/>
            <a:ext cx="1695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Натрій</a:t>
            </a:r>
          </a:p>
        </p:txBody>
      </p:sp>
      <p:sp>
        <p:nvSpPr>
          <p:cNvPr id="23554" name="Rectangle 8"/>
          <p:cNvSpPr>
            <a:spLocks noChangeArrowheads="1"/>
          </p:cNvSpPr>
          <p:nvPr/>
        </p:nvSpPr>
        <p:spPr bwMode="auto">
          <a:xfrm>
            <a:off x="0" y="3071813"/>
            <a:ext cx="542925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Натрій не може вироблятися організмом самостійно, тому надходить він із зовнішніх джерел. Всім відоме джерело натрію - кухонна сіль. Натрій міститься в морській солі, розсолах, солоному м'ясі, твердих сортах сиру, яйцях, і молоці.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Надлишок натрію в організмі приносить йому значної шкоди. Адже кухонна сіль збільшує навантаження на серце, нирки, печінка. </a:t>
            </a:r>
          </a:p>
          <a:p>
            <a:pPr algn="ctr"/>
            <a:endParaRPr lang="ru-RU"/>
          </a:p>
        </p:txBody>
      </p:sp>
      <p:pic>
        <p:nvPicPr>
          <p:cNvPr id="23555" name="Picture 10" descr="images (3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1706" y="214290"/>
            <a:ext cx="2857520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56" name="Picture 12" descr="images (29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428868"/>
            <a:ext cx="2786082" cy="2086872"/>
          </a:xfrm>
          <a:prstGeom prst="roundRect">
            <a:avLst>
              <a:gd name="adj" fmla="val 1602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57" name="Picture 13" descr="images (31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5500702"/>
            <a:ext cx="4929222" cy="12189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8" name="Picture 14" descr="images (32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4643446"/>
            <a:ext cx="3190876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3559" name="Прямокутник 7"/>
          <p:cNvSpPr>
            <a:spLocks noChangeArrowheads="1"/>
          </p:cNvSpPr>
          <p:nvPr/>
        </p:nvSpPr>
        <p:spPr bwMode="auto">
          <a:xfrm>
            <a:off x="0" y="571500"/>
            <a:ext cx="600075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Натрій - елемент, який грає досить важливу роль у функціонуванні людського організму. Головне  його призначення - здійснення та підтримання водно-сольового обміну, нервово-м'язової діяльності і роботи нирок.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Він впливає на органи і тканини як самостійний елемент, так і в поєднанні з іншими речовинами. Крім того, натрій сприяє транспортуванні різних речовин до клітин, відповідає за стан нервових сигналів і м'язових 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скорочень, а також розширює судини.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8"/>
          <p:cNvSpPr>
            <a:spLocks noChangeArrowheads="1"/>
          </p:cNvSpPr>
          <p:nvPr/>
        </p:nvSpPr>
        <p:spPr bwMode="auto">
          <a:xfrm>
            <a:off x="1643063" y="571500"/>
            <a:ext cx="25193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Ферум</a:t>
            </a:r>
          </a:p>
        </p:txBody>
      </p:sp>
      <p:sp>
        <p:nvSpPr>
          <p:cNvPr id="24578" name="Rectangle 9"/>
          <p:cNvSpPr>
            <a:spLocks noChangeArrowheads="1"/>
          </p:cNvSpPr>
          <p:nvPr/>
        </p:nvSpPr>
        <p:spPr bwMode="auto">
          <a:xfrm>
            <a:off x="0" y="1500188"/>
            <a:ext cx="9144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/>
              <a:t/>
            </a:r>
            <a:br>
              <a:rPr lang="uk-UA"/>
            </a:br>
            <a:r>
              <a:rPr lang="uk-UA">
                <a:latin typeface="Times New Roman" pitchFamily="18" charset="0"/>
                <a:cs typeface="Times New Roman" pitchFamily="18" charset="0"/>
              </a:rPr>
              <a:t>Залізо – це дуже важливий мікроелемент, що грає вирішальну роль у здоров'я людини. Його найбільш важливою функцією є участь у структуруванні білків, у синтезі кисню, гемоглобіну й міоглобіну в організмі, у забезпеченні обмінних процесів, нормального функціонування імунної системи. Недостатня кількість Феруму в організмі призводить до розвитку недокрів’я, що характеризується зниженням гемоглобіну. Крім того, порушується і функція травних залоз, нервової системи, м’язового апарату. Цього можна уникнути, приймаючи спеціальні лікарські препарати, а також збільшуючи у харчовому раціоні вміст гречки і яблук.  Причому надлишок Феруму в організмі ще більш небезпечний, ніж його недостача, оскільки він дуже важко виводиться з організму </a:t>
            </a:r>
          </a:p>
        </p:txBody>
      </p:sp>
      <p:pic>
        <p:nvPicPr>
          <p:cNvPr id="24580" name="Picture 11" descr="images (34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4429125"/>
            <a:ext cx="2789237" cy="1857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1" name="Picture 13" descr="images (35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7" y="122215"/>
            <a:ext cx="2516191" cy="1619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582" name="Picture 14" descr="images (36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0" y="4500563"/>
            <a:ext cx="2809875" cy="1928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3" name="Picture 16" descr="images (38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4814888"/>
            <a:ext cx="2655888" cy="2043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389</TotalTime>
  <Words>493</Words>
  <PresentationFormat>Екран (4:3)</PresentationFormat>
  <Paragraphs>47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Тема Office</vt:lpstr>
      <vt:lpstr>Вплив металів  на організм людини</vt:lpstr>
      <vt:lpstr>Слайд 2</vt:lpstr>
      <vt:lpstr> </vt:lpstr>
      <vt:lpstr>Слайд 4</vt:lpstr>
      <vt:lpstr>Слайд 5</vt:lpstr>
      <vt:lpstr>Калій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і містобудування у другій половині XIX ст. на території України</dc:title>
  <cp:lastModifiedBy>Юля</cp:lastModifiedBy>
  <cp:revision>35</cp:revision>
  <dcterms:modified xsi:type="dcterms:W3CDTF">2014-02-05T19:57:11Z</dcterms:modified>
</cp:coreProperties>
</file>