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EKG lin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891516" y="-1"/>
            <a:ext cx="5250103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9669" y="1828800"/>
            <a:ext cx="3073631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9669" y="5181600"/>
            <a:ext cx="3073631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98862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7154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486650" y="0"/>
            <a:ext cx="165735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43800" y="457201"/>
            <a:ext cx="1543051" cy="5943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1"/>
            <a:ext cx="6800850" cy="5943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46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2444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98834" y="228600"/>
            <a:ext cx="874395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1828800"/>
            <a:ext cx="58293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0100" y="5181600"/>
            <a:ext cx="58293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506778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00100" y="1825625"/>
            <a:ext cx="360045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43450" y="1825625"/>
            <a:ext cx="360045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4567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386" y="100584"/>
            <a:ext cx="7543800" cy="13258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0100" y="1828799"/>
            <a:ext cx="360045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00100" y="2590800"/>
            <a:ext cx="360045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43450" y="1828799"/>
            <a:ext cx="360045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43450" y="2590800"/>
            <a:ext cx="360045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7906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8976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6817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256609" y="0"/>
            <a:ext cx="388501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441751" y="228600"/>
            <a:ext cx="3514725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525" y="3200400"/>
            <a:ext cx="2949178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57201"/>
            <a:ext cx="44577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24525" y="5029200"/>
            <a:ext cx="2949178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667374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256609" y="0"/>
            <a:ext cx="388501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441751" y="228600"/>
            <a:ext cx="3514725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6430" y="3200400"/>
            <a:ext cx="2949178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1"/>
            <a:ext cx="5256608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26430" y="5029200"/>
            <a:ext cx="2949178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977249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красная полоса"/>
          <p:cNvSpPr/>
          <p:nvPr/>
        </p:nvSpPr>
        <p:spPr>
          <a:xfrm>
            <a:off x="1" y="1"/>
            <a:ext cx="9141618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99221"/>
            <a:ext cx="7543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3000" y="1828799"/>
            <a:ext cx="6858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00850" y="6481761"/>
            <a:ext cx="8001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00100" y="6481761"/>
            <a:ext cx="588645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15250" y="6481761"/>
            <a:ext cx="62865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itchFamily="2" charset="2"/>
        <a:buChar char="§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80000"/>
        <a:buFont typeface="Wingdings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80000"/>
        <a:buFont typeface="Wingdings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80000"/>
        <a:buFont typeface="Wingdings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80000"/>
        <a:buFont typeface="Wingdings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72">
          <p15:clr>
            <a:srgbClr val="F26B43"/>
          </p15:clr>
        </p15:guide>
        <p15:guide id="4" pos="7008">
          <p15:clr>
            <a:srgbClr val="F26B43"/>
          </p15:clr>
        </p15:guide>
        <p15:guide id="5" orient="horz" pos="1152">
          <p15:clr>
            <a:srgbClr val="F26B43"/>
          </p15:clr>
        </p15:guide>
        <p15:guide id="6" orient="horz" pos="4032">
          <p15:clr>
            <a:srgbClr val="F26B43"/>
          </p15:clr>
        </p15:guide>
        <p15:guide id="7" pos="960">
          <p15:clr>
            <a:srgbClr val="F26B43"/>
          </p15:clr>
        </p15:guide>
        <p15:guide id="8" pos="6720">
          <p15:clr>
            <a:srgbClr val="F26B43"/>
          </p15:clr>
        </p15:guide>
        <p15:guide id="9" pos="384">
          <p15:clr>
            <a:srgbClr val="F26B43"/>
          </p15:clr>
        </p15:guide>
        <p15:guide id="10" orient="horz" pos="2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36912"/>
            <a:ext cx="2952328" cy="2060848"/>
          </a:xfrm>
        </p:spPr>
        <p:txBody>
          <a:bodyPr vert="horz">
            <a:no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r>
              <a:rPr lang="ru-RU" sz="8000" dirty="0" smtClean="0">
                <a:solidFill>
                  <a:srgbClr val="C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Вади серця</a:t>
            </a:r>
            <a:endParaRPr lang="ru-RU" sz="8000" dirty="0">
              <a:solidFill>
                <a:srgbClr val="C0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5936" y="5373216"/>
            <a:ext cx="51480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Підготували учениці 404 групи</a:t>
            </a:r>
          </a:p>
          <a:p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Скутельник Валерія та </a:t>
            </a:r>
          </a:p>
          <a:p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Язенок Юлія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доровое-сердце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28800"/>
            <a:ext cx="8892480" cy="4896544"/>
          </a:xfrm>
        </p:spPr>
        <p:txBody>
          <a:bodyPr>
            <a:normAutofit fontScale="92500" lnSpcReduction="1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	Вади серця —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стійкі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патологічні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зміни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в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будові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серця 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і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судин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що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від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нього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відходять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  <a:p>
            <a:pPr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	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Розрізняють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вроджені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і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набуті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пороки серця. </a:t>
            </a:r>
          </a:p>
          <a:p>
            <a:pPr>
              <a:buNone/>
            </a:pP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Також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є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4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основи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вади серця:</a:t>
            </a:r>
          </a:p>
          <a:p>
            <a:pPr lvl="0"/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патологічні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сполучення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між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шлуночками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передсердями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і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магістральними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судинами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(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дефекти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перегородок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або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їх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відсутність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артеріальна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протока та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ін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.);</a:t>
            </a:r>
          </a:p>
          <a:p>
            <a:pPr lvl="0"/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аномалії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клапанів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(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звуження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облітерація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або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недостатність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);</a:t>
            </a:r>
          </a:p>
          <a:p>
            <a:pPr lvl="0"/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звуження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або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зарощення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магістральних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судин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;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ненормальне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відходження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або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впадіння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великих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судин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;</a:t>
            </a:r>
          </a:p>
          <a:p>
            <a:pPr lvl="0"/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аномалії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розташування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серця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або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його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камер,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аномалії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кровопостачання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серця.</a:t>
            </a:r>
          </a:p>
          <a:p>
            <a:pPr>
              <a:buNone/>
            </a:pPr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Вроджені вади серця.</a:t>
            </a:r>
            <a:endParaRPr lang="ru-RU" sz="4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276872"/>
            <a:ext cx="8712968" cy="43204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err="1" smtClean="0"/>
              <a:t>Вроджені</a:t>
            </a:r>
            <a:r>
              <a:rPr lang="ru-RU" dirty="0" smtClean="0"/>
              <a:t> — </a:t>
            </a:r>
            <a:r>
              <a:rPr lang="ru-RU" dirty="0" err="1" smtClean="0"/>
              <a:t>наслідок</a:t>
            </a:r>
            <a:r>
              <a:rPr lang="ru-RU" dirty="0" smtClean="0"/>
              <a:t> аномального </a:t>
            </a:r>
            <a:r>
              <a:rPr lang="ru-RU" dirty="0" err="1" smtClean="0"/>
              <a:t>формування</a:t>
            </a:r>
            <a:r>
              <a:rPr lang="ru-RU" dirty="0" smtClean="0"/>
              <a:t> серця </a:t>
            </a:r>
            <a:r>
              <a:rPr lang="ru-RU" dirty="0" err="1" smtClean="0"/>
              <a:t>і</a:t>
            </a:r>
            <a:r>
              <a:rPr lang="ru-RU" dirty="0" smtClean="0"/>
              <a:t> великих </a:t>
            </a:r>
            <a:r>
              <a:rPr lang="ru-RU" dirty="0" err="1" smtClean="0"/>
              <a:t>судин</a:t>
            </a:r>
            <a:r>
              <a:rPr lang="ru-RU" dirty="0" smtClean="0"/>
              <a:t> у </a:t>
            </a:r>
            <a:r>
              <a:rPr lang="ru-RU" dirty="0" err="1" smtClean="0"/>
              <a:t>перші</a:t>
            </a:r>
            <a:r>
              <a:rPr lang="ru-RU" dirty="0" smtClean="0"/>
              <a:t> 3—8 </a:t>
            </a:r>
            <a:r>
              <a:rPr lang="ru-RU" dirty="0" err="1" smtClean="0"/>
              <a:t>тижнів</a:t>
            </a:r>
            <a:r>
              <a:rPr lang="ru-RU" dirty="0" smtClean="0"/>
              <a:t> </a:t>
            </a:r>
            <a:r>
              <a:rPr lang="ru-RU" dirty="0" err="1" smtClean="0"/>
              <a:t>внутрішньоутробного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плоду,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сприяла</a:t>
            </a:r>
            <a:r>
              <a:rPr lang="ru-RU" dirty="0" smtClean="0"/>
              <a:t> </a:t>
            </a:r>
            <a:r>
              <a:rPr lang="ru-RU" dirty="0" err="1" smtClean="0"/>
              <a:t>шкідлива</a:t>
            </a:r>
            <a:r>
              <a:rPr lang="ru-RU" dirty="0" smtClean="0"/>
              <a:t> </a:t>
            </a:r>
            <a:r>
              <a:rPr lang="ru-RU" dirty="0" err="1" smtClean="0"/>
              <a:t>дія</a:t>
            </a:r>
            <a:r>
              <a:rPr lang="ru-RU" dirty="0" smtClean="0"/>
              <a:t> </a:t>
            </a:r>
            <a:r>
              <a:rPr lang="ru-RU" dirty="0" err="1" smtClean="0"/>
              <a:t>деяких</a:t>
            </a:r>
            <a:r>
              <a:rPr lang="ru-RU" dirty="0" smtClean="0"/>
              <a:t> </a:t>
            </a:r>
            <a:r>
              <a:rPr lang="ru-RU" dirty="0" err="1" smtClean="0"/>
              <a:t>зовн</a:t>
            </a:r>
            <a:r>
              <a:rPr lang="ru-RU" dirty="0" smtClean="0"/>
              <a:t>. </a:t>
            </a:r>
            <a:r>
              <a:rPr lang="ru-RU" dirty="0" err="1" smtClean="0"/>
              <a:t>факторів</a:t>
            </a:r>
            <a:r>
              <a:rPr lang="ru-RU" dirty="0" smtClean="0"/>
              <a:t>, </a:t>
            </a:r>
            <a:r>
              <a:rPr lang="ru-RU" dirty="0" err="1" smtClean="0"/>
              <a:t>захворювання</a:t>
            </a:r>
            <a:r>
              <a:rPr lang="ru-RU" dirty="0" smtClean="0"/>
              <a:t> </a:t>
            </a:r>
            <a:r>
              <a:rPr lang="ru-RU" dirty="0" err="1" smtClean="0"/>
              <a:t>матері</a:t>
            </a:r>
            <a:r>
              <a:rPr lang="ru-RU" dirty="0" smtClean="0"/>
              <a:t>, </a:t>
            </a:r>
            <a:r>
              <a:rPr lang="ru-RU" dirty="0" err="1" smtClean="0"/>
              <a:t>природжена</a:t>
            </a:r>
            <a:r>
              <a:rPr lang="ru-RU" dirty="0" smtClean="0"/>
              <a:t> </a:t>
            </a:r>
            <a:r>
              <a:rPr lang="ru-RU" dirty="0" err="1" smtClean="0"/>
              <a:t>спадковість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	 До </a:t>
            </a:r>
            <a:r>
              <a:rPr lang="ru-RU" dirty="0" err="1" smtClean="0"/>
              <a:t>природжених</a:t>
            </a:r>
            <a:r>
              <a:rPr lang="ru-RU" dirty="0" smtClean="0"/>
              <a:t> </a:t>
            </a:r>
            <a:r>
              <a:rPr lang="ru-RU" dirty="0" err="1" smtClean="0"/>
              <a:t>вад</a:t>
            </a:r>
            <a:r>
              <a:rPr lang="ru-RU" dirty="0" smtClean="0"/>
              <a:t> серця </a:t>
            </a:r>
            <a:r>
              <a:rPr lang="ru-RU" dirty="0" err="1" smtClean="0"/>
              <a:t>відносять</a:t>
            </a:r>
            <a:r>
              <a:rPr lang="ru-RU" dirty="0" smtClean="0"/>
              <a:t> </a:t>
            </a:r>
            <a:r>
              <a:rPr lang="ru-RU" dirty="0" err="1" smtClean="0"/>
              <a:t>допологові</a:t>
            </a:r>
            <a:r>
              <a:rPr lang="ru-RU" dirty="0" smtClean="0"/>
              <a:t> (</a:t>
            </a:r>
            <a:r>
              <a:rPr lang="ru-RU" dirty="0" err="1" smtClean="0"/>
              <a:t>антенатальні</a:t>
            </a:r>
            <a:r>
              <a:rPr lang="ru-RU" dirty="0" smtClean="0"/>
              <a:t> – </a:t>
            </a:r>
            <a:r>
              <a:rPr lang="ru-RU" dirty="0" err="1" smtClean="0"/>
              <a:t>порушення</a:t>
            </a:r>
            <a:r>
              <a:rPr lang="ru-RU" dirty="0" smtClean="0"/>
              <a:t> нормального </a:t>
            </a:r>
            <a:r>
              <a:rPr lang="ru-RU" dirty="0" err="1" smtClean="0"/>
              <a:t>внутрішньоутробного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виникає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моменту </a:t>
            </a:r>
            <a:r>
              <a:rPr lang="ru-RU" dirty="0" err="1" smtClean="0"/>
              <a:t>утворення</a:t>
            </a:r>
            <a:r>
              <a:rPr lang="ru-RU" dirty="0" smtClean="0"/>
              <a:t> </a:t>
            </a:r>
            <a:r>
              <a:rPr lang="ru-RU" dirty="0" err="1" smtClean="0"/>
              <a:t>заплідненої</a:t>
            </a:r>
            <a:r>
              <a:rPr lang="ru-RU" dirty="0" smtClean="0"/>
              <a:t> </a:t>
            </a:r>
            <a:r>
              <a:rPr lang="ru-RU" dirty="0" err="1" smtClean="0"/>
              <a:t>яйцеклітини</a:t>
            </a:r>
            <a:r>
              <a:rPr lang="ru-RU" dirty="0" smtClean="0"/>
              <a:t> ) </a:t>
            </a:r>
            <a:r>
              <a:rPr lang="ru-RU" dirty="0" err="1" smtClean="0"/>
              <a:t>порушення</a:t>
            </a:r>
            <a:r>
              <a:rPr lang="ru-RU" dirty="0" smtClean="0"/>
              <a:t> ритму серця та </a:t>
            </a:r>
            <a:r>
              <a:rPr lang="ru-RU" dirty="0" err="1" smtClean="0"/>
              <a:t>кардіоміопатії</a:t>
            </a:r>
            <a:r>
              <a:rPr lang="ru-RU" dirty="0" smtClean="0"/>
              <a:t> (</a:t>
            </a:r>
            <a:r>
              <a:rPr lang="ru-RU" dirty="0" err="1" smtClean="0"/>
              <a:t>ураження</a:t>
            </a:r>
            <a:r>
              <a:rPr lang="ru-RU" dirty="0" smtClean="0"/>
              <a:t> </a:t>
            </a:r>
            <a:r>
              <a:rPr lang="ru-RU" dirty="0" err="1" smtClean="0"/>
              <a:t>серцевого</a:t>
            </a:r>
            <a:r>
              <a:rPr lang="ru-RU" dirty="0" smtClean="0"/>
              <a:t> </a:t>
            </a:r>
            <a:r>
              <a:rPr lang="ru-RU" dirty="0" err="1" smtClean="0"/>
              <a:t>м'язу</a:t>
            </a:r>
            <a:r>
              <a:rPr lang="ru-RU" dirty="0" smtClean="0"/>
              <a:t> </a:t>
            </a:r>
            <a:r>
              <a:rPr lang="ru-RU" dirty="0" err="1" smtClean="0"/>
              <a:t>нез'ясованої</a:t>
            </a:r>
            <a:r>
              <a:rPr lang="ru-RU" dirty="0" smtClean="0"/>
              <a:t> </a:t>
            </a:r>
            <a:r>
              <a:rPr lang="ru-RU" dirty="0" err="1" smtClean="0"/>
              <a:t>етіології</a:t>
            </a:r>
            <a:r>
              <a:rPr lang="ru-RU" dirty="0" smtClean="0"/>
              <a:t>). </a:t>
            </a:r>
          </a:p>
          <a:p>
            <a:pPr>
              <a:buNone/>
            </a:pPr>
            <a:r>
              <a:rPr lang="ru-RU" dirty="0" smtClean="0"/>
              <a:t>	</a:t>
            </a:r>
            <a:endParaRPr lang="ru-RU" dirty="0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Набуті вади серця.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28799"/>
            <a:ext cx="8640960" cy="457200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b="1" dirty="0" err="1" smtClean="0"/>
              <a:t>Набуті</a:t>
            </a:r>
            <a:r>
              <a:rPr lang="ru-RU" b="1" dirty="0" smtClean="0"/>
              <a:t> вади серця</a:t>
            </a:r>
            <a:r>
              <a:rPr lang="ru-RU" dirty="0" smtClean="0"/>
              <a:t> — </a:t>
            </a:r>
            <a:r>
              <a:rPr lang="ru-RU" dirty="0" err="1" smtClean="0"/>
              <a:t>порушення</a:t>
            </a:r>
            <a:r>
              <a:rPr lang="ru-RU" dirty="0" smtClean="0"/>
              <a:t> </a:t>
            </a:r>
            <a:r>
              <a:rPr lang="ru-RU" u="sng" dirty="0" err="1" smtClean="0"/>
              <a:t>серцевої</a:t>
            </a:r>
            <a:r>
              <a:rPr lang="ru-RU" dirty="0" smtClean="0"/>
              <a:t> </a:t>
            </a:r>
            <a:r>
              <a:rPr lang="ru-RU" dirty="0" err="1" smtClean="0"/>
              <a:t>діяльності</a:t>
            </a:r>
            <a:r>
              <a:rPr lang="ru-RU" dirty="0" smtClean="0"/>
              <a:t>, </a:t>
            </a:r>
            <a:r>
              <a:rPr lang="ru-RU" dirty="0" err="1" smtClean="0"/>
              <a:t>зумовлене</a:t>
            </a:r>
            <a:r>
              <a:rPr lang="ru-RU" dirty="0" smtClean="0"/>
              <a:t> </a:t>
            </a:r>
            <a:r>
              <a:rPr lang="ru-RU" dirty="0" err="1" smtClean="0"/>
              <a:t>морфологічними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функціональними</a:t>
            </a:r>
            <a:r>
              <a:rPr lang="ru-RU" dirty="0" smtClean="0"/>
              <a:t> </a:t>
            </a:r>
            <a:r>
              <a:rPr lang="ru-RU" dirty="0" err="1" smtClean="0"/>
              <a:t>змінами</a:t>
            </a:r>
            <a:r>
              <a:rPr lang="ru-RU" dirty="0" smtClean="0"/>
              <a:t> у клапанному </a:t>
            </a:r>
            <a:r>
              <a:rPr lang="ru-RU" dirty="0" err="1" smtClean="0"/>
              <a:t>апараті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ru-RU" dirty="0" err="1" smtClean="0"/>
              <a:t>Розрізняють</a:t>
            </a:r>
            <a:r>
              <a:rPr lang="ru-RU" dirty="0" smtClean="0"/>
              <a:t>:</a:t>
            </a:r>
          </a:p>
          <a:p>
            <a:r>
              <a:rPr lang="ru-RU" dirty="0" err="1" smtClean="0"/>
              <a:t>Недостатність</a:t>
            </a:r>
            <a:r>
              <a:rPr lang="ru-RU" dirty="0" smtClean="0"/>
              <a:t> </a:t>
            </a:r>
            <a:r>
              <a:rPr lang="ru-RU" dirty="0" err="1" smtClean="0"/>
              <a:t>мітрального</a:t>
            </a:r>
            <a:r>
              <a:rPr lang="ru-RU" dirty="0" smtClean="0"/>
              <a:t> клапана</a:t>
            </a:r>
          </a:p>
          <a:p>
            <a:r>
              <a:rPr lang="ru-RU" dirty="0" smtClean="0"/>
              <a:t>Стеноз </a:t>
            </a:r>
            <a:r>
              <a:rPr lang="ru-RU" dirty="0" err="1" smtClean="0"/>
              <a:t>лівого</a:t>
            </a:r>
            <a:r>
              <a:rPr lang="ru-RU" dirty="0" smtClean="0"/>
              <a:t> венозного </a:t>
            </a:r>
            <a:r>
              <a:rPr lang="ru-RU" dirty="0" err="1" smtClean="0"/>
              <a:t>отвору</a:t>
            </a:r>
            <a:r>
              <a:rPr lang="ru-RU" dirty="0" smtClean="0"/>
              <a:t> (</a:t>
            </a:r>
            <a:r>
              <a:rPr lang="ru-RU" dirty="0" err="1" smtClean="0"/>
              <a:t>мітральний</a:t>
            </a:r>
            <a:r>
              <a:rPr lang="ru-RU" dirty="0" smtClean="0"/>
              <a:t> стеноз)</a:t>
            </a:r>
          </a:p>
          <a:p>
            <a:r>
              <a:rPr lang="ru-RU" dirty="0" err="1" smtClean="0"/>
              <a:t>Недостатність</a:t>
            </a:r>
            <a:r>
              <a:rPr lang="ru-RU" dirty="0" smtClean="0"/>
              <a:t> аортального клапана</a:t>
            </a:r>
          </a:p>
          <a:p>
            <a:r>
              <a:rPr lang="ru-RU" dirty="0" smtClean="0"/>
              <a:t>Стеноз гирла </a:t>
            </a:r>
            <a:r>
              <a:rPr lang="ru-RU" dirty="0" err="1" smtClean="0"/>
              <a:t>аорти</a:t>
            </a:r>
            <a:endParaRPr lang="ru-RU" dirty="0" smtClean="0"/>
          </a:p>
          <a:p>
            <a:r>
              <a:rPr lang="ru-RU" dirty="0" err="1" smtClean="0"/>
              <a:t>Недостатність</a:t>
            </a:r>
            <a:r>
              <a:rPr lang="ru-RU" dirty="0" smtClean="0"/>
              <a:t> </a:t>
            </a:r>
            <a:r>
              <a:rPr lang="ru-RU" dirty="0" err="1" smtClean="0"/>
              <a:t>тристулкового</a:t>
            </a:r>
            <a:r>
              <a:rPr lang="ru-RU" dirty="0" smtClean="0"/>
              <a:t> клапана</a:t>
            </a:r>
          </a:p>
          <a:p>
            <a:r>
              <a:rPr lang="ru-RU" dirty="0" err="1" smtClean="0"/>
              <a:t>Комбіновану</a:t>
            </a:r>
            <a:r>
              <a:rPr lang="ru-RU" dirty="0" smtClean="0"/>
              <a:t> </a:t>
            </a:r>
            <a:r>
              <a:rPr lang="ru-RU" dirty="0" err="1" smtClean="0"/>
              <a:t>мітрально-аортальну</a:t>
            </a:r>
            <a:r>
              <a:rPr lang="ru-RU" dirty="0" smtClean="0"/>
              <a:t> </a:t>
            </a:r>
            <a:r>
              <a:rPr lang="ru-RU" dirty="0" err="1" smtClean="0"/>
              <a:t>ваду</a:t>
            </a:r>
            <a:endParaRPr lang="ru-RU" dirty="0" smtClean="0"/>
          </a:p>
          <a:p>
            <a:r>
              <a:rPr lang="ru-RU" dirty="0" err="1" smtClean="0"/>
              <a:t>Мітрально-трикуспідальну</a:t>
            </a:r>
            <a:r>
              <a:rPr lang="ru-RU" dirty="0" smtClean="0"/>
              <a:t> </a:t>
            </a:r>
            <a:r>
              <a:rPr lang="ru-RU" dirty="0" err="1" smtClean="0"/>
              <a:t>ваду</a:t>
            </a:r>
            <a:endParaRPr lang="ru-RU" dirty="0" smtClean="0"/>
          </a:p>
          <a:p>
            <a:r>
              <a:rPr lang="ru-RU" dirty="0" err="1" smtClean="0"/>
              <a:t>Поєднання</a:t>
            </a:r>
            <a:r>
              <a:rPr lang="ru-RU" dirty="0" smtClean="0"/>
              <a:t> </a:t>
            </a:r>
            <a:r>
              <a:rPr lang="ru-RU" dirty="0" err="1" smtClean="0"/>
              <a:t>мітрального</a:t>
            </a:r>
            <a:r>
              <a:rPr lang="ru-RU" dirty="0" smtClean="0"/>
              <a:t> стенозу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недостатністю</a:t>
            </a:r>
            <a:r>
              <a:rPr lang="ru-RU" dirty="0" smtClean="0"/>
              <a:t> </a:t>
            </a:r>
            <a:r>
              <a:rPr lang="ru-RU" dirty="0" err="1" smtClean="0"/>
              <a:t>двостулкового</a:t>
            </a:r>
            <a:r>
              <a:rPr lang="ru-RU" dirty="0" smtClean="0"/>
              <a:t> клапана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28624836_heart-cardiol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404664"/>
            <a:ext cx="7660332" cy="102012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ru-RU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Симптоми</a:t>
            </a: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Хворі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можуть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скаржитися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задишку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при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фізичному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напруженні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серцебиття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слабкість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пов'язана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із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серцевою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недостатністю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Відмічають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збільшення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серця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вгору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вліво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що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виявляється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при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рентгеноскопії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У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першому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скісному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положенні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стравохід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відхилюється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за дугою великого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радіуса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(10 см) через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збільшення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лівого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передсердя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Важливий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симптом НМК —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систолічний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шум на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верхівці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проведенням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частіше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ліву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пахвову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ділянку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>
              <a:buNone/>
            </a:pP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	І тон послаблений, ІІ тон на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легеневій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артерії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підсилений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При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зростанні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застійних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явищ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малому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колі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кровообігу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пізніше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виявляється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й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збільшення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правого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шлуночка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а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потім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й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ознаки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його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недостатності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із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застоєм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великому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колі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кровообігу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На ЕКГ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відмічають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ознаки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збільшення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лівого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шлуночка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зміну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зубця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Р (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розширення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зазубреність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)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внаслідок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ураження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лівого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передсердя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пізніше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приєднуються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ознаки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збільшення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правого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шлуночка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>
              <a:buNone/>
            </a:pP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	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Систолічний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шум на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верхівці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часто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буває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зумовлений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функціональними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змінами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серці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зустрічається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1/3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здорових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дітей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підлітків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дещо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рідше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дорослих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При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цьому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виникають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труднощі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при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диференційній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діагностиці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НМК.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Діагноз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вади не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викликає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сумнівів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при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наявності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ознак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хоча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б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незначного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мітрального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стеноза.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shem-b-s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99221"/>
            <a:ext cx="7588324" cy="1325563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Лікування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420888"/>
            <a:ext cx="8424936" cy="3979912"/>
          </a:xfrm>
        </p:spPr>
        <p:txBody>
          <a:bodyPr/>
          <a:lstStyle/>
          <a:p>
            <a:r>
              <a:rPr lang="ru-RU" dirty="0" err="1" smtClean="0">
                <a:solidFill>
                  <a:srgbClr val="002060"/>
                </a:solidFill>
              </a:rPr>
              <a:t>Велике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значення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має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гігієнічний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спосіб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життя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протягом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тривалого</a:t>
            </a:r>
            <a:r>
              <a:rPr lang="ru-RU" dirty="0" smtClean="0">
                <a:solidFill>
                  <a:srgbClr val="002060"/>
                </a:solidFill>
              </a:rPr>
              <a:t> часу </a:t>
            </a:r>
            <a:r>
              <a:rPr lang="ru-RU" dirty="0" err="1" smtClean="0">
                <a:solidFill>
                  <a:srgbClr val="002060"/>
                </a:solidFill>
              </a:rPr>
              <a:t>або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протягом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усього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життя</a:t>
            </a:r>
            <a:r>
              <a:rPr lang="ru-RU" dirty="0" smtClean="0">
                <a:solidFill>
                  <a:srgbClr val="002060"/>
                </a:solidFill>
              </a:rPr>
              <a:t>: </a:t>
            </a:r>
            <a:r>
              <a:rPr lang="ru-RU" dirty="0" err="1" smtClean="0">
                <a:solidFill>
                  <a:srgbClr val="002060"/>
                </a:solidFill>
              </a:rPr>
              <a:t>хворий</a:t>
            </a:r>
            <a:r>
              <a:rPr lang="ru-RU" dirty="0" smtClean="0">
                <a:solidFill>
                  <a:srgbClr val="002060"/>
                </a:solidFill>
              </a:rPr>
              <a:t> повинен </a:t>
            </a:r>
            <a:r>
              <a:rPr lang="ru-RU" dirty="0" err="1" smtClean="0">
                <a:solidFill>
                  <a:srgbClr val="002060"/>
                </a:solidFill>
              </a:rPr>
              <a:t>уникати</a:t>
            </a:r>
            <a:r>
              <a:rPr lang="ru-RU" dirty="0" smtClean="0">
                <a:solidFill>
                  <a:srgbClr val="002060"/>
                </a:solidFill>
              </a:rPr>
              <a:t> всяких </a:t>
            </a:r>
            <a:r>
              <a:rPr lang="ru-RU" dirty="0" err="1" smtClean="0">
                <a:solidFill>
                  <a:srgbClr val="002060"/>
                </a:solidFill>
              </a:rPr>
              <a:t>фізичних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психічних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перенапружень</a:t>
            </a:r>
            <a:r>
              <a:rPr lang="ru-RU" dirty="0" smtClean="0">
                <a:solidFill>
                  <a:srgbClr val="002060"/>
                </a:solidFill>
              </a:rPr>
              <a:t>) </a:t>
            </a:r>
            <a:r>
              <a:rPr lang="ru-RU" dirty="0" err="1" smtClean="0">
                <a:solidFill>
                  <a:srgbClr val="002060"/>
                </a:solidFill>
              </a:rPr>
              <a:t>організувати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правильне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чергування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праці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відпочинку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достатній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нічний</a:t>
            </a:r>
            <a:r>
              <a:rPr lang="ru-RU" dirty="0" smtClean="0">
                <a:solidFill>
                  <a:srgbClr val="002060"/>
                </a:solidFill>
              </a:rPr>
              <a:t> сон, </a:t>
            </a:r>
            <a:r>
              <a:rPr lang="ru-RU" dirty="0" err="1" smtClean="0">
                <a:solidFill>
                  <a:srgbClr val="002060"/>
                </a:solidFill>
              </a:rPr>
              <a:t>помірне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харчування</a:t>
            </a:r>
            <a:r>
              <a:rPr lang="ru-RU" dirty="0" smtClean="0">
                <a:solidFill>
                  <a:srgbClr val="002060"/>
                </a:solidFill>
              </a:rPr>
              <a:t>, не </a:t>
            </a:r>
            <a:r>
              <a:rPr lang="ru-RU" dirty="0" err="1" smtClean="0">
                <a:solidFill>
                  <a:srgbClr val="002060"/>
                </a:solidFill>
              </a:rPr>
              <a:t>курити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вживати</a:t>
            </a:r>
            <a:r>
              <a:rPr lang="ru-RU" dirty="0" smtClean="0">
                <a:solidFill>
                  <a:srgbClr val="002060"/>
                </a:solidFill>
              </a:rPr>
              <a:t> алкоголю.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emale-doctor-300x1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relaxedInset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Лікування певних стадій</a:t>
            </a:r>
            <a:endParaRPr lang="ru-RU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522920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Лікуваня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першої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(так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званої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прихованої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недостатності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серця)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слід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почати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надання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тижневого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відпочинку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-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хворий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повинен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проводити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час у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постелі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або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кріслі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В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їжі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необхідно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обмежити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кількість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солі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та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рідини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їсти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чотири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рази на день невеликими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порціями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переважно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молочно-вегетаріанські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страви. </a:t>
            </a:r>
          </a:p>
          <a:p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Лікування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хворих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другій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стадії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недостатності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серця,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тобто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виявленими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венозними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застоями,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завжди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є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тривалим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Хворому треба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надати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цілковитий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спокій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протягом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4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або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більше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тижнів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він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повинен бути в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постелі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або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зручному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кріслі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 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Легше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організувати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лікування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 таких 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хворих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 у 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лікарні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Третьої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дистрофічної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стадії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недостатності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серця проводиться за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тими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ж правилами.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Ці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хворі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потребують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ще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більш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уважного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догляду.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Слід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подбати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щоб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харчування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було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достатнім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готувалося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добре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засвоюваному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вигляді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Корисно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вводити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внутрішньовенно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по 20 — 40 см3 40%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розчину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глюкози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щодня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вводити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велику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кількість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вітамінів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особливо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вітамін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В1.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uniform_blood_elemen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4699992"/>
          </a:xfrm>
        </p:spPr>
        <p:txBody>
          <a:bodyPr>
            <a:normAutofit/>
          </a:bodyPr>
          <a:lstStyle/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При тяжких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розладах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кровообігу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набряки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бувають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на ногах,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набрякова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рідина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скупчується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також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у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порожнині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плеври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в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черевній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порожнині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сильно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порушуючи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дихання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Якщо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кількість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набрякової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рідини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в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порожнині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плеври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черевній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порожнині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дуже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   велика, то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рідину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  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слід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  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випустити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допомогою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   проколу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плеври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або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черевної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стінки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</a:t>
            </a:r>
          </a:p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При великому венозному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застої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(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набряклі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шийні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вени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велика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болюча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печінка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)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корисно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зробити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кровопускання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(300 — 400 см3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крові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)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допомогою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пункції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ліктьової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вени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або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венесекції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dicalHealth_16x9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MedicalHealth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15_4109default" id="{E728D685-11FC-4812-BA85-57AC6F9C9F40}" vid="{BC4E008B-95FF-4815-904E-143A8EDFC1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TS102901024</Template>
  <TotalTime>74</TotalTime>
  <Words>190</Words>
  <Application>Microsoft Office PowerPoint</Application>
  <PresentationFormat>Экран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MedicalHealth_16x9</vt:lpstr>
      <vt:lpstr>Вади серця</vt:lpstr>
      <vt:lpstr>Слайд 2</vt:lpstr>
      <vt:lpstr>Вроджені вади серця.</vt:lpstr>
      <vt:lpstr>Набуті вади серця.</vt:lpstr>
      <vt:lpstr>Симптоми </vt:lpstr>
      <vt:lpstr>Лікування</vt:lpstr>
      <vt:lpstr>Лікування певних стадій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Порок серця</dc:title>
  <dc:creator>BOSS-1</dc:creator>
  <cp:lastModifiedBy>BOSS-1</cp:lastModifiedBy>
  <cp:revision>14</cp:revision>
  <dcterms:created xsi:type="dcterms:W3CDTF">2014-03-28T18:39:50Z</dcterms:created>
  <dcterms:modified xsi:type="dcterms:W3CDTF">2014-03-28T22:11:09Z</dcterms:modified>
</cp:coreProperties>
</file>