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24"/>
  </p:notesMasterIdLst>
  <p:sldIdLst>
    <p:sldId id="256" r:id="rId2"/>
    <p:sldId id="257" r:id="rId3"/>
    <p:sldId id="258" r:id="rId4"/>
    <p:sldId id="268" r:id="rId5"/>
    <p:sldId id="280" r:id="rId6"/>
    <p:sldId id="269" r:id="rId7"/>
    <p:sldId id="259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71" r:id="rId16"/>
    <p:sldId id="279" r:id="rId17"/>
    <p:sldId id="272" r:id="rId18"/>
    <p:sldId id="278" r:id="rId19"/>
    <p:sldId id="277" r:id="rId20"/>
    <p:sldId id="273" r:id="rId21"/>
    <p:sldId id="275" r:id="rId22"/>
    <p:sldId id="274" r:id="rId2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074" autoAdjust="0"/>
    <p:restoredTop sz="94660"/>
  </p:normalViewPr>
  <p:slideViewPr>
    <p:cSldViewPr>
      <p:cViewPr varScale="1">
        <p:scale>
          <a:sx n="106" d="100"/>
          <a:sy n="106" d="100"/>
        </p:scale>
        <p:origin x="-115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57D8F94-EA7B-40CF-894A-7122BB7060D1}" type="datetimeFigureOut">
              <a:rPr lang="ru-RU" smtClean="0"/>
              <a:pPr/>
              <a:t>17.03.2013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487108-0BBB-4256-9981-FFDB52C6C94B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487108-0BBB-4256-9981-FFDB52C6C94B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487108-0BBB-4256-9981-FFDB52C6C94B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487108-0BBB-4256-9981-FFDB52C6C94B}" type="slidenum">
              <a:rPr lang="ru-RU" smtClean="0"/>
              <a:pPr/>
              <a:t>14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17.03.2013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Заголовок, текст и 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92100"/>
            <a:ext cx="8229600" cy="13843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905000"/>
            <a:ext cx="4038600" cy="4114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648200" y="1905000"/>
            <a:ext cx="4038600" cy="1981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4648200" y="4038600"/>
            <a:ext cx="4038600" cy="1981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076EBAAB-07BA-404E-ABA0-75F397D9EAFD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92100"/>
            <a:ext cx="8229600" cy="13843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905000"/>
            <a:ext cx="4038600" cy="4114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05000"/>
            <a:ext cx="4038600" cy="4114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3A3808D6-0BF0-4947-9484-656F906D4397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17.03.2013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17.03.2013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17.03.2013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17.03.2013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17.03.2013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17.03.2013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17.03.2013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96" r:id="rId12"/>
    <p:sldLayoutId id="2147483697" r:id="rId13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Прокариоты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ru-RU" sz="2400" dirty="0" smtClean="0"/>
              <a:t>Презентацию подготовили</a:t>
            </a:r>
          </a:p>
          <a:p>
            <a:r>
              <a:rPr lang="ru-RU" sz="2400" dirty="0" smtClean="0"/>
              <a:t>ученицы</a:t>
            </a:r>
            <a:r>
              <a:rPr lang="en-US" sz="2400" dirty="0" smtClean="0"/>
              <a:t> 10-A</a:t>
            </a:r>
            <a:r>
              <a:rPr lang="ru-RU" sz="2400" dirty="0" smtClean="0"/>
              <a:t> класса</a:t>
            </a:r>
          </a:p>
          <a:p>
            <a:r>
              <a:rPr lang="ru-RU" sz="2400" dirty="0" smtClean="0"/>
              <a:t>специализированной школы №11</a:t>
            </a:r>
          </a:p>
          <a:p>
            <a:r>
              <a:rPr lang="ru-RU" sz="2400" dirty="0" err="1" smtClean="0"/>
              <a:t>Алдаркина</a:t>
            </a:r>
            <a:r>
              <a:rPr lang="ru-RU" sz="2400" dirty="0" smtClean="0"/>
              <a:t> </a:t>
            </a:r>
            <a:r>
              <a:rPr lang="ru-RU" sz="2400" dirty="0" err="1" smtClean="0"/>
              <a:t>Наиля</a:t>
            </a:r>
            <a:endParaRPr lang="ru-RU" sz="2400" dirty="0" smtClean="0"/>
          </a:p>
          <a:p>
            <a:r>
              <a:rPr lang="ru-RU" sz="2400" dirty="0" err="1" smtClean="0"/>
              <a:t>Кочурова</a:t>
            </a:r>
            <a:r>
              <a:rPr lang="ru-RU" sz="2400" dirty="0" smtClean="0"/>
              <a:t> Полина</a:t>
            </a:r>
            <a:endParaRPr lang="ru-RU" sz="2400" dirty="0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Коки"/>
          <p:cNvPicPr>
            <a:picLocks noChangeAspect="1" noChangeArrowheads="1"/>
          </p:cNvPicPr>
          <p:nvPr/>
        </p:nvPicPr>
        <p:blipFill>
          <a:blip r:embed="rId2" cstate="print"/>
          <a:srcRect r="18234"/>
          <a:stretch>
            <a:fillRect/>
          </a:stretch>
        </p:blipFill>
        <p:spPr bwMode="auto">
          <a:xfrm>
            <a:off x="4084638" y="0"/>
            <a:ext cx="5059362" cy="6858000"/>
          </a:xfrm>
          <a:prstGeom prst="rect">
            <a:avLst/>
          </a:prstGeom>
          <a:noFill/>
        </p:spPr>
      </p:pic>
      <p:sp>
        <p:nvSpPr>
          <p:cNvPr id="5123" name="Rectangle 3"/>
          <p:cNvSpPr>
            <a:spLocks noChangeArrowheads="1"/>
          </p:cNvSpPr>
          <p:nvPr/>
        </p:nvSpPr>
        <p:spPr bwMode="auto">
          <a:xfrm>
            <a:off x="0" y="0"/>
            <a:ext cx="4067175" cy="3141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ru-RU" sz="3200" b="1" dirty="0"/>
              <a:t>Формы бактериальных клеток. Кокки (сферические</a:t>
            </a:r>
            <a:r>
              <a:rPr lang="ru-RU" sz="4000" b="1" dirty="0"/>
              <a:t>)</a:t>
            </a:r>
          </a:p>
        </p:txBody>
      </p:sp>
      <p:sp>
        <p:nvSpPr>
          <p:cNvPr id="5124" name="Rectangle 4"/>
          <p:cNvSpPr>
            <a:spLocks noChangeArrowheads="1"/>
          </p:cNvSpPr>
          <p:nvPr/>
        </p:nvSpPr>
        <p:spPr bwMode="auto">
          <a:xfrm>
            <a:off x="0" y="2924175"/>
            <a:ext cx="4038600" cy="3933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120000"/>
              <a:buFontTx/>
              <a:buChar char="•"/>
            </a:pPr>
            <a:r>
              <a:rPr lang="ru-RU" sz="24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стафилококки</a:t>
            </a:r>
          </a:p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120000"/>
              <a:buFontTx/>
              <a:buChar char="•"/>
            </a:pPr>
            <a:r>
              <a:rPr lang="ru-RU" sz="24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стрептококки</a:t>
            </a:r>
          </a:p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120000"/>
              <a:buFontTx/>
              <a:buChar char="•"/>
            </a:pPr>
            <a:r>
              <a:rPr lang="ru-RU" sz="24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диплококки</a:t>
            </a:r>
          </a:p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120000"/>
              <a:buFontTx/>
              <a:buChar char="•"/>
            </a:pPr>
            <a:r>
              <a:rPr lang="ru-RU" sz="2400" b="1" dirty="0" err="1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сарцины</a:t>
            </a:r>
            <a:endParaRPr lang="ru-RU" sz="2400" b="1" dirty="0" smtClean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120000"/>
              <a:buFontTx/>
              <a:buChar char="•"/>
            </a:pPr>
            <a:endParaRPr lang="ru-RU" sz="2400" b="1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120000"/>
            </a:pPr>
            <a:r>
              <a:rPr lang="ru-RU" sz="20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Вызывают заболевания верхних дыхательных путей, </a:t>
            </a:r>
            <a:r>
              <a:rPr lang="en-US" sz="20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ru-RU" sz="20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фурункулез,</a:t>
            </a:r>
            <a:r>
              <a:rPr lang="en-US" sz="20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ru-RU" sz="20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пищевые отравления</a:t>
            </a: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Спериллы"/>
          <p:cNvPicPr>
            <a:picLocks noChangeAspect="1" noChangeArrowheads="1"/>
          </p:cNvPicPr>
          <p:nvPr/>
        </p:nvPicPr>
        <p:blipFill>
          <a:blip r:embed="rId2" cstate="print"/>
          <a:srcRect r="21040"/>
          <a:stretch>
            <a:fillRect/>
          </a:stretch>
        </p:blipFill>
        <p:spPr bwMode="auto">
          <a:xfrm>
            <a:off x="-36513" y="0"/>
            <a:ext cx="4968876" cy="6858000"/>
          </a:xfrm>
          <a:prstGeom prst="rect">
            <a:avLst/>
          </a:prstGeom>
          <a:noFill/>
        </p:spPr>
      </p:pic>
      <p:sp>
        <p:nvSpPr>
          <p:cNvPr id="7171" name="Rectangle 3"/>
          <p:cNvSpPr>
            <a:spLocks noChangeArrowheads="1"/>
          </p:cNvSpPr>
          <p:nvPr/>
        </p:nvSpPr>
        <p:spPr bwMode="auto">
          <a:xfrm>
            <a:off x="4932363" y="0"/>
            <a:ext cx="4211637" cy="3141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ru-RU" sz="2800" b="1" dirty="0"/>
              <a:t>Формы бактериальных клеток. Спириллы (спиралевидные)</a:t>
            </a:r>
          </a:p>
        </p:txBody>
      </p:sp>
      <p:sp>
        <p:nvSpPr>
          <p:cNvPr id="7172" name="Rectangle 4"/>
          <p:cNvSpPr>
            <a:spLocks noChangeArrowheads="1"/>
          </p:cNvSpPr>
          <p:nvPr/>
        </p:nvSpPr>
        <p:spPr bwMode="auto">
          <a:xfrm>
            <a:off x="4932363" y="3573463"/>
            <a:ext cx="403225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20000"/>
              </a:spcBef>
              <a:buClr>
                <a:schemeClr val="hlink"/>
              </a:buClr>
              <a:buSzPct val="120000"/>
            </a:pPr>
            <a:r>
              <a:rPr lang="en-US" sz="2000" b="1" i="1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Treponema</a:t>
            </a:r>
            <a:r>
              <a:rPr lang="en-US" sz="2000" b="1" i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000" b="1" i="1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pallidum</a:t>
            </a:r>
            <a:r>
              <a:rPr lang="en-US" sz="20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 </a:t>
            </a:r>
            <a:r>
              <a:rPr lang="ru-RU" sz="20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возбудитель сифилиса</a:t>
            </a: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Вибрионы"/>
          <p:cNvPicPr>
            <a:picLocks noChangeAspect="1" noChangeArrowheads="1"/>
          </p:cNvPicPr>
          <p:nvPr/>
        </p:nvPicPr>
        <p:blipFill>
          <a:blip r:embed="rId2" cstate="print"/>
          <a:srcRect r="33560"/>
          <a:stretch>
            <a:fillRect/>
          </a:stretch>
        </p:blipFill>
        <p:spPr bwMode="auto">
          <a:xfrm>
            <a:off x="4067175" y="0"/>
            <a:ext cx="5113338" cy="6858000"/>
          </a:xfrm>
          <a:prstGeom prst="rect">
            <a:avLst/>
          </a:prstGeom>
          <a:noFill/>
        </p:spPr>
      </p:pic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0" y="0"/>
            <a:ext cx="4211638" cy="3141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ru-RU" sz="2800" b="1" dirty="0"/>
              <a:t>Формы бактериальных клеток. Вибрионы</a:t>
            </a:r>
          </a:p>
        </p:txBody>
      </p:sp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73025" y="3284538"/>
            <a:ext cx="3851275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20000"/>
              </a:spcBef>
              <a:buClr>
                <a:schemeClr val="hlink"/>
              </a:buClr>
              <a:buSzPct val="120000"/>
            </a:pPr>
            <a:r>
              <a:rPr lang="en-US" sz="2000" b="1" i="1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Vibrio</a:t>
            </a:r>
            <a:r>
              <a:rPr lang="en-US" sz="2000" b="1" i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000" b="1" i="1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cholerae</a:t>
            </a:r>
            <a:r>
              <a:rPr lang="ru-RU" sz="20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является</a:t>
            </a:r>
            <a:r>
              <a:rPr lang="en-US" sz="20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ru-RU" sz="20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возбудителем холеры.</a:t>
            </a: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4450"/>
            <a:ext cx="8229600" cy="2057400"/>
          </a:xfrm>
        </p:spPr>
        <p:txBody>
          <a:bodyPr/>
          <a:lstStyle/>
          <a:p>
            <a:pPr algn="ctr"/>
            <a:r>
              <a:rPr lang="ru-RU" sz="4000" b="1">
                <a:solidFill>
                  <a:schemeClr val="tx1"/>
                </a:solidFill>
                <a:effectLst/>
                <a:latin typeface="Times New Roman" pitchFamily="18" charset="0"/>
              </a:rPr>
              <a:t>Профилактика заболеваний, вызываемых бактериями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idx="1"/>
          </p:nvPr>
        </p:nvSpPr>
        <p:spPr>
          <a:xfrm>
            <a:off x="0" y="2133600"/>
            <a:ext cx="9144000" cy="4724400"/>
          </a:xfrm>
        </p:spPr>
        <p:txBody>
          <a:bodyPr/>
          <a:lstStyle/>
          <a:p>
            <a:r>
              <a:rPr lang="ru-RU" sz="2800">
                <a:latin typeface="Times New Roman" pitchFamily="18" charset="0"/>
              </a:rPr>
              <a:t>нельзя употреблять сырую воду</a:t>
            </a:r>
          </a:p>
          <a:p>
            <a:r>
              <a:rPr lang="ru-RU" sz="2800">
                <a:latin typeface="Times New Roman" pitchFamily="18" charset="0"/>
              </a:rPr>
              <a:t>пища должна подвергаться высокотемпературной обработке</a:t>
            </a:r>
          </a:p>
          <a:p>
            <a:r>
              <a:rPr lang="ru-RU" sz="2800">
                <a:latin typeface="Times New Roman" pitchFamily="18" charset="0"/>
              </a:rPr>
              <a:t>овощи и фрукты необходимо тщательно мыть перед употреблением</a:t>
            </a:r>
          </a:p>
          <a:p>
            <a:r>
              <a:rPr lang="ru-RU" sz="2800">
                <a:latin typeface="Times New Roman" pitchFamily="18" charset="0"/>
              </a:rPr>
              <a:t>уничтожать переносчиков возбудителей заболеваний</a:t>
            </a:r>
          </a:p>
          <a:p>
            <a:r>
              <a:rPr lang="ru-RU" sz="2800">
                <a:latin typeface="Times New Roman" pitchFamily="18" charset="0"/>
              </a:rPr>
              <a:t>делать профилактические прививки</a:t>
            </a:r>
          </a:p>
          <a:p>
            <a:r>
              <a:rPr lang="ru-RU" sz="2800">
                <a:latin typeface="Times New Roman" pitchFamily="18" charset="0"/>
              </a:rPr>
              <a:t>изолировать заболевших, а помещения подвергать дезинфекции</a:t>
            </a:r>
          </a:p>
          <a:p>
            <a:endParaRPr lang="ru-RU" sz="2800">
              <a:latin typeface="Times New Roman" pitchFamily="18" charset="0"/>
            </a:endParaRP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/>
          <p:cNvSpPr txBox="1">
            <a:spLocks noChangeArrowheads="1"/>
          </p:cNvSpPr>
          <p:nvPr/>
        </p:nvSpPr>
        <p:spPr bwMode="auto">
          <a:xfrm>
            <a:off x="609600" y="838200"/>
            <a:ext cx="8077200" cy="1077218"/>
          </a:xfrm>
          <a:prstGeom prst="rect">
            <a:avLst/>
          </a:prstGeom>
          <a:noFill/>
          <a:ln w="571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3200" b="1" dirty="0"/>
              <a:t>Классификация прокариот по способу питания</a:t>
            </a: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928662" y="2143116"/>
            <a:ext cx="2743200" cy="1757363"/>
            <a:chOff x="480" y="1056"/>
            <a:chExt cx="1728" cy="1107"/>
          </a:xfrm>
        </p:grpSpPr>
        <p:sp>
          <p:nvSpPr>
            <p:cNvPr id="10244" name="Text Box 4"/>
            <p:cNvSpPr txBox="1">
              <a:spLocks noChangeArrowheads="1"/>
            </p:cNvSpPr>
            <p:nvPr/>
          </p:nvSpPr>
          <p:spPr bwMode="auto">
            <a:xfrm>
              <a:off x="480" y="1872"/>
              <a:ext cx="1680" cy="291"/>
            </a:xfrm>
            <a:prstGeom prst="rect">
              <a:avLst/>
            </a:prstGeom>
            <a:noFill/>
            <a:ln w="571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2400" b="1" dirty="0"/>
                <a:t>гетеротрофы</a:t>
              </a:r>
            </a:p>
          </p:txBody>
        </p:sp>
        <p:sp>
          <p:nvSpPr>
            <p:cNvPr id="10245" name="Line 5"/>
            <p:cNvSpPr>
              <a:spLocks noChangeShapeType="1"/>
            </p:cNvSpPr>
            <p:nvPr/>
          </p:nvSpPr>
          <p:spPr bwMode="auto">
            <a:xfrm flipH="1">
              <a:off x="1200" y="1056"/>
              <a:ext cx="1008" cy="768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3" name="Group 6"/>
          <p:cNvGrpSpPr>
            <a:grpSpLocks/>
          </p:cNvGrpSpPr>
          <p:nvPr/>
        </p:nvGrpSpPr>
        <p:grpSpPr bwMode="auto">
          <a:xfrm>
            <a:off x="5072066" y="2143116"/>
            <a:ext cx="2971800" cy="1833563"/>
            <a:chOff x="3264" y="1056"/>
            <a:chExt cx="1872" cy="1155"/>
          </a:xfrm>
        </p:grpSpPr>
        <p:sp>
          <p:nvSpPr>
            <p:cNvPr id="10247" name="Text Box 7"/>
            <p:cNvSpPr txBox="1">
              <a:spLocks noChangeArrowheads="1"/>
            </p:cNvSpPr>
            <p:nvPr/>
          </p:nvSpPr>
          <p:spPr bwMode="auto">
            <a:xfrm>
              <a:off x="3504" y="1920"/>
              <a:ext cx="1632" cy="291"/>
            </a:xfrm>
            <a:prstGeom prst="rect">
              <a:avLst/>
            </a:prstGeom>
            <a:noFill/>
            <a:ln w="571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ru-RU" sz="2400" b="1" dirty="0"/>
                <a:t>автотрофы</a:t>
              </a:r>
            </a:p>
          </p:txBody>
        </p:sp>
        <p:sp>
          <p:nvSpPr>
            <p:cNvPr id="10248" name="Line 8"/>
            <p:cNvSpPr>
              <a:spLocks noChangeShapeType="1"/>
            </p:cNvSpPr>
            <p:nvPr/>
          </p:nvSpPr>
          <p:spPr bwMode="auto">
            <a:xfrm>
              <a:off x="3264" y="1056"/>
              <a:ext cx="960" cy="768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4" name="Group 25"/>
          <p:cNvGrpSpPr>
            <a:grpSpLocks/>
          </p:cNvGrpSpPr>
          <p:nvPr/>
        </p:nvGrpSpPr>
        <p:grpSpPr bwMode="auto">
          <a:xfrm>
            <a:off x="285720" y="4214818"/>
            <a:ext cx="2057400" cy="857250"/>
            <a:chOff x="144" y="2784"/>
            <a:chExt cx="1296" cy="540"/>
          </a:xfrm>
        </p:grpSpPr>
        <p:sp>
          <p:nvSpPr>
            <p:cNvPr id="10249" name="Text Box 9"/>
            <p:cNvSpPr txBox="1">
              <a:spLocks noChangeArrowheads="1"/>
            </p:cNvSpPr>
            <p:nvPr/>
          </p:nvSpPr>
          <p:spPr bwMode="auto">
            <a:xfrm>
              <a:off x="144" y="3072"/>
              <a:ext cx="1296" cy="252"/>
            </a:xfrm>
            <a:prstGeom prst="rect">
              <a:avLst/>
            </a:prstGeom>
            <a:noFill/>
            <a:ln w="571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ru-RU" sz="2000" b="1" dirty="0" err="1"/>
                <a:t>Сапротрофы</a:t>
              </a:r>
              <a:endParaRPr lang="ru-RU" sz="2000" b="1" dirty="0"/>
            </a:p>
          </p:txBody>
        </p:sp>
        <p:sp>
          <p:nvSpPr>
            <p:cNvPr id="10257" name="Line 17"/>
            <p:cNvSpPr>
              <a:spLocks noChangeShapeType="1"/>
            </p:cNvSpPr>
            <p:nvPr/>
          </p:nvSpPr>
          <p:spPr bwMode="auto">
            <a:xfrm flipH="1">
              <a:off x="624" y="2784"/>
              <a:ext cx="288" cy="251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5" name="Group 22"/>
          <p:cNvGrpSpPr>
            <a:grpSpLocks/>
          </p:cNvGrpSpPr>
          <p:nvPr/>
        </p:nvGrpSpPr>
        <p:grpSpPr bwMode="auto">
          <a:xfrm>
            <a:off x="2500298" y="4214818"/>
            <a:ext cx="1841500" cy="876300"/>
            <a:chOff x="1584" y="2772"/>
            <a:chExt cx="1008" cy="552"/>
          </a:xfrm>
        </p:grpSpPr>
        <p:sp>
          <p:nvSpPr>
            <p:cNvPr id="10251" name="Text Box 11"/>
            <p:cNvSpPr txBox="1">
              <a:spLocks noChangeArrowheads="1"/>
            </p:cNvSpPr>
            <p:nvPr/>
          </p:nvSpPr>
          <p:spPr bwMode="auto">
            <a:xfrm>
              <a:off x="1584" y="3072"/>
              <a:ext cx="1008" cy="252"/>
            </a:xfrm>
            <a:prstGeom prst="rect">
              <a:avLst/>
            </a:prstGeom>
            <a:noFill/>
            <a:ln w="571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ru-RU" sz="2000" b="1" dirty="0"/>
                <a:t>Паразиты     </a:t>
              </a:r>
              <a:endParaRPr lang="ru-RU" sz="2000" b="1" dirty="0">
                <a:solidFill>
                  <a:srgbClr val="FF0000"/>
                </a:solidFill>
              </a:endParaRPr>
            </a:p>
          </p:txBody>
        </p:sp>
        <p:sp>
          <p:nvSpPr>
            <p:cNvPr id="10258" name="Line 18"/>
            <p:cNvSpPr>
              <a:spLocks noChangeShapeType="1"/>
            </p:cNvSpPr>
            <p:nvPr/>
          </p:nvSpPr>
          <p:spPr bwMode="auto">
            <a:xfrm>
              <a:off x="1668" y="2772"/>
              <a:ext cx="336" cy="24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6" name="Group 26"/>
          <p:cNvGrpSpPr>
            <a:grpSpLocks/>
          </p:cNvGrpSpPr>
          <p:nvPr/>
        </p:nvGrpSpPr>
        <p:grpSpPr bwMode="auto">
          <a:xfrm>
            <a:off x="4643438" y="4143380"/>
            <a:ext cx="1981200" cy="933451"/>
            <a:chOff x="2880" y="2736"/>
            <a:chExt cx="1248" cy="588"/>
          </a:xfrm>
        </p:grpSpPr>
        <p:sp>
          <p:nvSpPr>
            <p:cNvPr id="10255" name="Text Box 15"/>
            <p:cNvSpPr txBox="1">
              <a:spLocks noChangeArrowheads="1"/>
            </p:cNvSpPr>
            <p:nvPr/>
          </p:nvSpPr>
          <p:spPr bwMode="auto">
            <a:xfrm>
              <a:off x="2880" y="3072"/>
              <a:ext cx="1248" cy="252"/>
            </a:xfrm>
            <a:prstGeom prst="rect">
              <a:avLst/>
            </a:prstGeom>
            <a:noFill/>
            <a:ln w="571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ru-RU" sz="2000" b="1" dirty="0" err="1"/>
                <a:t>Фототрофы</a:t>
              </a:r>
              <a:r>
                <a:rPr lang="ru-RU" sz="2000" b="1" dirty="0"/>
                <a:t>     </a:t>
              </a:r>
              <a:endParaRPr lang="ru-RU" sz="2000" b="1" dirty="0">
                <a:solidFill>
                  <a:srgbClr val="FF0000"/>
                </a:solidFill>
              </a:endParaRPr>
            </a:p>
          </p:txBody>
        </p:sp>
        <p:sp>
          <p:nvSpPr>
            <p:cNvPr id="10259" name="Line 19"/>
            <p:cNvSpPr>
              <a:spLocks noChangeShapeType="1"/>
            </p:cNvSpPr>
            <p:nvPr/>
          </p:nvSpPr>
          <p:spPr bwMode="auto">
            <a:xfrm flipH="1">
              <a:off x="3600" y="2736"/>
              <a:ext cx="432" cy="24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7" name="Group 27"/>
          <p:cNvGrpSpPr>
            <a:grpSpLocks/>
          </p:cNvGrpSpPr>
          <p:nvPr/>
        </p:nvGrpSpPr>
        <p:grpSpPr bwMode="auto">
          <a:xfrm>
            <a:off x="6858016" y="4143380"/>
            <a:ext cx="1981200" cy="914400"/>
            <a:chOff x="4320" y="2748"/>
            <a:chExt cx="1248" cy="576"/>
          </a:xfrm>
        </p:grpSpPr>
        <p:sp>
          <p:nvSpPr>
            <p:cNvPr id="10256" name="Text Box 16"/>
            <p:cNvSpPr txBox="1">
              <a:spLocks noChangeArrowheads="1"/>
            </p:cNvSpPr>
            <p:nvPr/>
          </p:nvSpPr>
          <p:spPr bwMode="auto">
            <a:xfrm>
              <a:off x="4320" y="3072"/>
              <a:ext cx="1248" cy="252"/>
            </a:xfrm>
            <a:prstGeom prst="rect">
              <a:avLst/>
            </a:prstGeom>
            <a:noFill/>
            <a:ln w="571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ru-RU" sz="2000" b="1" dirty="0" err="1"/>
                <a:t>Хемотрофы</a:t>
              </a:r>
              <a:r>
                <a:rPr lang="ru-RU" sz="2000" b="1" dirty="0"/>
                <a:t>     </a:t>
              </a:r>
              <a:endParaRPr lang="ru-RU" sz="2000" b="1" dirty="0">
                <a:solidFill>
                  <a:srgbClr val="FF0000"/>
                </a:solidFill>
              </a:endParaRPr>
            </a:p>
          </p:txBody>
        </p:sp>
        <p:sp>
          <p:nvSpPr>
            <p:cNvPr id="10260" name="Line 20"/>
            <p:cNvSpPr>
              <a:spLocks noChangeShapeType="1"/>
            </p:cNvSpPr>
            <p:nvPr/>
          </p:nvSpPr>
          <p:spPr bwMode="auto">
            <a:xfrm>
              <a:off x="4560" y="2748"/>
              <a:ext cx="336" cy="24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14290"/>
            <a:ext cx="8229600" cy="6429420"/>
          </a:xfrm>
        </p:spPr>
        <p:txBody>
          <a:bodyPr>
            <a:normAutofit fontScale="92500"/>
          </a:bodyPr>
          <a:lstStyle/>
          <a:p>
            <a:r>
              <a:rPr lang="ru-RU" dirty="0" smtClean="0"/>
              <a:t>При размножении прокариот происходит деление клетки пополам, иногда почкование.</a:t>
            </a:r>
          </a:p>
          <a:p>
            <a:pPr>
              <a:buNone/>
            </a:pPr>
            <a:r>
              <a:rPr lang="ru-RU" dirty="0" smtClean="0"/>
              <a:t>     Прокариоты размножаются с огромной скоростью. Так, при благоприятных условиях их клетки делятся каждые 20-30 минут. Поэтому они способны быстро увеличивать свою численность за короткий промежуток времени. При неблагоприятных условиях на поверхности бактериальной клетки образуется плотная многослойная оболочка. Все жизненные процессы приостанавливаются в клетке, она не делится. Так формируется спора. В виде споры </a:t>
            </a:r>
            <a:r>
              <a:rPr lang="ru-RU" dirty="0" err="1" smtClean="0"/>
              <a:t>прокариотическая</a:t>
            </a:r>
            <a:r>
              <a:rPr lang="ru-RU" dirty="0" smtClean="0"/>
              <a:t> клетка может жить длительное время, она выдерживает действие высоких или низких температур, засуху. При благоприятных условиях оболочка споры разрушается, и процессы жизнедеятельности в клетке возобновляются. </a:t>
            </a:r>
            <a:endParaRPr lang="ru-RU" dirty="0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 descr="Спора"/>
          <p:cNvPicPr>
            <a:picLocks noChangeAspect="1" noChangeArrowheads="1"/>
          </p:cNvPicPr>
          <p:nvPr/>
        </p:nvPicPr>
        <p:blipFill>
          <a:blip r:embed="rId2" cstate="print"/>
          <a:srcRect l="1840" t="9380" b="36391"/>
          <a:stretch>
            <a:fillRect/>
          </a:stretch>
        </p:blipFill>
        <p:spPr bwMode="auto">
          <a:xfrm>
            <a:off x="0" y="2636838"/>
            <a:ext cx="9144000" cy="4221162"/>
          </a:xfrm>
          <a:prstGeom prst="rect">
            <a:avLst/>
          </a:prstGeom>
          <a:noFill/>
        </p:spPr>
      </p:pic>
      <p:sp>
        <p:nvSpPr>
          <p:cNvPr id="12292" name="Rectangle 4"/>
          <p:cNvSpPr>
            <a:spLocks noChangeArrowheads="1"/>
          </p:cNvSpPr>
          <p:nvPr/>
        </p:nvSpPr>
        <p:spPr bwMode="auto">
          <a:xfrm>
            <a:off x="457200" y="44450"/>
            <a:ext cx="8229600" cy="936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ru-RU" sz="4000" b="1"/>
              <a:t>Образование споры</a:t>
            </a:r>
          </a:p>
        </p:txBody>
      </p:sp>
      <p:sp>
        <p:nvSpPr>
          <p:cNvPr id="12293" name="Rectangle 5"/>
          <p:cNvSpPr>
            <a:spLocks noChangeArrowheads="1"/>
          </p:cNvSpPr>
          <p:nvPr/>
        </p:nvSpPr>
        <p:spPr bwMode="auto">
          <a:xfrm>
            <a:off x="827088" y="1125538"/>
            <a:ext cx="6769100" cy="895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>
              <a:spcBef>
                <a:spcPct val="20000"/>
              </a:spcBef>
              <a:buClr>
                <a:schemeClr val="hlink"/>
              </a:buClr>
              <a:buSzPct val="120000"/>
              <a:buFontTx/>
              <a:buChar char="•"/>
            </a:pPr>
            <a:r>
              <a:rPr lang="en-US" sz="2400" b="1">
                <a:effectLst>
                  <a:outerShdw blurRad="38100" dist="38100" dir="2700000" algn="tl">
                    <a:srgbClr val="000000"/>
                  </a:outerShdw>
                </a:effectLst>
              </a:rPr>
              <a:t>  </a:t>
            </a:r>
            <a:r>
              <a:rPr lang="ru-RU" sz="2400" b="1">
                <a:effectLst>
                  <a:outerShdw blurRad="38100" dist="38100" dir="2700000" algn="tl">
                    <a:srgbClr val="000000"/>
                  </a:outerShdw>
                </a:effectLst>
              </a:rPr>
              <a:t>сжатие цитоплазмы</a:t>
            </a:r>
          </a:p>
          <a:p>
            <a:pPr marL="457200" indent="-457200">
              <a:spcBef>
                <a:spcPct val="20000"/>
              </a:spcBef>
              <a:buClr>
                <a:schemeClr val="hlink"/>
              </a:buClr>
              <a:buSzPct val="120000"/>
              <a:buFontTx/>
              <a:buChar char="•"/>
            </a:pPr>
            <a:r>
              <a:rPr lang="ru-RU" sz="2400" b="1">
                <a:effectLst>
                  <a:outerShdw blurRad="38100" dist="38100" dir="2700000" algn="tl">
                    <a:srgbClr val="000000"/>
                  </a:outerShdw>
                </a:effectLst>
              </a:rPr>
              <a:t>образование плотной оболочки</a:t>
            </a: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6038872"/>
          </a:xfrm>
        </p:spPr>
        <p:txBody>
          <a:bodyPr/>
          <a:lstStyle/>
          <a:p>
            <a:r>
              <a:rPr lang="ru-RU" dirty="0" smtClean="0"/>
              <a:t>Бактерии-прокариоты распространены повсюду. Они расселяются на поверхности или внутри других организмов (людей, животных, растений), в большом количестве встречаются в почве, пресных и соленых водоемах. К примеру, всего лишь один грамм почвы содержит миллион клеток бактерий. Огромное количество их содержится в единице объема воды или атмосферного воздуха.</a:t>
            </a:r>
          </a:p>
          <a:p>
            <a:endParaRPr lang="ru-RU" dirty="0"/>
          </a:p>
        </p:txBody>
      </p:sp>
      <p:pic>
        <p:nvPicPr>
          <p:cNvPr id="5" name="Рисунок 4" descr="5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643438" y="3571876"/>
            <a:ext cx="3786214" cy="3071834"/>
          </a:xfrm>
          <a:prstGeom prst="rect">
            <a:avLst/>
          </a:prstGeom>
        </p:spPr>
      </p:pic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29642" cy="3153540"/>
          </a:xfrm>
        </p:spPr>
        <p:txBody>
          <a:bodyPr>
            <a:normAutofit/>
          </a:bodyPr>
          <a:lstStyle/>
          <a:p>
            <a:pPr algn="ctr"/>
            <a:r>
              <a:rPr lang="ru-RU" dirty="0" smtClean="0"/>
              <a:t>Клетки эукариот и прокариот</a:t>
            </a:r>
            <a:endParaRPr lang="ru-RU" dirty="0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Рисунок 4" descr="4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3999" cy="6858000"/>
          </a:xfrm>
          <a:prstGeom prst="rect">
            <a:avLst/>
          </a:prstGeom>
        </p:spPr>
      </p:pic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2"/>
          <p:cNvSpPr txBox="1">
            <a:spLocks noChangeArrowheads="1"/>
          </p:cNvSpPr>
          <p:nvPr/>
        </p:nvSpPr>
        <p:spPr bwMode="auto">
          <a:xfrm>
            <a:off x="642910" y="857232"/>
            <a:ext cx="8077200" cy="461665"/>
          </a:xfrm>
          <a:prstGeom prst="rect">
            <a:avLst/>
          </a:prstGeom>
          <a:noFill/>
          <a:ln w="571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400" b="1"/>
              <a:t>Уровни клеточной организации</a:t>
            </a:r>
          </a:p>
        </p:txBody>
      </p:sp>
      <p:grpSp>
        <p:nvGrpSpPr>
          <p:cNvPr id="2" name="Group 10"/>
          <p:cNvGrpSpPr>
            <a:grpSpLocks/>
          </p:cNvGrpSpPr>
          <p:nvPr/>
        </p:nvGrpSpPr>
        <p:grpSpPr bwMode="auto">
          <a:xfrm>
            <a:off x="762000" y="1720850"/>
            <a:ext cx="2743200" cy="1757363"/>
            <a:chOff x="480" y="1056"/>
            <a:chExt cx="1728" cy="1107"/>
          </a:xfrm>
        </p:grpSpPr>
        <p:sp>
          <p:nvSpPr>
            <p:cNvPr id="3075" name="Text Box 3"/>
            <p:cNvSpPr txBox="1">
              <a:spLocks noChangeArrowheads="1"/>
            </p:cNvSpPr>
            <p:nvPr/>
          </p:nvSpPr>
          <p:spPr bwMode="auto">
            <a:xfrm>
              <a:off x="480" y="1872"/>
              <a:ext cx="1680" cy="291"/>
            </a:xfrm>
            <a:prstGeom prst="rect">
              <a:avLst/>
            </a:prstGeom>
            <a:noFill/>
            <a:ln w="571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ru-RU" sz="2400" b="1" dirty="0"/>
                <a:t>прокариоты</a:t>
              </a:r>
            </a:p>
          </p:txBody>
        </p:sp>
        <p:sp>
          <p:nvSpPr>
            <p:cNvPr id="3077" name="Line 5"/>
            <p:cNvSpPr>
              <a:spLocks noChangeShapeType="1"/>
            </p:cNvSpPr>
            <p:nvPr/>
          </p:nvSpPr>
          <p:spPr bwMode="auto">
            <a:xfrm flipH="1">
              <a:off x="1200" y="1056"/>
              <a:ext cx="1008" cy="768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ru-RU" sz="2400"/>
            </a:p>
          </p:txBody>
        </p:sp>
      </p:grpSp>
      <p:grpSp>
        <p:nvGrpSpPr>
          <p:cNvPr id="3" name="Group 11"/>
          <p:cNvGrpSpPr>
            <a:grpSpLocks/>
          </p:cNvGrpSpPr>
          <p:nvPr/>
        </p:nvGrpSpPr>
        <p:grpSpPr bwMode="auto">
          <a:xfrm>
            <a:off x="5181600" y="1676400"/>
            <a:ext cx="2971800" cy="1960563"/>
            <a:chOff x="3264" y="1056"/>
            <a:chExt cx="1872" cy="1235"/>
          </a:xfrm>
        </p:grpSpPr>
        <p:sp>
          <p:nvSpPr>
            <p:cNvPr id="3076" name="Text Box 4"/>
            <p:cNvSpPr txBox="1">
              <a:spLocks noChangeArrowheads="1"/>
            </p:cNvSpPr>
            <p:nvPr/>
          </p:nvSpPr>
          <p:spPr bwMode="auto">
            <a:xfrm>
              <a:off x="3504" y="1920"/>
              <a:ext cx="1632" cy="371"/>
            </a:xfrm>
            <a:prstGeom prst="rect">
              <a:avLst/>
            </a:prstGeom>
            <a:noFill/>
            <a:ln w="57150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spcBef>
                  <a:spcPct val="50000"/>
                </a:spcBef>
              </a:pPr>
              <a:r>
                <a:rPr lang="ru-RU" sz="2400" b="1"/>
                <a:t>эукариоты</a:t>
              </a:r>
            </a:p>
          </p:txBody>
        </p:sp>
        <p:sp>
          <p:nvSpPr>
            <p:cNvPr id="3078" name="Line 6"/>
            <p:cNvSpPr>
              <a:spLocks noChangeShapeType="1"/>
            </p:cNvSpPr>
            <p:nvPr/>
          </p:nvSpPr>
          <p:spPr bwMode="auto">
            <a:xfrm>
              <a:off x="3264" y="1056"/>
              <a:ext cx="960" cy="768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ru-RU" sz="2400"/>
            </a:p>
          </p:txBody>
        </p:sp>
      </p:grpSp>
      <p:sp>
        <p:nvSpPr>
          <p:cNvPr id="3079" name="Text Box 7"/>
          <p:cNvSpPr txBox="1">
            <a:spLocks noChangeArrowheads="1"/>
          </p:cNvSpPr>
          <p:nvPr/>
        </p:nvSpPr>
        <p:spPr bwMode="auto">
          <a:xfrm>
            <a:off x="250825" y="4652963"/>
            <a:ext cx="1800225" cy="461665"/>
          </a:xfrm>
          <a:prstGeom prst="rect">
            <a:avLst/>
          </a:prstGeom>
          <a:noFill/>
          <a:ln w="571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400" b="1"/>
              <a:t>Бактерии</a:t>
            </a:r>
          </a:p>
        </p:txBody>
      </p:sp>
      <p:sp>
        <p:nvSpPr>
          <p:cNvPr id="3084" name="Text Box 12"/>
          <p:cNvSpPr txBox="1">
            <a:spLocks noChangeArrowheads="1"/>
          </p:cNvSpPr>
          <p:nvPr/>
        </p:nvSpPr>
        <p:spPr bwMode="auto">
          <a:xfrm>
            <a:off x="2339975" y="4659313"/>
            <a:ext cx="1800225" cy="461665"/>
          </a:xfrm>
          <a:prstGeom prst="rect">
            <a:avLst/>
          </a:prstGeom>
          <a:noFill/>
          <a:ln w="571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400" b="1"/>
              <a:t>Цианеи</a:t>
            </a:r>
          </a:p>
        </p:txBody>
      </p:sp>
      <p:sp>
        <p:nvSpPr>
          <p:cNvPr id="3087" name="Text Box 15"/>
          <p:cNvSpPr txBox="1">
            <a:spLocks noChangeArrowheads="1"/>
          </p:cNvSpPr>
          <p:nvPr/>
        </p:nvSpPr>
        <p:spPr bwMode="auto">
          <a:xfrm>
            <a:off x="4572000" y="4645025"/>
            <a:ext cx="1800225" cy="461665"/>
          </a:xfrm>
          <a:prstGeom prst="rect">
            <a:avLst/>
          </a:prstGeom>
          <a:noFill/>
          <a:ln w="571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400" b="1"/>
              <a:t>Растения</a:t>
            </a:r>
          </a:p>
        </p:txBody>
      </p:sp>
      <p:sp>
        <p:nvSpPr>
          <p:cNvPr id="3088" name="Text Box 16"/>
          <p:cNvSpPr txBox="1">
            <a:spLocks noChangeArrowheads="1"/>
          </p:cNvSpPr>
          <p:nvPr/>
        </p:nvSpPr>
        <p:spPr bwMode="auto">
          <a:xfrm>
            <a:off x="5940425" y="5732463"/>
            <a:ext cx="1800225" cy="461665"/>
          </a:xfrm>
          <a:prstGeom prst="rect">
            <a:avLst/>
          </a:prstGeom>
          <a:noFill/>
          <a:ln w="571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400" b="1"/>
              <a:t>Грибы</a:t>
            </a:r>
          </a:p>
        </p:txBody>
      </p:sp>
      <p:sp>
        <p:nvSpPr>
          <p:cNvPr id="3089" name="Text Box 17"/>
          <p:cNvSpPr txBox="1">
            <a:spLocks noChangeArrowheads="1"/>
          </p:cNvSpPr>
          <p:nvPr/>
        </p:nvSpPr>
        <p:spPr bwMode="auto">
          <a:xfrm>
            <a:off x="6804025" y="4643438"/>
            <a:ext cx="2124075" cy="461665"/>
          </a:xfrm>
          <a:prstGeom prst="rect">
            <a:avLst/>
          </a:prstGeom>
          <a:noFill/>
          <a:ln w="571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400" b="1"/>
              <a:t>Животные</a:t>
            </a:r>
          </a:p>
        </p:txBody>
      </p:sp>
      <p:sp>
        <p:nvSpPr>
          <p:cNvPr id="3090" name="Line 18"/>
          <p:cNvSpPr>
            <a:spLocks noChangeShapeType="1"/>
          </p:cNvSpPr>
          <p:nvPr/>
        </p:nvSpPr>
        <p:spPr bwMode="auto">
          <a:xfrm flipH="1">
            <a:off x="1258888" y="3789363"/>
            <a:ext cx="433387" cy="719137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 sz="2400"/>
          </a:p>
        </p:txBody>
      </p:sp>
      <p:sp>
        <p:nvSpPr>
          <p:cNvPr id="3091" name="Line 19"/>
          <p:cNvSpPr>
            <a:spLocks noChangeShapeType="1"/>
          </p:cNvSpPr>
          <p:nvPr/>
        </p:nvSpPr>
        <p:spPr bwMode="auto">
          <a:xfrm rot="17924354" flipH="1">
            <a:off x="2611438" y="3797300"/>
            <a:ext cx="433388" cy="719137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 sz="2400"/>
          </a:p>
        </p:txBody>
      </p:sp>
      <p:sp>
        <p:nvSpPr>
          <p:cNvPr id="3092" name="Line 20"/>
          <p:cNvSpPr>
            <a:spLocks noChangeShapeType="1"/>
          </p:cNvSpPr>
          <p:nvPr/>
        </p:nvSpPr>
        <p:spPr bwMode="auto">
          <a:xfrm flipH="1">
            <a:off x="5580063" y="3789363"/>
            <a:ext cx="433387" cy="719137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 sz="2400"/>
          </a:p>
        </p:txBody>
      </p:sp>
      <p:sp>
        <p:nvSpPr>
          <p:cNvPr id="3093" name="Line 21"/>
          <p:cNvSpPr>
            <a:spLocks noChangeShapeType="1"/>
          </p:cNvSpPr>
          <p:nvPr/>
        </p:nvSpPr>
        <p:spPr bwMode="auto">
          <a:xfrm rot="17924354" flipH="1">
            <a:off x="7235825" y="3751263"/>
            <a:ext cx="433387" cy="719138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 sz="2400"/>
          </a:p>
        </p:txBody>
      </p:sp>
      <p:sp>
        <p:nvSpPr>
          <p:cNvPr id="3094" name="Line 22"/>
          <p:cNvSpPr>
            <a:spLocks noChangeShapeType="1"/>
          </p:cNvSpPr>
          <p:nvPr/>
        </p:nvSpPr>
        <p:spPr bwMode="auto">
          <a:xfrm flipH="1">
            <a:off x="6588125" y="3789363"/>
            <a:ext cx="25400" cy="1800225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 sz="2400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4000" b="1">
                <a:latin typeface="Times New Roman" pitchFamily="18" charset="0"/>
              </a:rPr>
              <a:t>Значение бактерий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ru-RU" sz="2800" b="1">
                <a:latin typeface="Times New Roman" pitchFamily="18" charset="0"/>
              </a:rPr>
              <a:t>являются возбудителями заболеваний</a:t>
            </a:r>
          </a:p>
          <a:p>
            <a:r>
              <a:rPr lang="ru-RU" sz="2800" b="1">
                <a:latin typeface="Times New Roman" pitchFamily="18" charset="0"/>
              </a:rPr>
              <a:t>помогают переваривать клетчатку</a:t>
            </a:r>
          </a:p>
          <a:p>
            <a:r>
              <a:rPr lang="ru-RU" sz="2800" b="1">
                <a:latin typeface="Times New Roman" pitchFamily="18" charset="0"/>
              </a:rPr>
              <a:t>сбраживают кисло-молочные продукты</a:t>
            </a:r>
          </a:p>
          <a:p>
            <a:r>
              <a:rPr lang="ru-RU" sz="2800" b="1">
                <a:latin typeface="Times New Roman" pitchFamily="18" charset="0"/>
              </a:rPr>
              <a:t>участвуют в образовании полезных ископаемых</a:t>
            </a:r>
          </a:p>
          <a:p>
            <a:r>
              <a:rPr lang="ru-RU" sz="2800" b="1">
                <a:latin typeface="Times New Roman" pitchFamily="18" charset="0"/>
              </a:rPr>
              <a:t>разлагают органические и неорганические остатки</a:t>
            </a: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>
                <a:latin typeface="Times New Roman" pitchFamily="18" charset="0"/>
              </a:rPr>
              <a:t>Выводы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ru-RU" sz="2800" dirty="0">
                <a:latin typeface="Times New Roman" pitchFamily="18" charset="0"/>
              </a:rPr>
              <a:t>прокариоты не содержат ядра</a:t>
            </a:r>
          </a:p>
          <a:p>
            <a:r>
              <a:rPr lang="ru-RU" sz="2800" dirty="0">
                <a:latin typeface="Times New Roman" pitchFamily="18" charset="0"/>
              </a:rPr>
              <a:t>наследственная информация представлена  ДНК</a:t>
            </a:r>
          </a:p>
          <a:p>
            <a:r>
              <a:rPr lang="ru-RU" sz="2800" dirty="0">
                <a:latin typeface="Times New Roman" pitchFamily="18" charset="0"/>
              </a:rPr>
              <a:t>особенности строения, разнообразные типы питания позволили прокариотам завоевать все среды обитания</a:t>
            </a:r>
          </a:p>
          <a:p>
            <a:r>
              <a:rPr lang="ru-RU" sz="2800" dirty="0">
                <a:latin typeface="Times New Roman" pitchFamily="18" charset="0"/>
              </a:rPr>
              <a:t>для профилактики заболеваний необходимо соблюдать меры предосторожности</a:t>
            </a:r>
          </a:p>
          <a:p>
            <a:endParaRPr lang="ru-RU" sz="2800" dirty="0">
              <a:latin typeface="Times New Roman" pitchFamily="18" charset="0"/>
            </a:endParaRP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0.jpe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3999" cy="6858000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1785926"/>
            <a:ext cx="8229600" cy="2010532"/>
          </a:xfrm>
        </p:spPr>
        <p:txBody>
          <a:bodyPr/>
          <a:lstStyle/>
          <a:p>
            <a:pPr algn="ctr"/>
            <a:r>
              <a:rPr lang="ru-RU" dirty="0" smtClean="0">
                <a:solidFill>
                  <a:schemeClr val="bg1"/>
                </a:solidFill>
              </a:rPr>
              <a:t>Спасибо за внимание!</a:t>
            </a:r>
            <a:r>
              <a:rPr lang="ru-RU" dirty="0" smtClean="0">
                <a:solidFill>
                  <a:schemeClr val="bg1"/>
                </a:solidFill>
                <a:sym typeface="Wingdings" pitchFamily="2" charset="2"/>
              </a:rPr>
              <a:t></a:t>
            </a:r>
            <a:endParaRPr lang="ru-RU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6" name="Rectangle 6"/>
          <p:cNvSpPr>
            <a:spLocks noGrp="1" noChangeArrowheads="1"/>
          </p:cNvSpPr>
          <p:nvPr>
            <p:ph type="title"/>
          </p:nvPr>
        </p:nvSpPr>
        <p:spPr>
          <a:xfrm>
            <a:off x="457200" y="-26988"/>
            <a:ext cx="8229600" cy="1384301"/>
          </a:xfrm>
        </p:spPr>
        <p:txBody>
          <a:bodyPr/>
          <a:lstStyle/>
          <a:p>
            <a:pPr algn="ctr"/>
            <a:r>
              <a:rPr lang="ru-RU"/>
              <a:t>Прокариоты</a:t>
            </a:r>
          </a:p>
        </p:txBody>
      </p:sp>
      <p:sp>
        <p:nvSpPr>
          <p:cNvPr id="40962" name="Rectangle 2"/>
          <p:cNvSpPr>
            <a:spLocks noGrp="1" noChangeArrowheads="1"/>
          </p:cNvSpPr>
          <p:nvPr>
            <p:ph type="body" sz="half" idx="1"/>
          </p:nvPr>
        </p:nvSpPr>
        <p:spPr>
          <a:xfrm>
            <a:off x="285720" y="1571612"/>
            <a:ext cx="8497888" cy="1582737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US" sz="2400" b="1" dirty="0"/>
              <a:t>		</a:t>
            </a:r>
            <a:r>
              <a:rPr lang="ru-RU" sz="2400" b="1" dirty="0"/>
              <a:t>Прокариоты – организмы, клетки которых не имеют ядра.</a:t>
            </a:r>
            <a:endParaRPr lang="en-US" sz="2400" b="1" dirty="0"/>
          </a:p>
          <a:p>
            <a:pPr>
              <a:lnSpc>
                <a:spcPct val="90000"/>
              </a:lnSpc>
              <a:buFontTx/>
              <a:buNone/>
            </a:pPr>
            <a:endParaRPr lang="ru-RU" sz="2400" b="1" dirty="0"/>
          </a:p>
          <a:p>
            <a:pPr>
              <a:lnSpc>
                <a:spcPct val="90000"/>
              </a:lnSpc>
              <a:buFontTx/>
              <a:buNone/>
            </a:pPr>
            <a:r>
              <a:rPr lang="en-US" sz="2400" b="1" dirty="0"/>
              <a:t>				</a:t>
            </a:r>
            <a:endParaRPr lang="ru-RU" sz="2400" b="1" dirty="0"/>
          </a:p>
        </p:txBody>
      </p:sp>
      <p:pic>
        <p:nvPicPr>
          <p:cNvPr id="7" name="Содержимое 6" descr="1.jpeg"/>
          <p:cNvPicPr>
            <a:picLocks noGrp="1" noChangeAspect="1"/>
          </p:cNvPicPr>
          <p:nvPr>
            <p:ph sz="quarter" idx="3"/>
          </p:nvPr>
        </p:nvPicPr>
        <p:blipFill>
          <a:blip r:embed="rId2" cstate="print"/>
          <a:stretch>
            <a:fillRect/>
          </a:stretch>
        </p:blipFill>
        <p:spPr>
          <a:xfrm>
            <a:off x="4429124" y="2571744"/>
            <a:ext cx="4714876" cy="4286256"/>
          </a:xfrm>
        </p:spPr>
      </p:pic>
      <p:pic>
        <p:nvPicPr>
          <p:cNvPr id="6" name="Содержимое 5" descr="images.jpeg"/>
          <p:cNvPicPr>
            <a:picLocks noGrp="1" noChangeAspect="1"/>
          </p:cNvPicPr>
          <p:nvPr>
            <p:ph sz="quarter" idx="2"/>
          </p:nvPr>
        </p:nvPicPr>
        <p:blipFill>
          <a:blip r:embed="rId3" cstate="print"/>
          <a:stretch>
            <a:fillRect/>
          </a:stretch>
        </p:blipFill>
        <p:spPr>
          <a:xfrm>
            <a:off x="0" y="2571745"/>
            <a:ext cx="4643438" cy="4286256"/>
          </a:xfrm>
        </p:spPr>
      </p:pic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6038872"/>
          </a:xfrm>
        </p:spPr>
        <p:txBody>
          <a:bodyPr>
            <a:noAutofit/>
          </a:bodyPr>
          <a:lstStyle/>
          <a:p>
            <a:r>
              <a:rPr lang="ru-RU" sz="2800" dirty="0" smtClean="0"/>
              <a:t>Прокариоты или </a:t>
            </a:r>
            <a:r>
              <a:rPr lang="ru-RU" sz="2800" dirty="0" err="1" smtClean="0"/>
              <a:t>доядерные</a:t>
            </a:r>
            <a:r>
              <a:rPr lang="ru-RU" sz="2800" dirty="0" smtClean="0"/>
              <a:t> — одноклеточные живые организмы, не обладающие (в отличие от эукариот) оформленным клеточным ядром и другими внутренними мембранными органоидами (за исключением плоских цистерн у фотосинтезирующих видов, например, у </a:t>
            </a:r>
            <a:r>
              <a:rPr lang="ru-RU" sz="2800" dirty="0" err="1" smtClean="0"/>
              <a:t>цианобактерий</a:t>
            </a:r>
            <a:r>
              <a:rPr lang="ru-RU" sz="2800" dirty="0" smtClean="0"/>
              <a:t>). Для клеток прокариот характерно отсутствие ядерной оболочки, ДНК упакована без участия гистонов.</a:t>
            </a:r>
          </a:p>
          <a:p>
            <a:r>
              <a:rPr lang="ru-RU" sz="2800" dirty="0" smtClean="0"/>
              <a:t>Прокариоты разделяют на два таксона в ранге </a:t>
            </a:r>
            <a:r>
              <a:rPr lang="ru-RU" sz="2800" dirty="0" err="1" smtClean="0"/>
              <a:t>надцарства</a:t>
            </a:r>
            <a:r>
              <a:rPr lang="ru-RU" sz="2800" dirty="0" smtClean="0"/>
              <a:t>: Бактерии и Археи.</a:t>
            </a:r>
            <a:endParaRPr lang="ru-RU" sz="2800" dirty="0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" name="Picture 3" descr="вид бактерии"/>
          <p:cNvPicPr>
            <a:picLocks noChangeAspect="1" noChangeArrowheads="1"/>
          </p:cNvPicPr>
          <p:nvPr/>
        </p:nvPicPr>
        <p:blipFill>
          <a:blip r:embed="rId2" cstate="print"/>
          <a:srcRect r="29613"/>
          <a:stretch>
            <a:fillRect/>
          </a:stretch>
        </p:blipFill>
        <p:spPr bwMode="auto">
          <a:xfrm>
            <a:off x="1428728" y="0"/>
            <a:ext cx="6357983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14290"/>
            <a:ext cx="8229600" cy="6110310"/>
          </a:xfrm>
        </p:spPr>
        <p:txBody>
          <a:bodyPr>
            <a:normAutofit/>
          </a:bodyPr>
          <a:lstStyle/>
          <a:p>
            <a:r>
              <a:rPr lang="ru-RU" sz="2800" dirty="0" smtClean="0"/>
              <a:t>Изучение бактерий привело к открытию горизонтального переноса генов, который был описан в Японии в 1959 г. Этот процесс широко распространен среди прокариот, а также у некоторых эукариот. Открытие горизонтального переноса генов у прокариот заставило по-другому взглянуть на эволюцию жизни. Ранее эволюционная теория базировалась на том, что виды не могут обмениваться наследственной информацией. Прокариоты могут обмениваться генами между собой непосредственно (конъюгация, трансформация) а также с помощью вирусов — бактериофагов (трансдукция).</a:t>
            </a:r>
            <a:endParaRPr lang="ru-RU" sz="2800" dirty="0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Rectangle 4"/>
          <p:cNvSpPr>
            <a:spLocks noGrp="1" noChangeArrowheads="1"/>
          </p:cNvSpPr>
          <p:nvPr>
            <p:ph type="title"/>
          </p:nvPr>
        </p:nvSpPr>
        <p:spPr>
          <a:xfrm>
            <a:off x="0" y="292100"/>
            <a:ext cx="3924300" cy="2057400"/>
          </a:xfrm>
        </p:spPr>
        <p:txBody>
          <a:bodyPr/>
          <a:lstStyle/>
          <a:p>
            <a:pPr algn="ctr"/>
            <a:r>
              <a:rPr lang="ru-RU" sz="4000" b="1">
                <a:solidFill>
                  <a:schemeClr val="tx1"/>
                </a:solidFill>
                <a:effectLst/>
                <a:latin typeface="Times New Roman" pitchFamily="18" charset="0"/>
              </a:rPr>
              <a:t>Строение бактериальной клетки</a:t>
            </a:r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body" sz="half" idx="1"/>
          </p:nvPr>
        </p:nvSpPr>
        <p:spPr>
          <a:xfrm>
            <a:off x="0" y="2492375"/>
            <a:ext cx="4038600" cy="4114800"/>
          </a:xfrm>
        </p:spPr>
        <p:txBody>
          <a:bodyPr/>
          <a:lstStyle/>
          <a:p>
            <a:r>
              <a:rPr lang="ru-RU" sz="2400" b="1">
                <a:latin typeface="Times New Roman" pitchFamily="18" charset="0"/>
              </a:rPr>
              <a:t>капсула</a:t>
            </a:r>
          </a:p>
          <a:p>
            <a:r>
              <a:rPr lang="ru-RU" sz="2400" b="1">
                <a:latin typeface="Times New Roman" pitchFamily="18" charset="0"/>
              </a:rPr>
              <a:t>клеточная стенка</a:t>
            </a:r>
          </a:p>
          <a:p>
            <a:r>
              <a:rPr lang="ru-RU" sz="2400" b="1">
                <a:latin typeface="Times New Roman" pitchFamily="18" charset="0"/>
              </a:rPr>
              <a:t>плазматическая мембрана</a:t>
            </a:r>
          </a:p>
          <a:p>
            <a:r>
              <a:rPr lang="ru-RU" sz="2400" b="1">
                <a:latin typeface="Times New Roman" pitchFamily="18" charset="0"/>
              </a:rPr>
              <a:t>цитоплазма</a:t>
            </a:r>
          </a:p>
          <a:p>
            <a:r>
              <a:rPr lang="ru-RU" sz="2400" b="1">
                <a:latin typeface="Times New Roman" pitchFamily="18" charset="0"/>
              </a:rPr>
              <a:t>ДНК</a:t>
            </a:r>
          </a:p>
          <a:p>
            <a:r>
              <a:rPr lang="ru-RU" sz="2400" b="1">
                <a:latin typeface="Times New Roman" pitchFamily="18" charset="0"/>
              </a:rPr>
              <a:t>рибосомы</a:t>
            </a:r>
          </a:p>
          <a:p>
            <a:r>
              <a:rPr lang="ru-RU" sz="2400" b="1">
                <a:latin typeface="Times New Roman" pitchFamily="18" charset="0"/>
              </a:rPr>
              <a:t>запасные питательные вещества</a:t>
            </a:r>
          </a:p>
        </p:txBody>
      </p:sp>
      <p:pic>
        <p:nvPicPr>
          <p:cNvPr id="5" name="Рисунок 4" descr="00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786182" y="1602228"/>
            <a:ext cx="5357818" cy="4469954"/>
          </a:xfrm>
          <a:prstGeom prst="rect">
            <a:avLst/>
          </a:prstGeom>
        </p:spPr>
      </p:pic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0" y="0"/>
            <a:ext cx="9144000" cy="6858000"/>
          </a:xfrm>
        </p:spPr>
        <p:txBody>
          <a:bodyPr>
            <a:normAutofit fontScale="92500"/>
          </a:bodyPr>
          <a:lstStyle/>
          <a:p>
            <a:r>
              <a:rPr lang="ru-RU" dirty="0" smtClean="0"/>
              <a:t>Бактериальные клетки окружены плотной </a:t>
            </a:r>
            <a:r>
              <a:rPr lang="ru-RU" b="1" i="1" dirty="0" smtClean="0"/>
              <a:t>оболочкой – клеточной стенкой</a:t>
            </a:r>
            <a:r>
              <a:rPr lang="ru-RU" dirty="0" smtClean="0"/>
              <a:t>, благодаря которой сохраняют постоянную форму. Многие виды бактерий образуют слизистую </a:t>
            </a:r>
            <a:r>
              <a:rPr lang="ru-RU" b="1" i="1" dirty="0" smtClean="0"/>
              <a:t>капсулу</a:t>
            </a:r>
            <a:r>
              <a:rPr lang="ru-RU" dirty="0" smtClean="0"/>
              <a:t>, предохраняющую клетку от высыхания, и обеспечивающую им устойчивость, тем самым повышая их болезнетворную активность. Под капсулой и клеточной стенкой располагается </a:t>
            </a:r>
            <a:r>
              <a:rPr lang="ru-RU" b="1" i="1" dirty="0" smtClean="0"/>
              <a:t>плазматическая мембрана</a:t>
            </a:r>
            <a:r>
              <a:rPr lang="ru-RU" dirty="0" smtClean="0"/>
              <a:t>, которая образует </a:t>
            </a:r>
            <a:r>
              <a:rPr lang="ru-RU" dirty="0" err="1" smtClean="0"/>
              <a:t>впячивания</a:t>
            </a:r>
            <a:r>
              <a:rPr lang="ru-RU" dirty="0" smtClean="0"/>
              <a:t> в цитоплазму и формирует мембранные комплексы, выполняющие функции обмена веществ. Генетический аппарат  представлен </a:t>
            </a:r>
            <a:r>
              <a:rPr lang="ru-RU" b="1" i="1" dirty="0" err="1" smtClean="0"/>
              <a:t>нуклеоид</a:t>
            </a:r>
            <a:r>
              <a:rPr lang="ru-RU" dirty="0" err="1" smtClean="0"/>
              <a:t>ом</a:t>
            </a:r>
            <a:r>
              <a:rPr lang="ru-RU" dirty="0" smtClean="0"/>
              <a:t>, состоящим из </a:t>
            </a:r>
            <a:r>
              <a:rPr lang="ru-RU" dirty="0" err="1" smtClean="0"/>
              <a:t>двухспиральной</a:t>
            </a:r>
            <a:r>
              <a:rPr lang="ru-RU" dirty="0" smtClean="0"/>
              <a:t> молекулы ДНК. </a:t>
            </a:r>
            <a:r>
              <a:rPr lang="ru-RU" b="1" i="1" dirty="0" smtClean="0"/>
              <a:t>Цитоплазма</a:t>
            </a:r>
            <a:r>
              <a:rPr lang="ru-RU" dirty="0" smtClean="0"/>
              <a:t> пронизана мембранами, образующими </a:t>
            </a:r>
            <a:r>
              <a:rPr lang="ru-RU" b="1" i="1" dirty="0" smtClean="0"/>
              <a:t>эндоплазматическую сеть</a:t>
            </a:r>
            <a:r>
              <a:rPr lang="ru-RU" dirty="0" smtClean="0"/>
              <a:t>, в ней находятся </a:t>
            </a:r>
            <a:r>
              <a:rPr lang="ru-RU" b="1" i="1" dirty="0" smtClean="0"/>
              <a:t>рибосомы</a:t>
            </a:r>
            <a:r>
              <a:rPr lang="ru-RU" dirty="0" smtClean="0"/>
              <a:t>. В цитоплазме  бактериальных клеток имеются </a:t>
            </a:r>
            <a:r>
              <a:rPr lang="ru-RU" b="1" i="1" dirty="0" smtClean="0"/>
              <a:t>включения</a:t>
            </a:r>
            <a:r>
              <a:rPr lang="ru-RU" dirty="0" smtClean="0"/>
              <a:t>, содержащие запасные питательные вещества – крахмал, гликоген, жиры. В клетках </a:t>
            </a:r>
            <a:r>
              <a:rPr lang="ru-RU" dirty="0" err="1" smtClean="0"/>
              <a:t>цианей</a:t>
            </a:r>
            <a:r>
              <a:rPr lang="ru-RU" dirty="0" smtClean="0"/>
              <a:t> имеется хлорофилл.</a:t>
            </a:r>
          </a:p>
          <a:p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Бациллы"/>
          <p:cNvPicPr>
            <a:picLocks noChangeAspect="1" noChangeArrowheads="1"/>
          </p:cNvPicPr>
          <p:nvPr/>
        </p:nvPicPr>
        <p:blipFill>
          <a:blip r:embed="rId2" cstate="print"/>
          <a:srcRect l="1375" t="690" r="18811"/>
          <a:stretch>
            <a:fillRect/>
          </a:stretch>
        </p:blipFill>
        <p:spPr bwMode="auto">
          <a:xfrm>
            <a:off x="-36513" y="0"/>
            <a:ext cx="4968876" cy="6858000"/>
          </a:xfrm>
          <a:prstGeom prst="rect">
            <a:avLst/>
          </a:prstGeom>
          <a:noFill/>
        </p:spPr>
      </p:pic>
      <p:sp>
        <p:nvSpPr>
          <p:cNvPr id="6147" name="Rectangle 3"/>
          <p:cNvSpPr>
            <a:spLocks noChangeArrowheads="1"/>
          </p:cNvSpPr>
          <p:nvPr/>
        </p:nvSpPr>
        <p:spPr bwMode="auto">
          <a:xfrm>
            <a:off x="4932363" y="0"/>
            <a:ext cx="4211637" cy="3141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ru-RU" sz="2800" b="1" dirty="0"/>
              <a:t>Формы бактериальных клеток. Бациллы (палочковидные)</a:t>
            </a:r>
          </a:p>
        </p:txBody>
      </p:sp>
      <p:sp>
        <p:nvSpPr>
          <p:cNvPr id="6148" name="Rectangle 4"/>
          <p:cNvSpPr>
            <a:spLocks noChangeArrowheads="1"/>
          </p:cNvSpPr>
          <p:nvPr/>
        </p:nvSpPr>
        <p:spPr bwMode="auto">
          <a:xfrm>
            <a:off x="5003800" y="3141663"/>
            <a:ext cx="4038600" cy="3465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120000"/>
              <a:buFontTx/>
              <a:buChar char="•"/>
            </a:pPr>
            <a:r>
              <a:rPr lang="ru-RU" sz="2400" b="1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стрептобациллы</a:t>
            </a:r>
            <a:endParaRPr lang="ru-RU" sz="2400" b="1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120000"/>
              <a:buFontTx/>
              <a:buChar char="•"/>
            </a:pPr>
            <a:r>
              <a:rPr lang="ru-RU" sz="2400" b="1" dirty="0" err="1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диплобациллы</a:t>
            </a:r>
            <a:endParaRPr lang="ru-RU" sz="2400" b="1" dirty="0" smtClean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120000"/>
            </a:pPr>
            <a:endParaRPr lang="ru-RU" sz="2400" b="1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120000"/>
            </a:pPr>
            <a:r>
              <a:rPr lang="ru-RU" sz="20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Являются возбудителями чумы, сибирской язвы, столбняка, брюшного тифа, туберкулеза</a:t>
            </a:r>
          </a:p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120000"/>
            </a:pPr>
            <a:endParaRPr lang="ru-RU" sz="2800" b="1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Официальная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2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152</TotalTime>
  <Words>639</Words>
  <PresentationFormat>Экран (4:3)</PresentationFormat>
  <Paragraphs>82</Paragraphs>
  <Slides>22</Slides>
  <Notes>3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3" baseType="lpstr">
      <vt:lpstr>Поток</vt:lpstr>
      <vt:lpstr>Прокариоты</vt:lpstr>
      <vt:lpstr>Слайд 2</vt:lpstr>
      <vt:lpstr>Прокариоты</vt:lpstr>
      <vt:lpstr>Слайд 4</vt:lpstr>
      <vt:lpstr>Слайд 5</vt:lpstr>
      <vt:lpstr>Слайд 6</vt:lpstr>
      <vt:lpstr>Строение бактериальной клетки</vt:lpstr>
      <vt:lpstr>Слайд 8</vt:lpstr>
      <vt:lpstr>Слайд 9</vt:lpstr>
      <vt:lpstr>Слайд 10</vt:lpstr>
      <vt:lpstr>Слайд 11</vt:lpstr>
      <vt:lpstr>Слайд 12</vt:lpstr>
      <vt:lpstr>Профилактика заболеваний, вызываемых бактериями</vt:lpstr>
      <vt:lpstr>Слайд 14</vt:lpstr>
      <vt:lpstr>Слайд 15</vt:lpstr>
      <vt:lpstr>Слайд 16</vt:lpstr>
      <vt:lpstr>Слайд 17</vt:lpstr>
      <vt:lpstr>Клетки эукариот и прокариот</vt:lpstr>
      <vt:lpstr>Слайд 19</vt:lpstr>
      <vt:lpstr>Значение бактерий</vt:lpstr>
      <vt:lpstr>Выводы</vt:lpstr>
      <vt:lpstr>Спасибо за внимание!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Прокарiоти</dc:title>
  <dc:creator>1</dc:creator>
  <cp:lastModifiedBy>Славик</cp:lastModifiedBy>
  <cp:revision>18</cp:revision>
  <dcterms:created xsi:type="dcterms:W3CDTF">2013-03-16T09:42:25Z</dcterms:created>
  <dcterms:modified xsi:type="dcterms:W3CDTF">2013-03-17T17:20:05Z</dcterms:modified>
</cp:coreProperties>
</file>