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67" r:id="rId3"/>
    <p:sldId id="268" r:id="rId4"/>
    <p:sldId id="291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3" r:id="rId17"/>
    <p:sldId id="284" r:id="rId18"/>
    <p:sldId id="285" r:id="rId19"/>
    <p:sldId id="286" r:id="rId20"/>
    <p:sldId id="287" r:id="rId21"/>
    <p:sldId id="289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329" y="4387334"/>
            <a:ext cx="1715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Образ слайда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Полилиния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3937322"/>
            <a:ext cx="3406975" cy="1033924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Молюски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8681" y="4971246"/>
            <a:ext cx="5177307" cy="1712889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Виконала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учениця</a:t>
            </a:r>
            <a:r>
              <a:rPr lang="ru-RU" dirty="0" smtClean="0">
                <a:solidFill>
                  <a:srgbClr val="002060"/>
                </a:solidFill>
              </a:rPr>
              <a:t> 8 </a:t>
            </a:r>
            <a:r>
              <a:rPr lang="ru-RU" dirty="0" err="1" smtClean="0">
                <a:solidFill>
                  <a:srgbClr val="002060"/>
                </a:solidFill>
              </a:rPr>
              <a:t>класу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ЗОШ 1-3 ст. №5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м.Ковеля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Хіняєва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Олена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0" y="1378039"/>
            <a:ext cx="6377029" cy="44818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1378039"/>
            <a:ext cx="5885151" cy="4481847"/>
          </a:xfrm>
        </p:spPr>
      </p:pic>
    </p:spTree>
    <p:extLst>
      <p:ext uri="{BB962C8B-B14F-4D97-AF65-F5344CB8AC3E}">
        <p14:creationId xmlns:p14="http://schemas.microsoft.com/office/powerpoint/2010/main" val="100247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428" y="304800"/>
            <a:ext cx="11088709" cy="6276304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Не тільки деякі рослини можуть здійснювати фотосинтез. Морський </a:t>
            </a:r>
            <a:r>
              <a:rPr lang="uk-UA" dirty="0" err="1">
                <a:solidFill>
                  <a:srgbClr val="7030A0"/>
                </a:solidFill>
              </a:rPr>
              <a:t>слизень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Elysia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chlorotica</a:t>
            </a:r>
            <a:r>
              <a:rPr lang="en-US" dirty="0">
                <a:solidFill>
                  <a:srgbClr val="7030A0"/>
                </a:solidFill>
              </a:rPr>
              <a:t> , </a:t>
            </a:r>
            <a:r>
              <a:rPr lang="uk-UA" dirty="0">
                <a:solidFill>
                  <a:srgbClr val="7030A0"/>
                </a:solidFill>
              </a:rPr>
              <a:t>який живе тільки за рахунок глюкози , отримує його з хлоропластів водоростей </a:t>
            </a:r>
            <a:r>
              <a:rPr lang="en-US" dirty="0" err="1">
                <a:solidFill>
                  <a:srgbClr val="7030A0"/>
                </a:solidFill>
              </a:rPr>
              <a:t>Vaucheria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litorea</a:t>
            </a:r>
            <a:r>
              <a:rPr lang="en-US" dirty="0">
                <a:solidFill>
                  <a:srgbClr val="7030A0"/>
                </a:solidFill>
              </a:rPr>
              <a:t> . </a:t>
            </a:r>
            <a:r>
              <a:rPr lang="uk-UA" dirty="0">
                <a:solidFill>
                  <a:srgbClr val="7030A0"/>
                </a:solidFill>
              </a:rPr>
              <a:t>Цей молюск домагається цього , асимілюючи хлоропласти прямо в клітини свого травного тракту , а після цього процесу починається фотосинтез : геном кодує білки , які необхідні хлоропластам , а натомість він отримує </a:t>
            </a:r>
            <a:r>
              <a:rPr lang="uk-UA" dirty="0" err="1">
                <a:solidFill>
                  <a:srgbClr val="7030A0"/>
                </a:solidFill>
              </a:rPr>
              <a:t>синтезируемую</a:t>
            </a:r>
            <a:r>
              <a:rPr lang="uk-UA" dirty="0">
                <a:solidFill>
                  <a:srgbClr val="7030A0"/>
                </a:solidFill>
              </a:rPr>
              <a:t> глюкозу. Морські зірки можуть харчуватися без заковтування їжі. Наприклад , при зустрічі з двостулковим молюском , вона захоплює його і вивертає нижній шлунок назовні. Той у свою чергу припадає в раковину , обволікаючи самі м’які частини молюска , і згодом їх перетравлює . Потім морська зірка втягує в себе отриманий розчин. Щоб захистити себе від ворогів восьминіг може підлаштовуватися під навколишнє середовище, тобто зливатися з </a:t>
            </a:r>
            <a:r>
              <a:rPr lang="uk-UA" dirty="0" err="1">
                <a:solidFill>
                  <a:srgbClr val="7030A0"/>
                </a:solidFill>
              </a:rPr>
              <a:t>грунтом</a:t>
            </a:r>
            <a:r>
              <a:rPr lang="uk-UA" dirty="0">
                <a:solidFill>
                  <a:srgbClr val="7030A0"/>
                </a:solidFill>
              </a:rPr>
              <a:t> або навколишньою текстурою, наприклад </a:t>
            </a:r>
            <a:r>
              <a:rPr lang="uk-UA" dirty="0" smtClean="0">
                <a:solidFill>
                  <a:srgbClr val="7030A0"/>
                </a:solidFill>
              </a:rPr>
              <a:t>водоростями.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436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009"/>
            <a:ext cx="5942013" cy="41045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6" y="1275009"/>
            <a:ext cx="6084240" cy="4236232"/>
          </a:xfrm>
        </p:spPr>
      </p:pic>
    </p:spTree>
    <p:extLst>
      <p:ext uri="{BB962C8B-B14F-4D97-AF65-F5344CB8AC3E}">
        <p14:creationId xmlns:p14="http://schemas.microsoft.com/office/powerpoint/2010/main" val="357711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" y="304799"/>
            <a:ext cx="490515" cy="5632361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5612" y="1004552"/>
            <a:ext cx="5195037" cy="521165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Біля берегів Ісландії знайдено саму  </a:t>
            </a:r>
            <a:r>
              <a:rPr lang="uk-UA" dirty="0" err="1">
                <a:solidFill>
                  <a:srgbClr val="7030A0"/>
                </a:solidFill>
              </a:rPr>
              <a:t>довгоживучу</a:t>
            </a:r>
            <a:r>
              <a:rPr lang="uk-UA" dirty="0">
                <a:solidFill>
                  <a:srgbClr val="7030A0"/>
                </a:solidFill>
              </a:rPr>
              <a:t> істоту на Землі. Нею виявився молюск. Вчені підрахували кількість </a:t>
            </a:r>
            <a:r>
              <a:rPr lang="uk-UA" dirty="0" err="1">
                <a:solidFill>
                  <a:srgbClr val="7030A0"/>
                </a:solidFill>
              </a:rPr>
              <a:t>кілець</a:t>
            </a:r>
            <a:r>
              <a:rPr lang="uk-UA" dirty="0">
                <a:solidFill>
                  <a:srgbClr val="7030A0"/>
                </a:solidFill>
              </a:rPr>
              <a:t> на його раковині і з’ясували, що вік істоти складає 405-410 років. В устриці, молюска класу черевоногих, близько 25 000 з</a:t>
            </a:r>
            <a:r>
              <a:rPr lang="en-US" dirty="0">
                <a:solidFill>
                  <a:srgbClr val="7030A0"/>
                </a:solidFill>
              </a:rPr>
              <a:t>y</a:t>
            </a:r>
            <a:r>
              <a:rPr lang="uk-UA" dirty="0" err="1">
                <a:solidFill>
                  <a:srgbClr val="7030A0"/>
                </a:solidFill>
              </a:rPr>
              <a:t>бів</a:t>
            </a:r>
            <a:r>
              <a:rPr lang="uk-UA" dirty="0">
                <a:solidFill>
                  <a:srgbClr val="7030A0"/>
                </a:solidFill>
              </a:rPr>
              <a:t>. У гігантського кальмара довжина тіла — до 18 м. А очі розміром з футбольний </a:t>
            </a:r>
            <a:r>
              <a:rPr lang="uk-UA" dirty="0" smtClean="0">
                <a:solidFill>
                  <a:srgbClr val="7030A0"/>
                </a:solidFill>
              </a:rPr>
              <a:t>м’яч.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72" y="914400"/>
            <a:ext cx="5688727" cy="4778113"/>
          </a:xfrm>
        </p:spPr>
      </p:pic>
    </p:spTree>
    <p:extLst>
      <p:ext uri="{BB962C8B-B14F-4D97-AF65-F5344CB8AC3E}">
        <p14:creationId xmlns:p14="http://schemas.microsoft.com/office/powerpoint/2010/main" val="332452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0"/>
            <a:ext cx="9993491" cy="65296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err="1">
                <a:solidFill>
                  <a:srgbClr val="7030A0"/>
                </a:solidFill>
              </a:rPr>
              <a:t>Життя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молюсків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повністю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залежить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від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середовища</a:t>
            </a:r>
            <a:r>
              <a:rPr lang="ru-RU" sz="2700" dirty="0">
                <a:solidFill>
                  <a:srgbClr val="7030A0"/>
                </a:solidFill>
              </a:rPr>
              <a:t>, в </a:t>
            </a:r>
            <a:r>
              <a:rPr lang="ru-RU" sz="2700" dirty="0" err="1">
                <a:solidFill>
                  <a:srgbClr val="7030A0"/>
                </a:solidFill>
              </a:rPr>
              <a:t>якій</a:t>
            </a:r>
            <a:r>
              <a:rPr lang="ru-RU" sz="2700" dirty="0">
                <a:solidFill>
                  <a:srgbClr val="7030A0"/>
                </a:solidFill>
              </a:rPr>
              <a:t> вони </a:t>
            </a:r>
            <a:r>
              <a:rPr lang="ru-RU" sz="2700" dirty="0" err="1">
                <a:solidFill>
                  <a:srgbClr val="7030A0"/>
                </a:solidFill>
              </a:rPr>
              <a:t>мешкають</a:t>
            </a:r>
            <a:r>
              <a:rPr lang="ru-RU" sz="2700" dirty="0">
                <a:solidFill>
                  <a:srgbClr val="7030A0"/>
                </a:solidFill>
              </a:rPr>
              <a:t>. </a:t>
            </a:r>
            <a:r>
              <a:rPr lang="ru-RU" sz="2700" dirty="0" err="1">
                <a:solidFill>
                  <a:srgbClr val="7030A0"/>
                </a:solidFill>
              </a:rPr>
              <a:t>По-перше</a:t>
            </a:r>
            <a:r>
              <a:rPr lang="ru-RU" sz="2700" dirty="0">
                <a:solidFill>
                  <a:srgbClr val="7030A0"/>
                </a:solidFill>
              </a:rPr>
              <a:t>, вони </a:t>
            </a:r>
            <a:r>
              <a:rPr lang="ru-RU" sz="2700" dirty="0" err="1">
                <a:solidFill>
                  <a:srgbClr val="7030A0"/>
                </a:solidFill>
              </a:rPr>
              <a:t>холоднокровні</a:t>
            </a:r>
            <a:r>
              <a:rPr lang="ru-RU" sz="2700" dirty="0">
                <a:solidFill>
                  <a:srgbClr val="7030A0"/>
                </a:solidFill>
              </a:rPr>
              <a:t>, а </a:t>
            </a:r>
            <a:r>
              <a:rPr lang="ru-RU" sz="2700" dirty="0" err="1">
                <a:solidFill>
                  <a:srgbClr val="7030A0"/>
                </a:solidFill>
              </a:rPr>
              <a:t>по-друге</a:t>
            </a:r>
            <a:r>
              <a:rPr lang="ru-RU" sz="2700" dirty="0">
                <a:solidFill>
                  <a:srgbClr val="7030A0"/>
                </a:solidFill>
              </a:rPr>
              <a:t>, </a:t>
            </a:r>
            <a:r>
              <a:rPr lang="ru-RU" sz="2700" dirty="0" err="1">
                <a:solidFill>
                  <a:srgbClr val="7030A0"/>
                </a:solidFill>
              </a:rPr>
              <a:t>пересуваються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дуже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повільно</a:t>
            </a:r>
            <a:r>
              <a:rPr lang="ru-RU" sz="2700" dirty="0">
                <a:solidFill>
                  <a:srgbClr val="7030A0"/>
                </a:solidFill>
              </a:rPr>
              <a:t>. </a:t>
            </a:r>
            <a:r>
              <a:rPr lang="ru-RU" sz="2700" dirty="0" err="1">
                <a:solidFill>
                  <a:srgbClr val="7030A0"/>
                </a:solidFill>
              </a:rPr>
              <a:t>Молюски</a:t>
            </a:r>
            <a:r>
              <a:rPr lang="ru-RU" sz="2700" dirty="0">
                <a:solidFill>
                  <a:srgbClr val="7030A0"/>
                </a:solidFill>
              </a:rPr>
              <a:t>, </a:t>
            </a:r>
            <a:r>
              <a:rPr lang="ru-RU" sz="2700" dirty="0" err="1">
                <a:solidFill>
                  <a:srgbClr val="7030A0"/>
                </a:solidFill>
              </a:rPr>
              <a:t>які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мешкають</a:t>
            </a:r>
            <a:r>
              <a:rPr lang="ru-RU" sz="2700" dirty="0">
                <a:solidFill>
                  <a:srgbClr val="7030A0"/>
                </a:solidFill>
              </a:rPr>
              <a:t> в </a:t>
            </a:r>
            <a:r>
              <a:rPr lang="ru-RU" sz="2700" dirty="0" err="1">
                <a:solidFill>
                  <a:srgbClr val="7030A0"/>
                </a:solidFill>
              </a:rPr>
              <a:t>зоні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припливу</a:t>
            </a:r>
            <a:r>
              <a:rPr lang="ru-RU" sz="2700" dirty="0">
                <a:solidFill>
                  <a:srgbClr val="7030A0"/>
                </a:solidFill>
              </a:rPr>
              <a:t> і </a:t>
            </a:r>
            <a:r>
              <a:rPr lang="ru-RU" sz="2700" dirty="0" err="1">
                <a:solidFill>
                  <a:srgbClr val="7030A0"/>
                </a:solidFill>
              </a:rPr>
              <a:t>відпливу</a:t>
            </a:r>
            <a:r>
              <a:rPr lang="ru-RU" sz="2700" dirty="0">
                <a:solidFill>
                  <a:srgbClr val="7030A0"/>
                </a:solidFill>
              </a:rPr>
              <a:t>, </a:t>
            </a:r>
            <a:r>
              <a:rPr lang="ru-RU" sz="2700" dirty="0" err="1">
                <a:solidFill>
                  <a:srgbClr val="7030A0"/>
                </a:solidFill>
              </a:rPr>
              <a:t>знаходяться</a:t>
            </a:r>
            <a:r>
              <a:rPr lang="ru-RU" sz="2700" dirty="0">
                <a:solidFill>
                  <a:srgbClr val="7030A0"/>
                </a:solidFill>
              </a:rPr>
              <a:t> в </a:t>
            </a:r>
            <a:r>
              <a:rPr lang="ru-RU" sz="2700" dirty="0" err="1">
                <a:solidFill>
                  <a:srgbClr val="7030A0"/>
                </a:solidFill>
              </a:rPr>
              <a:t>ще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більш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скрутному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становищі</a:t>
            </a:r>
            <a:r>
              <a:rPr lang="ru-RU" sz="2700" dirty="0">
                <a:solidFill>
                  <a:srgbClr val="7030A0"/>
                </a:solidFill>
              </a:rPr>
              <a:t> — вони </a:t>
            </a:r>
            <a:r>
              <a:rPr lang="ru-RU" sz="2700" dirty="0" err="1">
                <a:solidFill>
                  <a:srgbClr val="7030A0"/>
                </a:solidFill>
              </a:rPr>
              <a:t>відчувають</a:t>
            </a:r>
            <a:r>
              <a:rPr lang="ru-RU" sz="2700" dirty="0">
                <a:solidFill>
                  <a:srgbClr val="7030A0"/>
                </a:solidFill>
              </a:rPr>
              <a:t> на </a:t>
            </a:r>
            <a:r>
              <a:rPr lang="ru-RU" sz="2700" dirty="0" err="1">
                <a:solidFill>
                  <a:srgbClr val="7030A0"/>
                </a:solidFill>
              </a:rPr>
              <a:t>собі</a:t>
            </a:r>
            <a:r>
              <a:rPr lang="ru-RU" sz="2700" dirty="0">
                <a:solidFill>
                  <a:srgbClr val="7030A0"/>
                </a:solidFill>
              </a:rPr>
              <a:t> не </a:t>
            </a:r>
            <a:r>
              <a:rPr lang="ru-RU" sz="2700" dirty="0" err="1">
                <a:solidFill>
                  <a:srgbClr val="7030A0"/>
                </a:solidFill>
              </a:rPr>
              <a:t>тільки</a:t>
            </a:r>
            <a:r>
              <a:rPr lang="ru-RU" sz="2700" dirty="0">
                <a:solidFill>
                  <a:srgbClr val="7030A0"/>
                </a:solidFill>
              </a:rPr>
              <a:t> перепади температур. </a:t>
            </a:r>
            <a:r>
              <a:rPr lang="ru-RU" sz="2700" dirty="0" err="1">
                <a:solidFill>
                  <a:srgbClr val="7030A0"/>
                </a:solidFill>
              </a:rPr>
              <a:t>Їх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місце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існування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змінюється</a:t>
            </a:r>
            <a:r>
              <a:rPr lang="ru-RU" sz="2700" dirty="0">
                <a:solidFill>
                  <a:srgbClr val="7030A0"/>
                </a:solidFill>
              </a:rPr>
              <a:t> з водною на наземно-</a:t>
            </a:r>
            <a:r>
              <a:rPr lang="ru-RU" sz="2700" dirty="0" err="1">
                <a:solidFill>
                  <a:srgbClr val="7030A0"/>
                </a:solidFill>
              </a:rPr>
              <a:t>повітряну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двічі</a:t>
            </a:r>
            <a:r>
              <a:rPr lang="ru-RU" sz="2700" dirty="0">
                <a:solidFill>
                  <a:srgbClr val="7030A0"/>
                </a:solidFill>
              </a:rPr>
              <a:t> на день. Головне </a:t>
            </a:r>
            <a:r>
              <a:rPr lang="ru-RU" sz="2700" dirty="0" err="1">
                <a:solidFill>
                  <a:srgbClr val="7030A0"/>
                </a:solidFill>
              </a:rPr>
              <a:t>завдання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молюска</a:t>
            </a:r>
            <a:r>
              <a:rPr lang="ru-RU" sz="2700" dirty="0">
                <a:solidFill>
                  <a:srgbClr val="7030A0"/>
                </a:solidFill>
              </a:rPr>
              <a:t> — не </a:t>
            </a:r>
            <a:r>
              <a:rPr lang="ru-RU" sz="2700" dirty="0" err="1">
                <a:solidFill>
                  <a:srgbClr val="7030A0"/>
                </a:solidFill>
              </a:rPr>
              <a:t>дати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температурі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свого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тіла</a:t>
            </a:r>
            <a:r>
              <a:rPr lang="ru-RU" dirty="0"/>
              <a:t> </a:t>
            </a:r>
            <a:r>
              <a:rPr lang="ru-RU" sz="2700" dirty="0" err="1">
                <a:solidFill>
                  <a:srgbClr val="7030A0"/>
                </a:solidFill>
              </a:rPr>
              <a:t>підвищитися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вище</a:t>
            </a:r>
            <a:r>
              <a:rPr lang="ru-RU" sz="2700" dirty="0">
                <a:solidFill>
                  <a:srgbClr val="7030A0"/>
                </a:solidFill>
              </a:rPr>
              <a:t> +37-38 ° С. </a:t>
            </a:r>
            <a:r>
              <a:rPr lang="ru-RU" sz="2700" dirty="0" err="1">
                <a:solidFill>
                  <a:srgbClr val="7030A0"/>
                </a:solidFill>
              </a:rPr>
              <a:t>Вище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цього</a:t>
            </a:r>
            <a:r>
              <a:rPr lang="ru-RU" sz="2700" dirty="0">
                <a:solidFill>
                  <a:srgbClr val="7030A0"/>
                </a:solidFill>
              </a:rPr>
              <a:t> порога </a:t>
            </a:r>
            <a:r>
              <a:rPr lang="ru-RU" sz="2700" dirty="0" err="1">
                <a:solidFill>
                  <a:srgbClr val="7030A0"/>
                </a:solidFill>
              </a:rPr>
              <a:t>молюски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відчувають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тепловий</a:t>
            </a:r>
            <a:r>
              <a:rPr lang="ru-RU" sz="2700" dirty="0">
                <a:solidFill>
                  <a:srgbClr val="7030A0"/>
                </a:solidFill>
              </a:rPr>
              <a:t> шок, </a:t>
            </a:r>
            <a:r>
              <a:rPr lang="ru-RU" sz="2700" dirty="0" err="1">
                <a:solidFill>
                  <a:srgbClr val="7030A0"/>
                </a:solidFill>
              </a:rPr>
              <a:t>впадають</a:t>
            </a:r>
            <a:r>
              <a:rPr lang="ru-RU" sz="2700" dirty="0">
                <a:solidFill>
                  <a:srgbClr val="7030A0"/>
                </a:solidFill>
              </a:rPr>
              <a:t> в кому, а </a:t>
            </a:r>
            <a:r>
              <a:rPr lang="ru-RU" sz="2700" dirty="0" err="1">
                <a:solidFill>
                  <a:srgbClr val="7030A0"/>
                </a:solidFill>
              </a:rPr>
              <a:t>потім</a:t>
            </a:r>
            <a:r>
              <a:rPr lang="ru-RU" sz="2700" dirty="0">
                <a:solidFill>
                  <a:srgbClr val="7030A0"/>
                </a:solidFill>
              </a:rPr>
              <a:t> гинуть. </a:t>
            </a:r>
            <a:r>
              <a:rPr lang="ru-RU" sz="2700" dirty="0" err="1">
                <a:solidFill>
                  <a:srgbClr val="7030A0"/>
                </a:solidFill>
              </a:rPr>
              <a:t>Молюски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можуть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підтримувати</a:t>
            </a:r>
            <a:r>
              <a:rPr lang="ru-RU" sz="2700" dirty="0">
                <a:solidFill>
                  <a:srgbClr val="7030A0"/>
                </a:solidFill>
              </a:rPr>
              <a:t> температуру </a:t>
            </a:r>
            <a:r>
              <a:rPr lang="ru-RU" sz="2700" dirty="0" err="1">
                <a:solidFill>
                  <a:srgbClr val="7030A0"/>
                </a:solidFill>
              </a:rPr>
              <a:t>свого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тіла</a:t>
            </a:r>
            <a:r>
              <a:rPr lang="ru-RU" sz="2700" dirty="0">
                <a:solidFill>
                  <a:srgbClr val="7030A0"/>
                </a:solidFill>
              </a:rPr>
              <a:t>, не </a:t>
            </a:r>
            <a:r>
              <a:rPr lang="ru-RU" sz="2700" dirty="0" err="1">
                <a:solidFill>
                  <a:srgbClr val="7030A0"/>
                </a:solidFill>
              </a:rPr>
              <a:t>даючи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їй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досягти</a:t>
            </a:r>
            <a:r>
              <a:rPr lang="ru-RU" sz="2700" dirty="0">
                <a:solidFill>
                  <a:srgbClr val="7030A0"/>
                </a:solidFill>
              </a:rPr>
              <a:t> летального порога </a:t>
            </a:r>
            <a:r>
              <a:rPr lang="ru-RU" sz="2700" dirty="0" err="1">
                <a:solidFill>
                  <a:srgbClr val="7030A0"/>
                </a:solidFill>
              </a:rPr>
              <a:t>вище</a:t>
            </a:r>
            <a:r>
              <a:rPr lang="ru-RU" sz="2700" dirty="0">
                <a:solidFill>
                  <a:srgbClr val="7030A0"/>
                </a:solidFill>
              </a:rPr>
              <a:t> +38 ° С. </a:t>
            </a:r>
            <a:r>
              <a:rPr lang="ru-RU" sz="2700" dirty="0" err="1">
                <a:solidFill>
                  <a:srgbClr val="7030A0"/>
                </a:solidFill>
              </a:rPr>
              <a:t>Причому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це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відбувалося</a:t>
            </a:r>
            <a:r>
              <a:rPr lang="ru-RU" sz="2700" dirty="0">
                <a:solidFill>
                  <a:srgbClr val="7030A0"/>
                </a:solidFill>
              </a:rPr>
              <a:t>, </a:t>
            </a:r>
            <a:r>
              <a:rPr lang="ru-RU" sz="2700" dirty="0" err="1">
                <a:solidFill>
                  <a:srgbClr val="7030A0"/>
                </a:solidFill>
              </a:rPr>
              <a:t>навіть</a:t>
            </a:r>
            <a:r>
              <a:rPr lang="ru-RU" sz="2700" dirty="0">
                <a:solidFill>
                  <a:srgbClr val="7030A0"/>
                </a:solidFill>
              </a:rPr>
              <a:t> коли температура </a:t>
            </a:r>
            <a:r>
              <a:rPr lang="ru-RU" sz="2700" dirty="0" err="1">
                <a:solidFill>
                  <a:srgbClr val="7030A0"/>
                </a:solidFill>
              </a:rPr>
              <a:t>повітря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підвищувалася</a:t>
            </a:r>
            <a:r>
              <a:rPr lang="ru-RU" sz="2700" dirty="0">
                <a:solidFill>
                  <a:srgbClr val="7030A0"/>
                </a:solidFill>
              </a:rPr>
              <a:t> до +42 ° С. За словами </a:t>
            </a:r>
            <a:r>
              <a:rPr lang="ru-RU" sz="2700" dirty="0" err="1">
                <a:solidFill>
                  <a:srgbClr val="7030A0"/>
                </a:solidFill>
              </a:rPr>
              <a:t>вчених</a:t>
            </a:r>
            <a:r>
              <a:rPr lang="ru-RU" sz="2700" dirty="0">
                <a:solidFill>
                  <a:srgbClr val="7030A0"/>
                </a:solidFill>
              </a:rPr>
              <a:t>, </a:t>
            </a:r>
            <a:r>
              <a:rPr lang="ru-RU" sz="2700" dirty="0" err="1">
                <a:solidFill>
                  <a:srgbClr val="7030A0"/>
                </a:solidFill>
              </a:rPr>
              <a:t>молюски</a:t>
            </a:r>
            <a:r>
              <a:rPr lang="ru-RU" sz="2700" dirty="0">
                <a:solidFill>
                  <a:srgbClr val="7030A0"/>
                </a:solidFill>
              </a:rPr>
              <a:t> досягали такого </a:t>
            </a:r>
            <a:r>
              <a:rPr lang="ru-RU" sz="2700" dirty="0" err="1">
                <a:solidFill>
                  <a:srgbClr val="7030A0"/>
                </a:solidFill>
              </a:rPr>
              <a:t>ефекту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завдяки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зміні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форми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раковини</a:t>
            </a:r>
            <a:r>
              <a:rPr lang="ru-RU" sz="2700" dirty="0">
                <a:solidFill>
                  <a:srgbClr val="7030A0"/>
                </a:solidFill>
              </a:rPr>
              <a:t>. У </a:t>
            </a:r>
            <a:r>
              <a:rPr lang="ru-RU" sz="2700" dirty="0" err="1">
                <a:solidFill>
                  <a:srgbClr val="7030A0"/>
                </a:solidFill>
              </a:rPr>
              <a:t>спекотні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дні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літа</a:t>
            </a:r>
            <a:r>
              <a:rPr lang="ru-RU" sz="2700" dirty="0">
                <a:solidFill>
                  <a:srgbClr val="7030A0"/>
                </a:solidFill>
              </a:rPr>
              <a:t> у </a:t>
            </a:r>
            <a:r>
              <a:rPr lang="ru-RU" sz="2700" dirty="0" err="1">
                <a:solidFill>
                  <a:srgbClr val="7030A0"/>
                </a:solidFill>
              </a:rPr>
              <a:t>всіх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молюсків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висота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мушлі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збільшувалася</a:t>
            </a:r>
            <a:r>
              <a:rPr lang="ru-RU" sz="2700" dirty="0">
                <a:solidFill>
                  <a:srgbClr val="7030A0"/>
                </a:solidFill>
              </a:rPr>
              <a:t>. </a:t>
            </a:r>
            <a:r>
              <a:rPr lang="ru-RU" sz="2700" dirty="0" err="1">
                <a:solidFill>
                  <a:srgbClr val="7030A0"/>
                </a:solidFill>
              </a:rPr>
              <a:t>Наприклад</a:t>
            </a:r>
            <a:r>
              <a:rPr lang="ru-RU" sz="2700" dirty="0">
                <a:solidFill>
                  <a:srgbClr val="7030A0"/>
                </a:solidFill>
              </a:rPr>
              <a:t>, при </a:t>
            </a:r>
            <a:r>
              <a:rPr lang="ru-RU" sz="2700" dirty="0" err="1">
                <a:solidFill>
                  <a:srgbClr val="7030A0"/>
                </a:solidFill>
              </a:rPr>
              <a:t>співвідношенні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висоти</a:t>
            </a:r>
            <a:r>
              <a:rPr lang="ru-RU" sz="2700" dirty="0">
                <a:solidFill>
                  <a:srgbClr val="7030A0"/>
                </a:solidFill>
              </a:rPr>
              <a:t> і </a:t>
            </a:r>
            <a:r>
              <a:rPr lang="ru-RU" sz="2700" dirty="0" err="1">
                <a:solidFill>
                  <a:srgbClr val="7030A0"/>
                </a:solidFill>
              </a:rPr>
              <a:t>діаметра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мушлі</a:t>
            </a:r>
            <a:r>
              <a:rPr lang="ru-RU" sz="2700" dirty="0">
                <a:solidFill>
                  <a:srgbClr val="7030A0"/>
                </a:solidFill>
              </a:rPr>
              <a:t> 0,2 температура </a:t>
            </a:r>
            <a:r>
              <a:rPr lang="ru-RU" sz="2700" dirty="0" err="1">
                <a:solidFill>
                  <a:srgbClr val="7030A0"/>
                </a:solidFill>
              </a:rPr>
              <a:t>молюсків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наближалася</a:t>
            </a:r>
            <a:r>
              <a:rPr lang="ru-RU" sz="2700" dirty="0">
                <a:solidFill>
                  <a:srgbClr val="7030A0"/>
                </a:solidFill>
              </a:rPr>
              <a:t> до </a:t>
            </a:r>
            <a:r>
              <a:rPr lang="ru-RU" sz="2700" dirty="0" err="1">
                <a:solidFill>
                  <a:srgbClr val="7030A0"/>
                </a:solidFill>
              </a:rPr>
              <a:t>критичних</a:t>
            </a:r>
            <a:r>
              <a:rPr lang="ru-RU" sz="2700" dirty="0">
                <a:solidFill>
                  <a:srgbClr val="7030A0"/>
                </a:solidFill>
              </a:rPr>
              <a:t> +38 ° С. А при </a:t>
            </a:r>
            <a:r>
              <a:rPr lang="ru-RU" sz="2700" dirty="0" err="1">
                <a:solidFill>
                  <a:srgbClr val="7030A0"/>
                </a:solidFill>
              </a:rPr>
              <a:t>збільшенні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цього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співвідношення</a:t>
            </a:r>
            <a:r>
              <a:rPr lang="ru-RU" sz="2700" dirty="0">
                <a:solidFill>
                  <a:srgbClr val="7030A0"/>
                </a:solidFill>
              </a:rPr>
              <a:t> до 0,6 (за </a:t>
            </a:r>
            <a:r>
              <a:rPr lang="ru-RU" sz="2700" dirty="0" err="1">
                <a:solidFill>
                  <a:srgbClr val="7030A0"/>
                </a:solidFill>
              </a:rPr>
              <a:t>рахунок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зростання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раковини</a:t>
            </a:r>
            <a:r>
              <a:rPr lang="ru-RU" sz="2700" dirty="0">
                <a:solidFill>
                  <a:srgbClr val="7030A0"/>
                </a:solidFill>
              </a:rPr>
              <a:t> у </a:t>
            </a:r>
            <a:r>
              <a:rPr lang="ru-RU" sz="2700" dirty="0" err="1">
                <a:solidFill>
                  <a:srgbClr val="7030A0"/>
                </a:solidFill>
              </a:rPr>
              <a:t>висоту</a:t>
            </a:r>
            <a:r>
              <a:rPr lang="ru-RU" sz="2700" dirty="0">
                <a:solidFill>
                  <a:srgbClr val="7030A0"/>
                </a:solidFill>
              </a:rPr>
              <a:t>) температура </a:t>
            </a:r>
            <a:r>
              <a:rPr lang="ru-RU" sz="2700" dirty="0" err="1">
                <a:solidFill>
                  <a:srgbClr val="7030A0"/>
                </a:solidFill>
              </a:rPr>
              <a:t>тіла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помітно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знижувалася</a:t>
            </a:r>
            <a:r>
              <a:rPr lang="ru-RU" sz="2700" dirty="0">
                <a:solidFill>
                  <a:srgbClr val="7030A0"/>
                </a:solidFill>
              </a:rPr>
              <a:t>, до 35,5 </a:t>
            </a:r>
            <a:r>
              <a:rPr lang="ru-RU" sz="2700" dirty="0" smtClean="0">
                <a:solidFill>
                  <a:srgbClr val="7030A0"/>
                </a:solidFill>
              </a:rPr>
              <a:t>° С.</a:t>
            </a:r>
            <a:endParaRPr lang="uk-UA" sz="27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11990230" y="4267200"/>
            <a:ext cx="201768" cy="248133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000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" y="304799"/>
            <a:ext cx="257577" cy="5168721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5612" y="549498"/>
            <a:ext cx="5169280" cy="548640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Найстаріший спійманий людиною молюск, за оцінками вчених мав вік в районі 405 </a:t>
            </a:r>
            <a:r>
              <a:rPr lang="uk-UA" dirty="0" smtClean="0">
                <a:solidFill>
                  <a:srgbClr val="7030A0"/>
                </a:solidFill>
              </a:rPr>
              <a:t>років.</a:t>
            </a:r>
          </a:p>
          <a:p>
            <a:pPr algn="ctr"/>
            <a:r>
              <a:rPr lang="uk-UA" dirty="0">
                <a:solidFill>
                  <a:srgbClr val="7030A0"/>
                </a:solidFill>
              </a:rPr>
              <a:t>Вік молюсків можна визначити за кількістю </a:t>
            </a:r>
            <a:r>
              <a:rPr lang="uk-UA" dirty="0" err="1">
                <a:solidFill>
                  <a:srgbClr val="7030A0"/>
                </a:solidFill>
              </a:rPr>
              <a:t>кілець</a:t>
            </a:r>
            <a:r>
              <a:rPr lang="uk-UA" dirty="0">
                <a:solidFill>
                  <a:srgbClr val="7030A0"/>
                </a:solidFill>
              </a:rPr>
              <a:t> на стулці раковини. Кожне кільце відрізняється від попереднього за рахунок особливостей їжі споживаної в цей період, стану екології, температури і кількості кисню у </a:t>
            </a:r>
            <a:r>
              <a:rPr lang="uk-UA" dirty="0" smtClean="0">
                <a:solidFill>
                  <a:srgbClr val="7030A0"/>
                </a:solidFill>
              </a:rPr>
              <a:t>воді.</a:t>
            </a:r>
          </a:p>
          <a:p>
            <a:pPr algn="ctr"/>
            <a:r>
              <a:rPr lang="uk-UA" dirty="0">
                <a:solidFill>
                  <a:srgbClr val="7030A0"/>
                </a:solidFill>
              </a:rPr>
              <a:t>Основним видом їжі молюсків є планктон , який вони фільтрують з </a:t>
            </a:r>
            <a:r>
              <a:rPr lang="uk-UA" dirty="0" smtClean="0">
                <a:solidFill>
                  <a:srgbClr val="7030A0"/>
                </a:solidFill>
              </a:rPr>
              <a:t>води.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30" y="745502"/>
            <a:ext cx="5611454" cy="4728018"/>
          </a:xfrm>
        </p:spPr>
      </p:pic>
    </p:spTree>
    <p:extLst>
      <p:ext uri="{BB962C8B-B14F-4D97-AF65-F5344CB8AC3E}">
        <p14:creationId xmlns:p14="http://schemas.microsoft.com/office/powerpoint/2010/main" val="142945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304799"/>
            <a:ext cx="154546" cy="3726287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793" y="656822"/>
            <a:ext cx="5323826" cy="5628067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Молюск — хижак рапана прибув в Чорне море в 1947 році з Японського моря на днищах перекинутих звідти радянських торпедних катерів і до теперішнього часу з’їв майже всіх устриць, мідій і морських гребінців. Так сильно розплодитись рапана змогла тому, що внаслідок невисокої солоності води в морі відсутні її природні вороги — морські </a:t>
            </a:r>
            <a:r>
              <a:rPr lang="uk-UA" dirty="0" smtClean="0">
                <a:solidFill>
                  <a:srgbClr val="7030A0"/>
                </a:solidFill>
              </a:rPr>
              <a:t>зірки.</a:t>
            </a:r>
          </a:p>
          <a:p>
            <a:pPr algn="ctr"/>
            <a:r>
              <a:rPr lang="uk-UA" dirty="0">
                <a:solidFill>
                  <a:srgbClr val="7030A0"/>
                </a:solidFill>
              </a:rPr>
              <a:t>Символ @, який ми іменуємо «собачка» , корейці називають «веселим равликом</a:t>
            </a:r>
            <a:r>
              <a:rPr lang="uk-UA" dirty="0" smtClean="0">
                <a:solidFill>
                  <a:srgbClr val="7030A0"/>
                </a:solidFill>
              </a:rPr>
              <a:t>».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38" y="656822"/>
            <a:ext cx="4269114" cy="5134378"/>
          </a:xfrm>
        </p:spPr>
      </p:pic>
    </p:spTree>
    <p:extLst>
      <p:ext uri="{BB962C8B-B14F-4D97-AF65-F5344CB8AC3E}">
        <p14:creationId xmlns:p14="http://schemas.microsoft.com/office/powerpoint/2010/main" val="327873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" y="304799"/>
            <a:ext cx="218941" cy="619903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579549"/>
            <a:ext cx="5048517" cy="5924281"/>
          </a:xfrm>
        </p:spPr>
        <p:txBody>
          <a:bodyPr>
            <a:normAutofit fontScale="92500"/>
          </a:bodyPr>
          <a:lstStyle/>
          <a:p>
            <a:pPr algn="ctr"/>
            <a:r>
              <a:rPr lang="uk-UA" dirty="0" err="1">
                <a:solidFill>
                  <a:srgbClr val="7030A0"/>
                </a:solidFill>
              </a:rPr>
              <a:t>Голожаберні</a:t>
            </a:r>
            <a:r>
              <a:rPr lang="uk-UA" dirty="0">
                <a:solidFill>
                  <a:srgbClr val="7030A0"/>
                </a:solidFill>
              </a:rPr>
              <a:t> молюски налічують близько 3000 видів, красиві і отруйні мешканці морів, характеризуються повною відсутністю панцира . Однак зовнішній вигляд оманливий. </a:t>
            </a:r>
            <a:r>
              <a:rPr lang="uk-UA" dirty="0" err="1">
                <a:solidFill>
                  <a:srgbClr val="7030A0"/>
                </a:solidFill>
              </a:rPr>
              <a:t>Голожаберні</a:t>
            </a:r>
            <a:r>
              <a:rPr lang="uk-UA" dirty="0">
                <a:solidFill>
                  <a:srgbClr val="7030A0"/>
                </a:solidFill>
              </a:rPr>
              <a:t> молюски дуже отруйні, від одного дотику до них може зійти шкіра з руки. Ще однією особливістю цих істот, є наявність статевих органів на хвості і на голові. Розміром ці молюски бувають від 6 міліметрів до 31 сантиметрів. Харчуються </a:t>
            </a:r>
            <a:r>
              <a:rPr lang="uk-UA" dirty="0" err="1">
                <a:solidFill>
                  <a:srgbClr val="7030A0"/>
                </a:solidFill>
              </a:rPr>
              <a:t>голожаберні</a:t>
            </a:r>
            <a:r>
              <a:rPr lang="uk-UA" dirty="0">
                <a:solidFill>
                  <a:srgbClr val="7030A0"/>
                </a:solidFill>
              </a:rPr>
              <a:t> молюски водоростями, анемонами і навіть іншими молюсками. Своїм красивим забарвленням вони зобов’язані </a:t>
            </a:r>
            <a:r>
              <a:rPr lang="uk-UA" dirty="0" smtClean="0">
                <a:solidFill>
                  <a:srgbClr val="7030A0"/>
                </a:solidFill>
              </a:rPr>
              <a:t>тому що </a:t>
            </a:r>
            <a:r>
              <a:rPr lang="uk-UA" dirty="0">
                <a:solidFill>
                  <a:srgbClr val="7030A0"/>
                </a:solidFill>
              </a:rPr>
              <a:t>вживають в </a:t>
            </a:r>
            <a:r>
              <a:rPr lang="uk-UA" dirty="0" smtClean="0">
                <a:solidFill>
                  <a:srgbClr val="7030A0"/>
                </a:solidFill>
              </a:rPr>
              <a:t>їжу.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3" y="669701"/>
            <a:ext cx="5666703" cy="4569049"/>
          </a:xfrm>
        </p:spPr>
      </p:pic>
    </p:spTree>
    <p:extLst>
      <p:ext uri="{BB962C8B-B14F-4D97-AF65-F5344CB8AC3E}">
        <p14:creationId xmlns:p14="http://schemas.microsoft.com/office/powerpoint/2010/main" val="61851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304800"/>
            <a:ext cx="360608" cy="623766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Найкрасивіша, але смертоносна морська оса в Австралії — сама отруйна медуза всього світу. Недалеко від узбережжя </a:t>
            </a:r>
            <a:r>
              <a:rPr lang="uk-UA" dirty="0" err="1">
                <a:solidFill>
                  <a:srgbClr val="7030A0"/>
                </a:solidFill>
              </a:rPr>
              <a:t>Квінсленд</a:t>
            </a:r>
            <a:r>
              <a:rPr lang="uk-UA" dirty="0">
                <a:solidFill>
                  <a:srgbClr val="7030A0"/>
                </a:solidFill>
              </a:rPr>
              <a:t> з 1880 року від її отрути загинуло 66 </a:t>
            </a:r>
            <a:r>
              <a:rPr lang="uk-UA" dirty="0" smtClean="0">
                <a:solidFill>
                  <a:srgbClr val="7030A0"/>
                </a:solidFill>
              </a:rPr>
              <a:t>осіб.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8" y="450761"/>
            <a:ext cx="5547060" cy="5183657"/>
          </a:xfrm>
        </p:spPr>
      </p:pic>
    </p:spTree>
    <p:extLst>
      <p:ext uri="{BB962C8B-B14F-4D97-AF65-F5344CB8AC3E}">
        <p14:creationId xmlns:p14="http://schemas.microsoft.com/office/powerpoint/2010/main" val="331308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304800"/>
            <a:ext cx="347730" cy="5027054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4097" y="304799"/>
            <a:ext cx="5267458" cy="6147515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Шум моря в сувенірних раковинах молюсків — це шум навколишнього вас середовища, яка резонує з порожнинами раковини. Цього ефекту можна домогтися без панцира молюска , приклавши до вуха зігнуту долоню або </a:t>
            </a:r>
            <a:r>
              <a:rPr lang="uk-UA" dirty="0" smtClean="0">
                <a:solidFill>
                  <a:srgbClr val="7030A0"/>
                </a:solidFill>
              </a:rPr>
              <a:t>кухоль.</a:t>
            </a:r>
          </a:p>
          <a:p>
            <a:pPr algn="ctr"/>
            <a:r>
              <a:rPr lang="uk-UA" dirty="0" err="1">
                <a:solidFill>
                  <a:srgbClr val="7030A0"/>
                </a:solidFill>
              </a:rPr>
              <a:t>Моллюскі</a:t>
            </a:r>
            <a:r>
              <a:rPr lang="uk-UA" dirty="0">
                <a:solidFill>
                  <a:srgbClr val="7030A0"/>
                </a:solidFill>
              </a:rPr>
              <a:t> неймовірно сильні. Якби людина володіла такою ж силою, то п’ятдесяти кілограмова людина могла б спокійно </a:t>
            </a:r>
            <a:r>
              <a:rPr lang="uk-UA" dirty="0" err="1">
                <a:solidFill>
                  <a:srgbClr val="7030A0"/>
                </a:solidFill>
              </a:rPr>
              <a:t>поднятся</a:t>
            </a:r>
            <a:r>
              <a:rPr lang="uk-UA" dirty="0">
                <a:solidFill>
                  <a:srgbClr val="7030A0"/>
                </a:solidFill>
              </a:rPr>
              <a:t> вгору по сходах з вантажем в </a:t>
            </a:r>
            <a:r>
              <a:rPr lang="uk-UA" dirty="0" smtClean="0">
                <a:solidFill>
                  <a:srgbClr val="7030A0"/>
                </a:solidFill>
              </a:rPr>
              <a:t>пів-</a:t>
            </a:r>
            <a:r>
              <a:rPr lang="uk-UA" dirty="0" err="1" smtClean="0">
                <a:solidFill>
                  <a:srgbClr val="7030A0"/>
                </a:solidFill>
              </a:rPr>
              <a:t>тонни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87" y="669701"/>
            <a:ext cx="5512537" cy="4494119"/>
          </a:xfrm>
        </p:spPr>
      </p:pic>
    </p:spTree>
    <p:extLst>
      <p:ext uri="{BB962C8B-B14F-4D97-AF65-F5344CB8AC3E}">
        <p14:creationId xmlns:p14="http://schemas.microsoft.com/office/powerpoint/2010/main" val="325405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712891" y="373486"/>
            <a:ext cx="1056067" cy="1596982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9397" y="257577"/>
            <a:ext cx="5666703" cy="6426557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Молюски  ( м’якотілі ) – один із видів безхребетних. Тіло у більшості молюсків вкрите раковиною. На черевній стороні м’язистий виріст — нога (орган руху ) 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  <a:r>
              <a:rPr lang="uk-UA" dirty="0">
                <a:solidFill>
                  <a:srgbClr val="7030A0"/>
                </a:solidFill>
              </a:rPr>
              <a:t> Мешкають в морях (більшість) , прісних </a:t>
            </a:r>
            <a:r>
              <a:rPr lang="uk-UA" dirty="0" smtClean="0">
                <a:solidFill>
                  <a:srgbClr val="7030A0"/>
                </a:solidFill>
              </a:rPr>
              <a:t>водоймах та </a:t>
            </a:r>
            <a:r>
              <a:rPr lang="uk-UA" dirty="0">
                <a:solidFill>
                  <a:srgbClr val="7030A0"/>
                </a:solidFill>
              </a:rPr>
              <a:t>на суші. Багато молюсків – є їжею для риб , птахів і ссавців ; деякі вживаються в їжу людиною ; Об’єкт аквакультури ( устриці , мідії , кальмари , гребінці та ін.) Раковини використовуються для виготовлення виробів , з </a:t>
            </a:r>
            <a:r>
              <a:rPr lang="uk-UA" dirty="0" err="1" smtClean="0">
                <a:solidFill>
                  <a:srgbClr val="7030A0"/>
                </a:solidFill>
              </a:rPr>
              <a:t>жемчужин</a:t>
            </a:r>
            <a:r>
              <a:rPr lang="uk-UA" dirty="0" smtClean="0">
                <a:solidFill>
                  <a:srgbClr val="7030A0"/>
                </a:solidFill>
              </a:rPr>
              <a:t> добувають </a:t>
            </a:r>
            <a:r>
              <a:rPr lang="uk-UA" dirty="0">
                <a:solidFill>
                  <a:srgbClr val="7030A0"/>
                </a:solidFill>
              </a:rPr>
              <a:t>перли. Ряд наземних молюсків пошкоджує культурні рослини , деякі псують підводні частини судів і гідротехнічних споруд (наприклад,  корабельний черв’як ) 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45" y="811369"/>
            <a:ext cx="5714485" cy="4687910"/>
          </a:xfrm>
        </p:spPr>
      </p:pic>
    </p:spTree>
    <p:extLst>
      <p:ext uri="{BB962C8B-B14F-4D97-AF65-F5344CB8AC3E}">
        <p14:creationId xmlns:p14="http://schemas.microsoft.com/office/powerpoint/2010/main" val="254379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304800"/>
            <a:ext cx="321972" cy="54864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6373" y="553792"/>
            <a:ext cx="4597757" cy="5950039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Восьминоги — дуже розумні молюски , вони здатні розрізняти форми різних геометричних фігур, звикають до людей і навіть іноді стають ручними. Ці молюски вельми охайні, завжди дбають про чистоту в своїх оселях, змиваючи весь бруд струменем води, яку самі випускають, а відходи складають зовні в «купки</a:t>
            </a:r>
            <a:r>
              <a:rPr lang="uk-UA" dirty="0" smtClean="0">
                <a:solidFill>
                  <a:srgbClr val="7030A0"/>
                </a:solidFill>
              </a:rPr>
              <a:t>».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8" y="463640"/>
            <a:ext cx="5611454" cy="5085804"/>
          </a:xfrm>
        </p:spPr>
      </p:pic>
    </p:spTree>
    <p:extLst>
      <p:ext uri="{BB962C8B-B14F-4D97-AF65-F5344CB8AC3E}">
        <p14:creationId xmlns:p14="http://schemas.microsoft.com/office/powerpoint/2010/main" val="9753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412383"/>
            <a:ext cx="9601200" cy="1219200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>
                <a:solidFill>
                  <a:srgbClr val="7030A0"/>
                </a:solidFill>
              </a:rPr>
              <a:t>Дякую за увагу</a:t>
            </a:r>
            <a:endParaRPr lang="uk-UA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4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err="1" smtClean="0">
                <a:solidFill>
                  <a:srgbClr val="7030A0"/>
                </a:solidFill>
              </a:rPr>
              <a:t>Жемчужини</a:t>
            </a:r>
            <a:endParaRPr lang="uk-UA" sz="5400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96" y="1674254"/>
            <a:ext cx="6034404" cy="388941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1674254"/>
            <a:ext cx="5782614" cy="3889419"/>
          </a:xfrm>
        </p:spPr>
      </p:pic>
    </p:spTree>
    <p:extLst>
      <p:ext uri="{BB962C8B-B14F-4D97-AF65-F5344CB8AC3E}">
        <p14:creationId xmlns:p14="http://schemas.microsoft.com/office/powerpoint/2010/main" val="413099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13838" y="510862"/>
            <a:ext cx="286742" cy="35052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7323" y="510861"/>
            <a:ext cx="5300868" cy="6605555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Найбільшим молюском, якого коли-небудь виловлювали, став представник </a:t>
            </a:r>
            <a:r>
              <a:rPr lang="uk-UA" dirty="0" smtClean="0">
                <a:solidFill>
                  <a:srgbClr val="7030A0"/>
                </a:solidFill>
              </a:rPr>
              <a:t>безхребетних , який </a:t>
            </a:r>
            <a:r>
              <a:rPr lang="uk-UA" dirty="0">
                <a:solidFill>
                  <a:srgbClr val="7030A0"/>
                </a:solidFill>
              </a:rPr>
              <a:t>важив 340 кілограм і був спійманий на берегах Японії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uk-UA" dirty="0" smtClean="0">
                <a:solidFill>
                  <a:srgbClr val="7030A0"/>
                </a:solidFill>
              </a:rPr>
              <a:t> Основою харчування молюсків є планктон, який вони відфільтровують з води.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За один сезон </a:t>
            </a:r>
            <a:r>
              <a:rPr lang="ru-RU" dirty="0" err="1" smtClean="0">
                <a:solidFill>
                  <a:srgbClr val="7030A0"/>
                </a:solidFill>
              </a:rPr>
              <a:t>устриця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може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відкласти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близько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мільйона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яєць</a:t>
            </a:r>
            <a:r>
              <a:rPr lang="ru-RU" dirty="0" smtClean="0">
                <a:solidFill>
                  <a:srgbClr val="7030A0"/>
                </a:solidFill>
              </a:rPr>
              <a:t>. Але </a:t>
            </a:r>
            <a:r>
              <a:rPr lang="ru-RU" dirty="0" err="1" smtClean="0">
                <a:solidFill>
                  <a:srgbClr val="7030A0"/>
                </a:solidFill>
              </a:rPr>
              <a:t>тільки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декілька</a:t>
            </a:r>
            <a:r>
              <a:rPr lang="ru-RU" dirty="0" smtClean="0">
                <a:solidFill>
                  <a:srgbClr val="7030A0"/>
                </a:solidFill>
              </a:rPr>
              <a:t> з них </a:t>
            </a:r>
            <a:r>
              <a:rPr lang="ru-RU" dirty="0" err="1" smtClean="0">
                <a:solidFill>
                  <a:srgbClr val="7030A0"/>
                </a:solidFill>
              </a:rPr>
              <a:t>зможуть</a:t>
            </a:r>
            <a:r>
              <a:rPr lang="ru-RU" dirty="0" smtClean="0">
                <a:solidFill>
                  <a:srgbClr val="7030A0"/>
                </a:solidFill>
              </a:rPr>
              <a:t> стати </a:t>
            </a:r>
            <a:r>
              <a:rPr lang="ru-RU" dirty="0" err="1" smtClean="0">
                <a:solidFill>
                  <a:srgbClr val="7030A0"/>
                </a:solidFill>
              </a:rPr>
              <a:t>дорослими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молюсками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64" y="1080704"/>
            <a:ext cx="5374239" cy="4637401"/>
          </a:xfrm>
        </p:spPr>
      </p:pic>
    </p:spTree>
    <p:extLst>
      <p:ext uri="{BB962C8B-B14F-4D97-AF65-F5344CB8AC3E}">
        <p14:creationId xmlns:p14="http://schemas.microsoft.com/office/powerpoint/2010/main" val="7587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04799"/>
            <a:ext cx="206061" cy="523311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6975" y="476518"/>
            <a:ext cx="5195037" cy="5653826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7030A0"/>
                </a:solidFill>
              </a:rPr>
              <a:t>Найбільшим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ru-RU" dirty="0" err="1">
                <a:solidFill>
                  <a:srgbClr val="7030A0"/>
                </a:solidFill>
              </a:rPr>
              <a:t>світі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двостулковим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молюском</a:t>
            </a:r>
            <a:r>
              <a:rPr lang="ru-RU" dirty="0">
                <a:solidFill>
                  <a:srgbClr val="7030A0"/>
                </a:solidFill>
              </a:rPr>
              <a:t> є </a:t>
            </a:r>
            <a:r>
              <a:rPr lang="ru-RU" dirty="0" err="1">
                <a:solidFill>
                  <a:srgbClr val="7030A0"/>
                </a:solidFill>
              </a:rPr>
              <a:t>тридакна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гігантська</a:t>
            </a:r>
            <a:r>
              <a:rPr lang="ru-RU" dirty="0">
                <a:solidFill>
                  <a:srgbClr val="7030A0"/>
                </a:solidFill>
              </a:rPr>
              <a:t> . </a:t>
            </a:r>
            <a:r>
              <a:rPr lang="ru-RU" dirty="0" err="1">
                <a:solidFill>
                  <a:srgbClr val="7030A0"/>
                </a:solidFill>
              </a:rPr>
              <a:t>Діаметр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її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раковини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може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досягати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двох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метрів</a:t>
            </a:r>
            <a:r>
              <a:rPr lang="ru-RU" dirty="0">
                <a:solidFill>
                  <a:srgbClr val="7030A0"/>
                </a:solidFill>
              </a:rPr>
              <a:t> , а вага 250 </a:t>
            </a:r>
            <a:r>
              <a:rPr lang="ru-RU" dirty="0" err="1">
                <a:solidFill>
                  <a:srgbClr val="7030A0"/>
                </a:solidFill>
              </a:rPr>
              <a:t>кілограмів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Мешкає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цей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гігант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тропічних</a:t>
            </a:r>
            <a:r>
              <a:rPr lang="ru-RU" dirty="0">
                <a:solidFill>
                  <a:srgbClr val="7030A0"/>
                </a:solidFill>
              </a:rPr>
              <a:t> водах і </a:t>
            </a:r>
            <a:r>
              <a:rPr lang="ru-RU" dirty="0" err="1">
                <a:solidFill>
                  <a:srgbClr val="7030A0"/>
                </a:solidFill>
              </a:rPr>
              <a:t>може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спокійно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селитися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глибинах</a:t>
            </a:r>
            <a:r>
              <a:rPr lang="ru-RU" dirty="0">
                <a:solidFill>
                  <a:srgbClr val="7030A0"/>
                </a:solidFill>
              </a:rPr>
              <a:t> до ста </a:t>
            </a:r>
            <a:r>
              <a:rPr lang="ru-RU" dirty="0" err="1">
                <a:solidFill>
                  <a:srgbClr val="7030A0"/>
                </a:solidFill>
              </a:rPr>
              <a:t>метрів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Також</a:t>
            </a:r>
            <a:r>
              <a:rPr lang="ru-RU" dirty="0">
                <a:solidFill>
                  <a:srgbClr val="7030A0"/>
                </a:solidFill>
              </a:rPr>
              <a:t> широко </a:t>
            </a:r>
            <a:r>
              <a:rPr lang="ru-RU" dirty="0" err="1">
                <a:solidFill>
                  <a:srgbClr val="7030A0"/>
                </a:solidFill>
              </a:rPr>
              <a:t>поширена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серед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любителів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акваріумів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Останнім</a:t>
            </a:r>
            <a:r>
              <a:rPr lang="ru-RU" dirty="0">
                <a:solidFill>
                  <a:srgbClr val="7030A0"/>
                </a:solidFill>
              </a:rPr>
              <a:t> часом </a:t>
            </a:r>
            <a:r>
              <a:rPr lang="ru-RU" dirty="0" err="1">
                <a:solidFill>
                  <a:srgbClr val="7030A0"/>
                </a:solidFill>
              </a:rPr>
              <a:t>тридакну</a:t>
            </a:r>
            <a:r>
              <a:rPr lang="ru-RU" dirty="0">
                <a:solidFill>
                  <a:srgbClr val="7030A0"/>
                </a:solidFill>
              </a:rPr>
              <a:t> практично </a:t>
            </a:r>
            <a:r>
              <a:rPr lang="ru-RU" dirty="0" err="1">
                <a:solidFill>
                  <a:srgbClr val="7030A0"/>
                </a:solidFill>
              </a:rPr>
              <a:t>винищили</a:t>
            </a:r>
            <a:r>
              <a:rPr lang="ru-RU" dirty="0">
                <a:solidFill>
                  <a:srgbClr val="7030A0"/>
                </a:solidFill>
              </a:rPr>
              <a:t> , </a:t>
            </a:r>
            <a:r>
              <a:rPr lang="ru-RU" dirty="0" err="1">
                <a:solidFill>
                  <a:srgbClr val="7030A0"/>
                </a:solidFill>
              </a:rPr>
              <a:t>однак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залишається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надія</a:t>
            </a:r>
            <a:r>
              <a:rPr lang="ru-RU" dirty="0">
                <a:solidFill>
                  <a:srgbClr val="7030A0"/>
                </a:solidFill>
              </a:rPr>
              <a:t> 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це</a:t>
            </a:r>
            <a:r>
              <a:rPr lang="ru-RU" dirty="0">
                <a:solidFill>
                  <a:srgbClr val="7030A0"/>
                </a:solidFill>
              </a:rPr>
              <a:t> диво </a:t>
            </a:r>
            <a:r>
              <a:rPr lang="ru-RU" dirty="0" err="1">
                <a:solidFill>
                  <a:srgbClr val="7030A0"/>
                </a:solidFill>
              </a:rPr>
              <a:t>природи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виживе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глибинах</a:t>
            </a:r>
            <a:r>
              <a:rPr lang="ru-RU" dirty="0">
                <a:solidFill>
                  <a:srgbClr val="7030A0"/>
                </a:solidFill>
              </a:rPr>
              <a:t>, де </a:t>
            </a:r>
            <a:r>
              <a:rPr lang="ru-RU" dirty="0" err="1">
                <a:solidFill>
                  <a:srgbClr val="7030A0"/>
                </a:solidFill>
              </a:rPr>
              <a:t>її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важче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дістати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8" y="656823"/>
            <a:ext cx="5572818" cy="4698624"/>
          </a:xfrm>
        </p:spPr>
      </p:pic>
    </p:spTree>
    <p:extLst>
      <p:ext uri="{BB962C8B-B14F-4D97-AF65-F5344CB8AC3E}">
        <p14:creationId xmlns:p14="http://schemas.microsoft.com/office/powerpoint/2010/main" val="405836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304800"/>
            <a:ext cx="231820" cy="529751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8339" y="304800"/>
            <a:ext cx="5233674" cy="6070242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Найбільший у світі молюск- </a:t>
            </a:r>
            <a:r>
              <a:rPr lang="uk-UA" dirty="0" err="1">
                <a:solidFill>
                  <a:srgbClr val="7030A0"/>
                </a:solidFill>
              </a:rPr>
              <a:t>велитенський</a:t>
            </a:r>
            <a:r>
              <a:rPr lang="uk-UA" dirty="0">
                <a:solidFill>
                  <a:srgbClr val="7030A0"/>
                </a:solidFill>
              </a:rPr>
              <a:t> кальмар якого звуть </a:t>
            </a:r>
            <a:r>
              <a:rPr lang="en-US" dirty="0" err="1">
                <a:solidFill>
                  <a:srgbClr val="7030A0"/>
                </a:solidFill>
              </a:rPr>
              <a:t>Architeuthis</a:t>
            </a:r>
            <a:r>
              <a:rPr lang="en-US" dirty="0">
                <a:solidFill>
                  <a:srgbClr val="7030A0"/>
                </a:solidFill>
              </a:rPr>
              <a:t> dux, </a:t>
            </a:r>
            <a:r>
              <a:rPr lang="uk-UA" dirty="0">
                <a:solidFill>
                  <a:srgbClr val="7030A0"/>
                </a:solidFill>
              </a:rPr>
              <a:t>завдовжки 18 метрів. Виловили цього представника безхребетних в 1880 році в Новій Зеландії. Перші згадки про них датовані 1555 роком. Кальмарів у той час називали і спрутами , і морськими зміями , і взагалі люди довгий час відмовлялися вірити в їх існування . Сфотографувати вперше </a:t>
            </a:r>
            <a:r>
              <a:rPr lang="en-US" dirty="0" err="1">
                <a:solidFill>
                  <a:srgbClr val="7030A0"/>
                </a:solidFill>
              </a:rPr>
              <a:t>Architeuthis</a:t>
            </a:r>
            <a:r>
              <a:rPr lang="en-US" dirty="0">
                <a:solidFill>
                  <a:srgbClr val="7030A0"/>
                </a:solidFill>
              </a:rPr>
              <a:t> dux </a:t>
            </a:r>
            <a:r>
              <a:rPr lang="uk-UA" dirty="0">
                <a:solidFill>
                  <a:srgbClr val="7030A0"/>
                </a:solidFill>
              </a:rPr>
              <a:t>змогли вчені Японії в 2007 </a:t>
            </a:r>
            <a:r>
              <a:rPr lang="uk-UA" dirty="0" smtClean="0">
                <a:solidFill>
                  <a:srgbClr val="7030A0"/>
                </a:solidFill>
              </a:rPr>
              <a:t>році.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3" y="801350"/>
            <a:ext cx="5958066" cy="4800960"/>
          </a:xfrm>
        </p:spPr>
      </p:pic>
    </p:spTree>
    <p:extLst>
      <p:ext uri="{BB962C8B-B14F-4D97-AF65-F5344CB8AC3E}">
        <p14:creationId xmlns:p14="http://schemas.microsoft.com/office/powerpoint/2010/main" val="90186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317679"/>
            <a:ext cx="244699" cy="465356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5972" y="2163651"/>
            <a:ext cx="5143522" cy="1931831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7030A0"/>
                </a:solidFill>
              </a:rPr>
              <a:t>Порожні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раковини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молюсків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були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знайдені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пустелі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Наска</a:t>
            </a:r>
            <a:r>
              <a:rPr lang="ru-RU" dirty="0">
                <a:solidFill>
                  <a:srgbClr val="7030A0"/>
                </a:solidFill>
              </a:rPr>
              <a:t> , яка , як </a:t>
            </a:r>
            <a:r>
              <a:rPr lang="ru-RU" dirty="0" err="1">
                <a:solidFill>
                  <a:srgbClr val="7030A0"/>
                </a:solidFill>
              </a:rPr>
              <a:t>відомо</a:t>
            </a:r>
            <a:r>
              <a:rPr lang="ru-RU" dirty="0">
                <a:solidFill>
                  <a:srgbClr val="7030A0"/>
                </a:solidFill>
              </a:rPr>
              <a:t> , </a:t>
            </a:r>
            <a:r>
              <a:rPr lang="ru-RU" dirty="0" err="1">
                <a:solidFill>
                  <a:srgbClr val="7030A0"/>
                </a:solidFill>
              </a:rPr>
              <a:t>раніше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була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вкрита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суцільним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лісом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39" y="540913"/>
            <a:ext cx="5821251" cy="5012162"/>
          </a:xfrm>
        </p:spPr>
      </p:pic>
    </p:spTree>
    <p:extLst>
      <p:ext uri="{BB962C8B-B14F-4D97-AF65-F5344CB8AC3E}">
        <p14:creationId xmlns:p14="http://schemas.microsoft.com/office/powerpoint/2010/main" val="116869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304800"/>
            <a:ext cx="347730" cy="612175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Було знайдено молюск, який під час пошкодження може випромінювати певні світлові сигнали. </a:t>
            </a: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dirty="0">
                <a:solidFill>
                  <a:srgbClr val="7030A0"/>
                </a:solidFill>
              </a:rPr>
              <a:t>Його відкрили іспанські та кубинські дослідники , які працювали на острові з метою вивчення підводної фауни </a:t>
            </a:r>
            <a:r>
              <a:rPr lang="uk-UA" dirty="0" err="1" smtClean="0">
                <a:solidFill>
                  <a:srgbClr val="7030A0"/>
                </a:solidFill>
              </a:rPr>
              <a:t>Макаронезії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7" y="837127"/>
            <a:ext cx="5534181" cy="4627085"/>
          </a:xfrm>
        </p:spPr>
      </p:pic>
    </p:spTree>
    <p:extLst>
      <p:ext uri="{BB962C8B-B14F-4D97-AF65-F5344CB8AC3E}">
        <p14:creationId xmlns:p14="http://schemas.microsoft.com/office/powerpoint/2010/main" val="101225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304799"/>
            <a:ext cx="360608" cy="614751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8947" y="772732"/>
            <a:ext cx="4873066" cy="50184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dirty="0">
                <a:solidFill>
                  <a:srgbClr val="7030A0"/>
                </a:solidFill>
              </a:rPr>
              <a:t>Молюски конуси , що належать сімейству </a:t>
            </a:r>
            <a:r>
              <a:rPr lang="en-US" dirty="0" err="1">
                <a:solidFill>
                  <a:srgbClr val="7030A0"/>
                </a:solidFill>
              </a:rPr>
              <a:t>Conidae</a:t>
            </a:r>
            <a:r>
              <a:rPr lang="en-US" dirty="0">
                <a:solidFill>
                  <a:srgbClr val="7030A0"/>
                </a:solidFill>
              </a:rPr>
              <a:t> , </a:t>
            </a:r>
            <a:r>
              <a:rPr lang="uk-UA" dirty="0">
                <a:solidFill>
                  <a:srgbClr val="7030A0"/>
                </a:solidFill>
              </a:rPr>
              <a:t>надзвичайно красиві і дуже часто зустрічаються в колекціях. Але вони дуже отруйні і є хижаками за своєю природою. Під час полювання на рибу , вони </a:t>
            </a:r>
            <a:r>
              <a:rPr lang="uk-UA" dirty="0" err="1">
                <a:solidFill>
                  <a:srgbClr val="7030A0"/>
                </a:solidFill>
              </a:rPr>
              <a:t>загарпунюють</a:t>
            </a:r>
            <a:r>
              <a:rPr lang="uk-UA" dirty="0">
                <a:solidFill>
                  <a:srgbClr val="7030A0"/>
                </a:solidFill>
              </a:rPr>
              <a:t> її сильно збільшеним зубом , через який вприскують сильну отруту в тіло жертви. Деякі конуси настільки отруйні , що їм під силу навіть убити людину. Це відбувається тоді , коли люди збирають раковини на мілководді або </a:t>
            </a:r>
            <a:r>
              <a:rPr lang="uk-UA" dirty="0" smtClean="0">
                <a:solidFill>
                  <a:srgbClr val="7030A0"/>
                </a:solidFill>
              </a:rPr>
              <a:t>березі.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8" y="772732"/>
            <a:ext cx="5405392" cy="4500415"/>
          </a:xfrm>
        </p:spPr>
      </p:pic>
    </p:spTree>
    <p:extLst>
      <p:ext uri="{BB962C8B-B14F-4D97-AF65-F5344CB8AC3E}">
        <p14:creationId xmlns:p14="http://schemas.microsoft.com/office/powerpoint/2010/main" val="347421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F38F90-B6CE-4A36-B557-E2C696D08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1038</Words>
  <Application>Microsoft Office PowerPoint</Application>
  <PresentationFormat>Широкоэкранный</PresentationFormat>
  <Paragraphs>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Corbel</vt:lpstr>
      <vt:lpstr>Seashells 16x9</vt:lpstr>
      <vt:lpstr>Молюски</vt:lpstr>
      <vt:lpstr>Презентация PowerPoint</vt:lpstr>
      <vt:lpstr>Жемчужини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Життя молюсків повністю залежить від середовища, в якій вони мешкають. По-перше, вони холоднокровні, а по-друге, пересуваються дуже повільно. Молюски, які мешкають в зоні припливу і відпливу, знаходяться в ще більш скрутному становищі — вони відчувають на собі не тільки перепади температур. Їх місце існування змінюється з водною на наземно-повітряну двічі на день. Головне завдання молюска — не дати температурі свого тіла підвищитися вище +37-38 ° С. Вище цього порога молюски відчувають тепловий шок, впадають в кому, а потім гинуть. Молюски можуть підтримувати температуру свого тіла, не даючи їй досягти летального порога вище +38 ° С. Причому це відбувалося, навіть коли температура повітря підвищувалася до +42 ° С. За словами вчених, молюски досягали такого ефекту завдяки зміні форми раковини. У спекотні дні літа у всіх молюсків висота мушлі збільшувалася. Наприклад, при співвідношенні висоти і діаметра мушлі 0,2 температура молюсків наближалася до критичних +38 ° С. А при збільшенні цього співвідношення до 0,6 (за рахунок зростання раковини у висоту) температура тіла помітно знижувалася, до 35,5 ° 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2015-02-05T21:50:01Z</dcterms:created>
  <dcterms:modified xsi:type="dcterms:W3CDTF">2015-02-05T23:40:32Z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