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258" r:id="rId4"/>
    <p:sldId id="266" r:id="rId5"/>
    <p:sldId id="316" r:id="rId6"/>
    <p:sldId id="259" r:id="rId7"/>
    <p:sldId id="303" r:id="rId8"/>
    <p:sldId id="265" r:id="rId9"/>
    <p:sldId id="310" r:id="rId10"/>
    <p:sldId id="317" r:id="rId11"/>
    <p:sldId id="318" r:id="rId12"/>
    <p:sldId id="293" r:id="rId13"/>
    <p:sldId id="307" r:id="rId14"/>
    <p:sldId id="309" r:id="rId15"/>
    <p:sldId id="320" r:id="rId16"/>
    <p:sldId id="297" r:id="rId17"/>
    <p:sldId id="296" r:id="rId18"/>
    <p:sldId id="298" r:id="rId19"/>
    <p:sldId id="276" r:id="rId20"/>
    <p:sldId id="311" r:id="rId21"/>
    <p:sldId id="304" r:id="rId22"/>
    <p:sldId id="299" r:id="rId23"/>
    <p:sldId id="285" r:id="rId24"/>
    <p:sldId id="319" r:id="rId25"/>
    <p:sldId id="314" r:id="rId26"/>
    <p:sldId id="308" r:id="rId27"/>
    <p:sldId id="275" r:id="rId28"/>
    <p:sldId id="302" r:id="rId29"/>
    <p:sldId id="283" r:id="rId30"/>
    <p:sldId id="282" r:id="rId31"/>
    <p:sldId id="288" r:id="rId32"/>
    <p:sldId id="294" r:id="rId33"/>
    <p:sldId id="268" r:id="rId34"/>
    <p:sldId id="263" r:id="rId35"/>
    <p:sldId id="264" r:id="rId36"/>
    <p:sldId id="267" r:id="rId37"/>
    <p:sldId id="306" r:id="rId38"/>
    <p:sldId id="315" r:id="rId3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900B6-3AD6-4A94-8AD1-BB3A054F616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946232-5ED4-4A8E-8AA5-8BE5E9EDF241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Головний мозок</a:t>
          </a:r>
          <a:endParaRPr lang="uk-UA" sz="2800" b="1" dirty="0"/>
        </a:p>
      </dgm:t>
    </dgm:pt>
    <dgm:pt modelId="{7910D5CC-098B-4AB6-A55F-2B27A11367DC}" type="parTrans" cxnId="{4A44B643-48FE-4F9C-8BF6-EB04E58CA787}">
      <dgm:prSet/>
      <dgm:spPr/>
      <dgm:t>
        <a:bodyPr/>
        <a:lstStyle/>
        <a:p>
          <a:endParaRPr lang="uk-UA"/>
        </a:p>
      </dgm:t>
    </dgm:pt>
    <dgm:pt modelId="{EC1CFFFB-EC4E-4153-AEA8-ACB88FFECBB3}" type="sibTrans" cxnId="{4A44B643-48FE-4F9C-8BF6-EB04E58CA787}">
      <dgm:prSet/>
      <dgm:spPr/>
      <dgm:t>
        <a:bodyPr/>
        <a:lstStyle/>
        <a:p>
          <a:endParaRPr lang="uk-UA"/>
        </a:p>
      </dgm:t>
    </dgm:pt>
    <dgm:pt modelId="{ED47CFD3-33BD-488D-9A6B-480915C6DE61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Стовбур мозку</a:t>
          </a:r>
          <a:endParaRPr lang="uk-UA" sz="2800" b="1" dirty="0"/>
        </a:p>
      </dgm:t>
    </dgm:pt>
    <dgm:pt modelId="{E074AD05-8DEC-487E-9BF5-2960394A9482}" type="parTrans" cxnId="{0F358F78-9139-4873-81BE-D9C1AE3E725F}">
      <dgm:prSet/>
      <dgm:spPr/>
      <dgm:t>
        <a:bodyPr/>
        <a:lstStyle/>
        <a:p>
          <a:endParaRPr lang="uk-UA"/>
        </a:p>
      </dgm:t>
    </dgm:pt>
    <dgm:pt modelId="{9468911E-894F-46AA-A908-9B820CD1CF5B}" type="sibTrans" cxnId="{0F358F78-9139-4873-81BE-D9C1AE3E725F}">
      <dgm:prSet/>
      <dgm:spPr/>
      <dgm:t>
        <a:bodyPr/>
        <a:lstStyle/>
        <a:p>
          <a:endParaRPr lang="uk-UA"/>
        </a:p>
      </dgm:t>
    </dgm:pt>
    <dgm:pt modelId="{56A3CB8A-8E3C-4438-82FC-71B216014F60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Довгастий мозок</a:t>
          </a:r>
          <a:endParaRPr lang="uk-UA" b="1" dirty="0"/>
        </a:p>
      </dgm:t>
    </dgm:pt>
    <dgm:pt modelId="{031C9061-4B8F-4654-B6C6-B34213D6D89F}" type="parTrans" cxnId="{57D0A2F1-19AE-468E-B83A-F26C5EA981B1}">
      <dgm:prSet/>
      <dgm:spPr/>
      <dgm:t>
        <a:bodyPr/>
        <a:lstStyle/>
        <a:p>
          <a:endParaRPr lang="uk-UA"/>
        </a:p>
      </dgm:t>
    </dgm:pt>
    <dgm:pt modelId="{CFE328B2-F95F-4D23-884B-83E8BF051F92}" type="sibTrans" cxnId="{57D0A2F1-19AE-468E-B83A-F26C5EA981B1}">
      <dgm:prSet/>
      <dgm:spPr/>
      <dgm:t>
        <a:bodyPr/>
        <a:lstStyle/>
        <a:p>
          <a:endParaRPr lang="uk-UA"/>
        </a:p>
      </dgm:t>
    </dgm:pt>
    <dgm:pt modelId="{9E091A0C-E41B-4D23-807E-FB5429E752FE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Міст </a:t>
          </a:r>
          <a:endParaRPr lang="uk-UA" b="1" dirty="0"/>
        </a:p>
      </dgm:t>
    </dgm:pt>
    <dgm:pt modelId="{55F59382-8E7D-4AD0-BB04-AAB6F2050E31}" type="parTrans" cxnId="{1F1F5BE3-81DD-4FB4-A99E-47757F797932}">
      <dgm:prSet/>
      <dgm:spPr/>
      <dgm:t>
        <a:bodyPr/>
        <a:lstStyle/>
        <a:p>
          <a:endParaRPr lang="uk-UA"/>
        </a:p>
      </dgm:t>
    </dgm:pt>
    <dgm:pt modelId="{DDAA1535-503C-497D-BAF8-74383F6F695E}" type="sibTrans" cxnId="{1F1F5BE3-81DD-4FB4-A99E-47757F797932}">
      <dgm:prSet/>
      <dgm:spPr/>
      <dgm:t>
        <a:bodyPr/>
        <a:lstStyle/>
        <a:p>
          <a:endParaRPr lang="uk-UA"/>
        </a:p>
      </dgm:t>
    </dgm:pt>
    <dgm:pt modelId="{5E531990-BEC0-4227-890B-C64CD3F83349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Передній мозок</a:t>
          </a:r>
          <a:endParaRPr lang="uk-UA" sz="2800" b="1" dirty="0"/>
        </a:p>
      </dgm:t>
    </dgm:pt>
    <dgm:pt modelId="{7B72C462-1FDC-4AD8-A4ED-D88ED947E1B8}" type="parTrans" cxnId="{565359B3-F881-4AAC-AC4B-B1D634CBC6F3}">
      <dgm:prSet/>
      <dgm:spPr/>
      <dgm:t>
        <a:bodyPr/>
        <a:lstStyle/>
        <a:p>
          <a:endParaRPr lang="uk-UA"/>
        </a:p>
      </dgm:t>
    </dgm:pt>
    <dgm:pt modelId="{0912B9C8-9F03-4BBD-B8A7-5B0E624D003B}" type="sibTrans" cxnId="{565359B3-F881-4AAC-AC4B-B1D634CBC6F3}">
      <dgm:prSet/>
      <dgm:spPr/>
      <dgm:t>
        <a:bodyPr/>
        <a:lstStyle/>
        <a:p>
          <a:endParaRPr lang="uk-UA"/>
        </a:p>
      </dgm:t>
    </dgm:pt>
    <dgm:pt modelId="{C4772323-360B-464A-939C-B965AF6998C0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Мозочок </a:t>
          </a:r>
          <a:endParaRPr lang="uk-UA" sz="2800" b="1" dirty="0"/>
        </a:p>
      </dgm:t>
    </dgm:pt>
    <dgm:pt modelId="{9D6EAB02-6A91-4D6A-AE8C-5B87F9F08BE1}" type="parTrans" cxnId="{F8EF1C29-DB08-44DE-AA19-854EC31FC8D7}">
      <dgm:prSet/>
      <dgm:spPr/>
      <dgm:t>
        <a:bodyPr/>
        <a:lstStyle/>
        <a:p>
          <a:endParaRPr lang="uk-UA"/>
        </a:p>
      </dgm:t>
    </dgm:pt>
    <dgm:pt modelId="{21D97B8C-D863-4E64-A564-DB5F9D0C6F7A}" type="sibTrans" cxnId="{F8EF1C29-DB08-44DE-AA19-854EC31FC8D7}">
      <dgm:prSet/>
      <dgm:spPr/>
      <dgm:t>
        <a:bodyPr/>
        <a:lstStyle/>
        <a:p>
          <a:endParaRPr lang="uk-UA"/>
        </a:p>
      </dgm:t>
    </dgm:pt>
    <dgm:pt modelId="{FBE7C57A-94E8-43B4-9706-59CB76016D8F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Середній мозок</a:t>
          </a:r>
          <a:endParaRPr lang="uk-UA" b="1" dirty="0"/>
        </a:p>
      </dgm:t>
    </dgm:pt>
    <dgm:pt modelId="{103DC4CC-B17D-4EF8-A80C-9860A76F9F0D}" type="parTrans" cxnId="{7124606F-F706-4052-BB92-80E7866425D4}">
      <dgm:prSet/>
      <dgm:spPr/>
      <dgm:t>
        <a:bodyPr/>
        <a:lstStyle/>
        <a:p>
          <a:endParaRPr lang="uk-UA"/>
        </a:p>
      </dgm:t>
    </dgm:pt>
    <dgm:pt modelId="{5E450B5F-1997-4061-9363-F43244EEEFB6}" type="sibTrans" cxnId="{7124606F-F706-4052-BB92-80E7866425D4}">
      <dgm:prSet/>
      <dgm:spPr/>
      <dgm:t>
        <a:bodyPr/>
        <a:lstStyle/>
        <a:p>
          <a:endParaRPr lang="uk-UA"/>
        </a:p>
      </dgm:t>
    </dgm:pt>
    <dgm:pt modelId="{F158E3B7-E0E8-4A2E-8BF6-0468F7293D85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Проміжний  мозок</a:t>
          </a:r>
          <a:endParaRPr lang="uk-UA" b="1" dirty="0"/>
        </a:p>
      </dgm:t>
    </dgm:pt>
    <dgm:pt modelId="{95A25F4B-E68C-433D-8A28-F9003365A915}" type="parTrans" cxnId="{CB460696-0A4E-4488-9CA7-22522604CE46}">
      <dgm:prSet/>
      <dgm:spPr/>
      <dgm:t>
        <a:bodyPr/>
        <a:lstStyle/>
        <a:p>
          <a:endParaRPr lang="uk-UA"/>
        </a:p>
      </dgm:t>
    </dgm:pt>
    <dgm:pt modelId="{7CF3C6B6-6FFC-4251-8148-D282F9B88599}" type="sibTrans" cxnId="{CB460696-0A4E-4488-9CA7-22522604CE46}">
      <dgm:prSet/>
      <dgm:spPr/>
      <dgm:t>
        <a:bodyPr/>
        <a:lstStyle/>
        <a:p>
          <a:endParaRPr lang="uk-UA"/>
        </a:p>
      </dgm:t>
    </dgm:pt>
    <dgm:pt modelId="{83F6B22A-D92F-41F8-823A-B5942BF8F279}" type="pres">
      <dgm:prSet presAssocID="{F02900B6-3AD6-4A94-8AD1-BB3A054F61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409FFD6-DAA2-4F93-8718-1E222DE0D7CA}" type="pres">
      <dgm:prSet presAssocID="{34946232-5ED4-4A8E-8AA5-8BE5E9EDF241}" presName="vertOne" presStyleCnt="0"/>
      <dgm:spPr/>
    </dgm:pt>
    <dgm:pt modelId="{907BCA38-8CA5-4B76-BD4E-A3C5247ED4A4}" type="pres">
      <dgm:prSet presAssocID="{34946232-5ED4-4A8E-8AA5-8BE5E9EDF241}" presName="txOne" presStyleLbl="node0" presStyleIdx="0" presStyleCnt="2" custScaleX="47972" custScaleY="19724" custLinFactNeighborX="7258" custLinFactNeighborY="-482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78D562-D808-47AE-86EA-244CE55B1D5D}" type="pres">
      <dgm:prSet presAssocID="{34946232-5ED4-4A8E-8AA5-8BE5E9EDF241}" presName="parTransOne" presStyleCnt="0"/>
      <dgm:spPr/>
    </dgm:pt>
    <dgm:pt modelId="{3341CF54-14D7-41DB-AB47-FF268FBFBC57}" type="pres">
      <dgm:prSet presAssocID="{34946232-5ED4-4A8E-8AA5-8BE5E9EDF241}" presName="horzOne" presStyleCnt="0"/>
      <dgm:spPr/>
    </dgm:pt>
    <dgm:pt modelId="{A70F0866-5754-4CDC-8285-960C3C621575}" type="pres">
      <dgm:prSet presAssocID="{ED47CFD3-33BD-488D-9A6B-480915C6DE61}" presName="vertTwo" presStyleCnt="0"/>
      <dgm:spPr/>
    </dgm:pt>
    <dgm:pt modelId="{711E9F42-7B0D-4948-8FB4-B06058464510}" type="pres">
      <dgm:prSet presAssocID="{ED47CFD3-33BD-488D-9A6B-480915C6DE61}" presName="txTwo" presStyleLbl="node2" presStyleIdx="0" presStyleCnt="2" custScaleX="84242" custScaleY="20456" custLinFactY="-2376" custLinFactNeighborX="264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9AF8DB-086F-41FC-8AEE-3F0366E85517}" type="pres">
      <dgm:prSet presAssocID="{ED47CFD3-33BD-488D-9A6B-480915C6DE61}" presName="parTransTwo" presStyleCnt="0"/>
      <dgm:spPr/>
    </dgm:pt>
    <dgm:pt modelId="{6FFCE8C9-6692-4A40-AE43-ED023953BACD}" type="pres">
      <dgm:prSet presAssocID="{ED47CFD3-33BD-488D-9A6B-480915C6DE61}" presName="horzTwo" presStyleCnt="0"/>
      <dgm:spPr/>
    </dgm:pt>
    <dgm:pt modelId="{9C682F69-BB3C-4C12-83AE-86A77D2EE762}" type="pres">
      <dgm:prSet presAssocID="{56A3CB8A-8E3C-4438-82FC-71B216014F60}" presName="vertThree" presStyleCnt="0"/>
      <dgm:spPr/>
    </dgm:pt>
    <dgm:pt modelId="{7CF6AB3C-99B4-469E-886C-8CEC56C8C810}" type="pres">
      <dgm:prSet presAssocID="{56A3CB8A-8E3C-4438-82FC-71B216014F60}" presName="txThree" presStyleLbl="node3" presStyleIdx="0" presStyleCnt="4" custScaleY="29607" custLinFactNeighborX="12943" custLinFactNeighborY="-193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283113-AC05-4DFE-992C-B3222E384105}" type="pres">
      <dgm:prSet presAssocID="{56A3CB8A-8E3C-4438-82FC-71B216014F60}" presName="horzThree" presStyleCnt="0"/>
      <dgm:spPr/>
    </dgm:pt>
    <dgm:pt modelId="{1DF19397-7453-401F-B603-97BABADBD77C}" type="pres">
      <dgm:prSet presAssocID="{CFE328B2-F95F-4D23-884B-83E8BF051F92}" presName="sibSpaceThree" presStyleCnt="0"/>
      <dgm:spPr/>
    </dgm:pt>
    <dgm:pt modelId="{24C97B5F-3FBD-4F81-92A8-F3148CA40383}" type="pres">
      <dgm:prSet presAssocID="{9E091A0C-E41B-4D23-807E-FB5429E752FE}" presName="vertThree" presStyleCnt="0"/>
      <dgm:spPr/>
    </dgm:pt>
    <dgm:pt modelId="{6C3E117F-1E5D-4DD4-9E17-97F1CFD04270}" type="pres">
      <dgm:prSet presAssocID="{9E091A0C-E41B-4D23-807E-FB5429E752FE}" presName="txThree" presStyleLbl="node3" presStyleIdx="1" presStyleCnt="4" custScaleY="29029" custLinFactNeighborX="1482" custLinFactNeighborY="-26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CE2E02-6DB2-466C-BB33-6ECF61F06244}" type="pres">
      <dgm:prSet presAssocID="{9E091A0C-E41B-4D23-807E-FB5429E752FE}" presName="horzThree" presStyleCnt="0"/>
      <dgm:spPr/>
    </dgm:pt>
    <dgm:pt modelId="{E4150384-F91A-41A7-82CE-B85B66F3FDBE}" type="pres">
      <dgm:prSet presAssocID="{DDAA1535-503C-497D-BAF8-74383F6F695E}" presName="sibSpaceThree" presStyleCnt="0"/>
      <dgm:spPr/>
    </dgm:pt>
    <dgm:pt modelId="{953B5432-B801-4412-9609-904A36E93E5F}" type="pres">
      <dgm:prSet presAssocID="{FBE7C57A-94E8-43B4-9706-59CB76016D8F}" presName="vertThree" presStyleCnt="0"/>
      <dgm:spPr/>
    </dgm:pt>
    <dgm:pt modelId="{B0E9993F-EEBC-4477-BEA9-5E91AEBE95D0}" type="pres">
      <dgm:prSet presAssocID="{FBE7C57A-94E8-43B4-9706-59CB76016D8F}" presName="txThree" presStyleLbl="node3" presStyleIdx="2" presStyleCnt="4" custScaleY="29712" custLinFactNeighborX="97109" custLinFactNeighborY="29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E4DED7-FCEB-408F-A846-9EF033A6258B}" type="pres">
      <dgm:prSet presAssocID="{FBE7C57A-94E8-43B4-9706-59CB76016D8F}" presName="horzThree" presStyleCnt="0"/>
      <dgm:spPr/>
    </dgm:pt>
    <dgm:pt modelId="{611FE375-8673-4A02-AE7A-AFD01ECC1B29}" type="pres">
      <dgm:prSet presAssocID="{9468911E-894F-46AA-A908-9B820CD1CF5B}" presName="sibSpaceTwo" presStyleCnt="0"/>
      <dgm:spPr/>
    </dgm:pt>
    <dgm:pt modelId="{0C0BAB14-F16F-4853-A574-337EA75A7987}" type="pres">
      <dgm:prSet presAssocID="{5E531990-BEC0-4227-890B-C64CD3F83349}" presName="vertTwo" presStyleCnt="0"/>
      <dgm:spPr/>
    </dgm:pt>
    <dgm:pt modelId="{2C1AAC9D-928E-4394-8F9C-11CEC1784529}" type="pres">
      <dgm:prSet presAssocID="{5E531990-BEC0-4227-890B-C64CD3F83349}" presName="txTwo" presStyleLbl="node2" presStyleIdx="1" presStyleCnt="2" custScaleX="142853" custScaleY="18480" custLinFactY="-787" custLinFactNeighborX="4296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041F56D-0635-4B55-BCFC-5080099C0795}" type="pres">
      <dgm:prSet presAssocID="{5E531990-BEC0-4227-890B-C64CD3F83349}" presName="parTransTwo" presStyleCnt="0"/>
      <dgm:spPr/>
    </dgm:pt>
    <dgm:pt modelId="{F077E3FE-D3BF-4BF4-8150-288AFD743D0C}" type="pres">
      <dgm:prSet presAssocID="{5E531990-BEC0-4227-890B-C64CD3F83349}" presName="horzTwo" presStyleCnt="0"/>
      <dgm:spPr/>
    </dgm:pt>
    <dgm:pt modelId="{79177F29-DBF2-409E-88D2-65B2476B5FF8}" type="pres">
      <dgm:prSet presAssocID="{C4772323-360B-464A-939C-B965AF6998C0}" presName="vertThree" presStyleCnt="0"/>
      <dgm:spPr/>
    </dgm:pt>
    <dgm:pt modelId="{02784350-B0F4-4998-81F0-F3D44BCE6BF0}" type="pres">
      <dgm:prSet presAssocID="{C4772323-360B-464A-939C-B965AF6998C0}" presName="txThree" presStyleLbl="node3" presStyleIdx="3" presStyleCnt="4" custScaleX="215823" custScaleY="18667" custLinFactNeighborX="-31528" custLinFactNeighborY="-189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C86B5D-2418-4C14-8874-A4C4AA2FD350}" type="pres">
      <dgm:prSet presAssocID="{C4772323-360B-464A-939C-B965AF6998C0}" presName="horzThree" presStyleCnt="0"/>
      <dgm:spPr/>
    </dgm:pt>
    <dgm:pt modelId="{E80DADBD-99FB-4AB6-9958-A8754D38B8A2}" type="pres">
      <dgm:prSet presAssocID="{EC1CFFFB-EC4E-4153-AEA8-ACB88FFECBB3}" presName="sibSpaceOne" presStyleCnt="0"/>
      <dgm:spPr/>
    </dgm:pt>
    <dgm:pt modelId="{250DAD25-569E-4ADA-A0DF-407BD46BDCA9}" type="pres">
      <dgm:prSet presAssocID="{F158E3B7-E0E8-4A2E-8BF6-0468F7293D85}" presName="vertOne" presStyleCnt="0"/>
      <dgm:spPr/>
    </dgm:pt>
    <dgm:pt modelId="{A124C21C-F81C-4121-8808-7F3EDFF6F89C}" type="pres">
      <dgm:prSet presAssocID="{F158E3B7-E0E8-4A2E-8BF6-0468F7293D85}" presName="txOne" presStyleLbl="node0" presStyleIdx="1" presStyleCnt="2" custScaleY="29712" custLinFactX="-200000" custLinFactNeighborX="-241957" custLinFactNeighborY="505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4646B9-0C8C-44CE-987F-17F883D5B4A6}" type="pres">
      <dgm:prSet presAssocID="{F158E3B7-E0E8-4A2E-8BF6-0468F7293D85}" presName="horzOne" presStyleCnt="0"/>
      <dgm:spPr/>
    </dgm:pt>
  </dgm:ptLst>
  <dgm:cxnLst>
    <dgm:cxn modelId="{29A978C3-9318-45AD-9758-FC81763CC344}" type="presOf" srcId="{9E091A0C-E41B-4D23-807E-FB5429E752FE}" destId="{6C3E117F-1E5D-4DD4-9E17-97F1CFD04270}" srcOrd="0" destOrd="0" presId="urn:microsoft.com/office/officeart/2005/8/layout/hierarchy4"/>
    <dgm:cxn modelId="{4430BA3B-A0AD-4637-80C0-BB1139BFDDA5}" type="presOf" srcId="{56A3CB8A-8E3C-4438-82FC-71B216014F60}" destId="{7CF6AB3C-99B4-469E-886C-8CEC56C8C810}" srcOrd="0" destOrd="0" presId="urn:microsoft.com/office/officeart/2005/8/layout/hierarchy4"/>
    <dgm:cxn modelId="{1B5007B1-B8DF-4EEA-81E6-8E8C19E0EF5F}" type="presOf" srcId="{F02900B6-3AD6-4A94-8AD1-BB3A054F6167}" destId="{83F6B22A-D92F-41F8-823A-B5942BF8F279}" srcOrd="0" destOrd="0" presId="urn:microsoft.com/office/officeart/2005/8/layout/hierarchy4"/>
    <dgm:cxn modelId="{565359B3-F881-4AAC-AC4B-B1D634CBC6F3}" srcId="{34946232-5ED4-4A8E-8AA5-8BE5E9EDF241}" destId="{5E531990-BEC0-4227-890B-C64CD3F83349}" srcOrd="1" destOrd="0" parTransId="{7B72C462-1FDC-4AD8-A4ED-D88ED947E1B8}" sibTransId="{0912B9C8-9F03-4BBD-B8A7-5B0E624D003B}"/>
    <dgm:cxn modelId="{F8EF1C29-DB08-44DE-AA19-854EC31FC8D7}" srcId="{5E531990-BEC0-4227-890B-C64CD3F83349}" destId="{C4772323-360B-464A-939C-B965AF6998C0}" srcOrd="0" destOrd="0" parTransId="{9D6EAB02-6A91-4D6A-AE8C-5B87F9F08BE1}" sibTransId="{21D97B8C-D863-4E64-A564-DB5F9D0C6F7A}"/>
    <dgm:cxn modelId="{A64343E5-0639-4699-A297-49B81E7C6102}" type="presOf" srcId="{FBE7C57A-94E8-43B4-9706-59CB76016D8F}" destId="{B0E9993F-EEBC-4477-BEA9-5E91AEBE95D0}" srcOrd="0" destOrd="0" presId="urn:microsoft.com/office/officeart/2005/8/layout/hierarchy4"/>
    <dgm:cxn modelId="{42E9804D-FC5B-4A9B-932A-A50108FBE256}" type="presOf" srcId="{34946232-5ED4-4A8E-8AA5-8BE5E9EDF241}" destId="{907BCA38-8CA5-4B76-BD4E-A3C5247ED4A4}" srcOrd="0" destOrd="0" presId="urn:microsoft.com/office/officeart/2005/8/layout/hierarchy4"/>
    <dgm:cxn modelId="{57D0A2F1-19AE-468E-B83A-F26C5EA981B1}" srcId="{ED47CFD3-33BD-488D-9A6B-480915C6DE61}" destId="{56A3CB8A-8E3C-4438-82FC-71B216014F60}" srcOrd="0" destOrd="0" parTransId="{031C9061-4B8F-4654-B6C6-B34213D6D89F}" sibTransId="{CFE328B2-F95F-4D23-884B-83E8BF051F92}"/>
    <dgm:cxn modelId="{137C0D7E-D4D2-4E36-BC5F-68D0836FA443}" type="presOf" srcId="{5E531990-BEC0-4227-890B-C64CD3F83349}" destId="{2C1AAC9D-928E-4394-8F9C-11CEC1784529}" srcOrd="0" destOrd="0" presId="urn:microsoft.com/office/officeart/2005/8/layout/hierarchy4"/>
    <dgm:cxn modelId="{4A44B643-48FE-4F9C-8BF6-EB04E58CA787}" srcId="{F02900B6-3AD6-4A94-8AD1-BB3A054F6167}" destId="{34946232-5ED4-4A8E-8AA5-8BE5E9EDF241}" srcOrd="0" destOrd="0" parTransId="{7910D5CC-098B-4AB6-A55F-2B27A11367DC}" sibTransId="{EC1CFFFB-EC4E-4153-AEA8-ACB88FFECBB3}"/>
    <dgm:cxn modelId="{CB460696-0A4E-4488-9CA7-22522604CE46}" srcId="{F02900B6-3AD6-4A94-8AD1-BB3A054F6167}" destId="{F158E3B7-E0E8-4A2E-8BF6-0468F7293D85}" srcOrd="1" destOrd="0" parTransId="{95A25F4B-E68C-433D-8A28-F9003365A915}" sibTransId="{7CF3C6B6-6FFC-4251-8148-D282F9B88599}"/>
    <dgm:cxn modelId="{7124606F-F706-4052-BB92-80E7866425D4}" srcId="{ED47CFD3-33BD-488D-9A6B-480915C6DE61}" destId="{FBE7C57A-94E8-43B4-9706-59CB76016D8F}" srcOrd="2" destOrd="0" parTransId="{103DC4CC-B17D-4EF8-A80C-9860A76F9F0D}" sibTransId="{5E450B5F-1997-4061-9363-F43244EEEFB6}"/>
    <dgm:cxn modelId="{7446CF27-BCBF-46E5-919F-D34EF0F8CDA4}" type="presOf" srcId="{F158E3B7-E0E8-4A2E-8BF6-0468F7293D85}" destId="{A124C21C-F81C-4121-8808-7F3EDFF6F89C}" srcOrd="0" destOrd="0" presId="urn:microsoft.com/office/officeart/2005/8/layout/hierarchy4"/>
    <dgm:cxn modelId="{A53F8914-7422-4463-9E70-40AF0DE33A69}" type="presOf" srcId="{ED47CFD3-33BD-488D-9A6B-480915C6DE61}" destId="{711E9F42-7B0D-4948-8FB4-B06058464510}" srcOrd="0" destOrd="0" presId="urn:microsoft.com/office/officeart/2005/8/layout/hierarchy4"/>
    <dgm:cxn modelId="{0F358F78-9139-4873-81BE-D9C1AE3E725F}" srcId="{34946232-5ED4-4A8E-8AA5-8BE5E9EDF241}" destId="{ED47CFD3-33BD-488D-9A6B-480915C6DE61}" srcOrd="0" destOrd="0" parTransId="{E074AD05-8DEC-487E-9BF5-2960394A9482}" sibTransId="{9468911E-894F-46AA-A908-9B820CD1CF5B}"/>
    <dgm:cxn modelId="{3D63128E-2BE4-4A61-B2A9-9E40A7EEBD66}" type="presOf" srcId="{C4772323-360B-464A-939C-B965AF6998C0}" destId="{02784350-B0F4-4998-81F0-F3D44BCE6BF0}" srcOrd="0" destOrd="0" presId="urn:microsoft.com/office/officeart/2005/8/layout/hierarchy4"/>
    <dgm:cxn modelId="{1F1F5BE3-81DD-4FB4-A99E-47757F797932}" srcId="{ED47CFD3-33BD-488D-9A6B-480915C6DE61}" destId="{9E091A0C-E41B-4D23-807E-FB5429E752FE}" srcOrd="1" destOrd="0" parTransId="{55F59382-8E7D-4AD0-BB04-AAB6F2050E31}" sibTransId="{DDAA1535-503C-497D-BAF8-74383F6F695E}"/>
    <dgm:cxn modelId="{A3938F40-1894-45E3-AAEC-A3B9C2B4C0B7}" type="presParOf" srcId="{83F6B22A-D92F-41F8-823A-B5942BF8F279}" destId="{E409FFD6-DAA2-4F93-8718-1E222DE0D7CA}" srcOrd="0" destOrd="0" presId="urn:microsoft.com/office/officeart/2005/8/layout/hierarchy4"/>
    <dgm:cxn modelId="{AC0A2FC8-DB45-47E6-8DB4-7747C5F19ADB}" type="presParOf" srcId="{E409FFD6-DAA2-4F93-8718-1E222DE0D7CA}" destId="{907BCA38-8CA5-4B76-BD4E-A3C5247ED4A4}" srcOrd="0" destOrd="0" presId="urn:microsoft.com/office/officeart/2005/8/layout/hierarchy4"/>
    <dgm:cxn modelId="{1A6975F7-95E8-4BD2-A9FF-F534978C4547}" type="presParOf" srcId="{E409FFD6-DAA2-4F93-8718-1E222DE0D7CA}" destId="{DB78D562-D808-47AE-86EA-244CE55B1D5D}" srcOrd="1" destOrd="0" presId="urn:microsoft.com/office/officeart/2005/8/layout/hierarchy4"/>
    <dgm:cxn modelId="{D74C737D-A683-467D-9884-ADBF41250C9E}" type="presParOf" srcId="{E409FFD6-DAA2-4F93-8718-1E222DE0D7CA}" destId="{3341CF54-14D7-41DB-AB47-FF268FBFBC57}" srcOrd="2" destOrd="0" presId="urn:microsoft.com/office/officeart/2005/8/layout/hierarchy4"/>
    <dgm:cxn modelId="{3DF837BC-0A03-48E6-95D7-E938A4C5A58B}" type="presParOf" srcId="{3341CF54-14D7-41DB-AB47-FF268FBFBC57}" destId="{A70F0866-5754-4CDC-8285-960C3C621575}" srcOrd="0" destOrd="0" presId="urn:microsoft.com/office/officeart/2005/8/layout/hierarchy4"/>
    <dgm:cxn modelId="{D59946BD-B6F3-4E79-B070-D3256453B42F}" type="presParOf" srcId="{A70F0866-5754-4CDC-8285-960C3C621575}" destId="{711E9F42-7B0D-4948-8FB4-B06058464510}" srcOrd="0" destOrd="0" presId="urn:microsoft.com/office/officeart/2005/8/layout/hierarchy4"/>
    <dgm:cxn modelId="{E1983419-B872-4FEB-AEFE-4E4A185A62C5}" type="presParOf" srcId="{A70F0866-5754-4CDC-8285-960C3C621575}" destId="{909AF8DB-086F-41FC-8AEE-3F0366E85517}" srcOrd="1" destOrd="0" presId="urn:microsoft.com/office/officeart/2005/8/layout/hierarchy4"/>
    <dgm:cxn modelId="{49D8B444-F7E6-4A3D-A47D-BD88E619C623}" type="presParOf" srcId="{A70F0866-5754-4CDC-8285-960C3C621575}" destId="{6FFCE8C9-6692-4A40-AE43-ED023953BACD}" srcOrd="2" destOrd="0" presId="urn:microsoft.com/office/officeart/2005/8/layout/hierarchy4"/>
    <dgm:cxn modelId="{E8309053-8573-4B8A-9CF9-0B67CDD78126}" type="presParOf" srcId="{6FFCE8C9-6692-4A40-AE43-ED023953BACD}" destId="{9C682F69-BB3C-4C12-83AE-86A77D2EE762}" srcOrd="0" destOrd="0" presId="urn:microsoft.com/office/officeart/2005/8/layout/hierarchy4"/>
    <dgm:cxn modelId="{308FF8C6-4C92-4DFF-B8BB-7FC046A83C6E}" type="presParOf" srcId="{9C682F69-BB3C-4C12-83AE-86A77D2EE762}" destId="{7CF6AB3C-99B4-469E-886C-8CEC56C8C810}" srcOrd="0" destOrd="0" presId="urn:microsoft.com/office/officeart/2005/8/layout/hierarchy4"/>
    <dgm:cxn modelId="{462A3415-6EB7-4E38-B2EE-9764029A0083}" type="presParOf" srcId="{9C682F69-BB3C-4C12-83AE-86A77D2EE762}" destId="{43283113-AC05-4DFE-992C-B3222E384105}" srcOrd="1" destOrd="0" presId="urn:microsoft.com/office/officeart/2005/8/layout/hierarchy4"/>
    <dgm:cxn modelId="{FD45EAF3-41BC-4F53-96F1-05A46136E73E}" type="presParOf" srcId="{6FFCE8C9-6692-4A40-AE43-ED023953BACD}" destId="{1DF19397-7453-401F-B603-97BABADBD77C}" srcOrd="1" destOrd="0" presId="urn:microsoft.com/office/officeart/2005/8/layout/hierarchy4"/>
    <dgm:cxn modelId="{691F6262-0498-4321-B00D-AD6FB2F8C87F}" type="presParOf" srcId="{6FFCE8C9-6692-4A40-AE43-ED023953BACD}" destId="{24C97B5F-3FBD-4F81-92A8-F3148CA40383}" srcOrd="2" destOrd="0" presId="urn:microsoft.com/office/officeart/2005/8/layout/hierarchy4"/>
    <dgm:cxn modelId="{E94E07BB-EC77-495C-962C-4CEF31E62EB4}" type="presParOf" srcId="{24C97B5F-3FBD-4F81-92A8-F3148CA40383}" destId="{6C3E117F-1E5D-4DD4-9E17-97F1CFD04270}" srcOrd="0" destOrd="0" presId="urn:microsoft.com/office/officeart/2005/8/layout/hierarchy4"/>
    <dgm:cxn modelId="{3ECB3CC7-EC1B-457E-BC97-7D8CE8FD5D7B}" type="presParOf" srcId="{24C97B5F-3FBD-4F81-92A8-F3148CA40383}" destId="{FACE2E02-6DB2-466C-BB33-6ECF61F06244}" srcOrd="1" destOrd="0" presId="urn:microsoft.com/office/officeart/2005/8/layout/hierarchy4"/>
    <dgm:cxn modelId="{6AA72D8C-278B-4B99-8D63-7C8140882B1C}" type="presParOf" srcId="{6FFCE8C9-6692-4A40-AE43-ED023953BACD}" destId="{E4150384-F91A-41A7-82CE-B85B66F3FDBE}" srcOrd="3" destOrd="0" presId="urn:microsoft.com/office/officeart/2005/8/layout/hierarchy4"/>
    <dgm:cxn modelId="{D5FC5203-3941-43FB-8AA5-53C069449433}" type="presParOf" srcId="{6FFCE8C9-6692-4A40-AE43-ED023953BACD}" destId="{953B5432-B801-4412-9609-904A36E93E5F}" srcOrd="4" destOrd="0" presId="urn:microsoft.com/office/officeart/2005/8/layout/hierarchy4"/>
    <dgm:cxn modelId="{033760BA-FBCC-4FED-AE72-D9E82E7621BD}" type="presParOf" srcId="{953B5432-B801-4412-9609-904A36E93E5F}" destId="{B0E9993F-EEBC-4477-BEA9-5E91AEBE95D0}" srcOrd="0" destOrd="0" presId="urn:microsoft.com/office/officeart/2005/8/layout/hierarchy4"/>
    <dgm:cxn modelId="{1F218F78-6C67-4832-AF0C-F3D3CF8DDB1B}" type="presParOf" srcId="{953B5432-B801-4412-9609-904A36E93E5F}" destId="{07E4DED7-FCEB-408F-A846-9EF033A6258B}" srcOrd="1" destOrd="0" presId="urn:microsoft.com/office/officeart/2005/8/layout/hierarchy4"/>
    <dgm:cxn modelId="{E1475D6A-F564-473A-A95E-7945810B1FA1}" type="presParOf" srcId="{3341CF54-14D7-41DB-AB47-FF268FBFBC57}" destId="{611FE375-8673-4A02-AE7A-AFD01ECC1B29}" srcOrd="1" destOrd="0" presId="urn:microsoft.com/office/officeart/2005/8/layout/hierarchy4"/>
    <dgm:cxn modelId="{2953351E-FDB7-43EF-8B72-D06C6DF7758C}" type="presParOf" srcId="{3341CF54-14D7-41DB-AB47-FF268FBFBC57}" destId="{0C0BAB14-F16F-4853-A574-337EA75A7987}" srcOrd="2" destOrd="0" presId="urn:microsoft.com/office/officeart/2005/8/layout/hierarchy4"/>
    <dgm:cxn modelId="{31BAD9BD-B573-4357-A273-36B2F93300FD}" type="presParOf" srcId="{0C0BAB14-F16F-4853-A574-337EA75A7987}" destId="{2C1AAC9D-928E-4394-8F9C-11CEC1784529}" srcOrd="0" destOrd="0" presId="urn:microsoft.com/office/officeart/2005/8/layout/hierarchy4"/>
    <dgm:cxn modelId="{65D5494B-0161-4066-B574-B7C7CBF0741D}" type="presParOf" srcId="{0C0BAB14-F16F-4853-A574-337EA75A7987}" destId="{2041F56D-0635-4B55-BCFC-5080099C0795}" srcOrd="1" destOrd="0" presId="urn:microsoft.com/office/officeart/2005/8/layout/hierarchy4"/>
    <dgm:cxn modelId="{B56EC808-135A-484E-851B-98000BE625EC}" type="presParOf" srcId="{0C0BAB14-F16F-4853-A574-337EA75A7987}" destId="{F077E3FE-D3BF-4BF4-8150-288AFD743D0C}" srcOrd="2" destOrd="0" presId="urn:microsoft.com/office/officeart/2005/8/layout/hierarchy4"/>
    <dgm:cxn modelId="{29B72593-F747-4D01-A0CD-756772D11DA8}" type="presParOf" srcId="{F077E3FE-D3BF-4BF4-8150-288AFD743D0C}" destId="{79177F29-DBF2-409E-88D2-65B2476B5FF8}" srcOrd="0" destOrd="0" presId="urn:microsoft.com/office/officeart/2005/8/layout/hierarchy4"/>
    <dgm:cxn modelId="{930DD1F4-5328-4519-ADF5-E525ADADB511}" type="presParOf" srcId="{79177F29-DBF2-409E-88D2-65B2476B5FF8}" destId="{02784350-B0F4-4998-81F0-F3D44BCE6BF0}" srcOrd="0" destOrd="0" presId="urn:microsoft.com/office/officeart/2005/8/layout/hierarchy4"/>
    <dgm:cxn modelId="{E30F1118-196D-41C9-B2E0-994032684C5F}" type="presParOf" srcId="{79177F29-DBF2-409E-88D2-65B2476B5FF8}" destId="{C1C86B5D-2418-4C14-8874-A4C4AA2FD350}" srcOrd="1" destOrd="0" presId="urn:microsoft.com/office/officeart/2005/8/layout/hierarchy4"/>
    <dgm:cxn modelId="{A564FE0C-7E34-4AD4-8687-1785256A89C8}" type="presParOf" srcId="{83F6B22A-D92F-41F8-823A-B5942BF8F279}" destId="{E80DADBD-99FB-4AB6-9958-A8754D38B8A2}" srcOrd="1" destOrd="0" presId="urn:microsoft.com/office/officeart/2005/8/layout/hierarchy4"/>
    <dgm:cxn modelId="{DE8FD58A-BED3-4E4A-BD2B-4A192D64A73E}" type="presParOf" srcId="{83F6B22A-D92F-41F8-823A-B5942BF8F279}" destId="{250DAD25-569E-4ADA-A0DF-407BD46BDCA9}" srcOrd="2" destOrd="0" presId="urn:microsoft.com/office/officeart/2005/8/layout/hierarchy4"/>
    <dgm:cxn modelId="{117EE64B-EB4E-4893-A755-10293A710627}" type="presParOf" srcId="{250DAD25-569E-4ADA-A0DF-407BD46BDCA9}" destId="{A124C21C-F81C-4121-8808-7F3EDFF6F89C}" srcOrd="0" destOrd="0" presId="urn:microsoft.com/office/officeart/2005/8/layout/hierarchy4"/>
    <dgm:cxn modelId="{0C3721E1-A0B5-4158-9DC2-1581170FDE16}" type="presParOf" srcId="{250DAD25-569E-4ADA-A0DF-407BD46BDCA9}" destId="{DC4646B9-0C8C-44CE-987F-17F883D5B4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CA38-8CA5-4B76-BD4E-A3C5247ED4A4}">
      <dsp:nvSpPr>
        <dsp:cNvPr id="0" name=""/>
        <dsp:cNvSpPr/>
      </dsp:nvSpPr>
      <dsp:spPr>
        <a:xfrm>
          <a:off x="2286007" y="0"/>
          <a:ext cx="3295049" cy="8867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Головний мозок</a:t>
          </a:r>
          <a:endParaRPr lang="uk-UA" sz="2800" b="1" kern="1200" dirty="0"/>
        </a:p>
      </dsp:txBody>
      <dsp:txXfrm>
        <a:off x="2311979" y="25972"/>
        <a:ext cx="3243105" cy="834807"/>
      </dsp:txXfrm>
    </dsp:sp>
    <dsp:sp modelId="{711E9F42-7B0D-4948-8FB4-B06058464510}">
      <dsp:nvSpPr>
        <dsp:cNvPr id="0" name=""/>
        <dsp:cNvSpPr/>
      </dsp:nvSpPr>
      <dsp:spPr>
        <a:xfrm>
          <a:off x="357180" y="1000138"/>
          <a:ext cx="2854702" cy="9196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Стовбур мозку</a:t>
          </a:r>
          <a:endParaRPr lang="uk-UA" sz="2800" b="1" kern="1200" dirty="0"/>
        </a:p>
      </dsp:txBody>
      <dsp:txXfrm>
        <a:off x="384116" y="1027074"/>
        <a:ext cx="2800830" cy="865788"/>
      </dsp:txXfrm>
    </dsp:sp>
    <dsp:sp modelId="{7CF6AB3C-99B4-469E-886C-8CEC56C8C810}">
      <dsp:nvSpPr>
        <dsp:cNvPr id="0" name=""/>
        <dsp:cNvSpPr/>
      </dsp:nvSpPr>
      <dsp:spPr>
        <a:xfrm>
          <a:off x="142873" y="2071706"/>
          <a:ext cx="1098798" cy="133107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Довгастий мозок</a:t>
          </a:r>
          <a:endParaRPr lang="uk-UA" sz="1400" b="1" kern="1200" dirty="0"/>
        </a:p>
      </dsp:txBody>
      <dsp:txXfrm>
        <a:off x="175056" y="2103889"/>
        <a:ext cx="1034432" cy="1266705"/>
      </dsp:txXfrm>
    </dsp:sp>
    <dsp:sp modelId="{6C3E117F-1E5D-4DD4-9E17-97F1CFD04270}">
      <dsp:nvSpPr>
        <dsp:cNvPr id="0" name=""/>
        <dsp:cNvSpPr/>
      </dsp:nvSpPr>
      <dsp:spPr>
        <a:xfrm>
          <a:off x="1161887" y="2819403"/>
          <a:ext cx="1098798" cy="130508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Міст </a:t>
          </a:r>
          <a:endParaRPr lang="uk-UA" sz="1400" b="1" kern="1200" dirty="0"/>
        </a:p>
      </dsp:txBody>
      <dsp:txXfrm>
        <a:off x="1194070" y="2851586"/>
        <a:ext cx="1034432" cy="1240719"/>
      </dsp:txXfrm>
    </dsp:sp>
    <dsp:sp modelId="{B0E9993F-EEBC-4477-BEA9-5E91AEBE95D0}">
      <dsp:nvSpPr>
        <dsp:cNvPr id="0" name=""/>
        <dsp:cNvSpPr/>
      </dsp:nvSpPr>
      <dsp:spPr>
        <a:xfrm>
          <a:off x="3357582" y="3071842"/>
          <a:ext cx="1098798" cy="133579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Середній мозок</a:t>
          </a:r>
          <a:endParaRPr lang="uk-UA" sz="1400" b="1" kern="1200" dirty="0"/>
        </a:p>
      </dsp:txBody>
      <dsp:txXfrm>
        <a:off x="3389765" y="3104025"/>
        <a:ext cx="1034432" cy="1271426"/>
      </dsp:txXfrm>
    </dsp:sp>
    <dsp:sp modelId="{2C1AAC9D-928E-4394-8F9C-11CEC1784529}">
      <dsp:nvSpPr>
        <dsp:cNvPr id="0" name=""/>
        <dsp:cNvSpPr/>
      </dsp:nvSpPr>
      <dsp:spPr>
        <a:xfrm>
          <a:off x="4500592" y="1071576"/>
          <a:ext cx="3387700" cy="83082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Передній мозок</a:t>
          </a:r>
          <a:endParaRPr lang="uk-UA" sz="2800" b="1" kern="1200" dirty="0"/>
        </a:p>
      </dsp:txBody>
      <dsp:txXfrm>
        <a:off x="4524926" y="1095910"/>
        <a:ext cx="3339032" cy="782155"/>
      </dsp:txXfrm>
    </dsp:sp>
    <dsp:sp modelId="{02784350-B0F4-4998-81F0-F3D44BCE6BF0}">
      <dsp:nvSpPr>
        <dsp:cNvPr id="0" name=""/>
        <dsp:cNvSpPr/>
      </dsp:nvSpPr>
      <dsp:spPr>
        <a:xfrm>
          <a:off x="3643339" y="2000268"/>
          <a:ext cx="2371458" cy="8392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Мозочок </a:t>
          </a:r>
          <a:endParaRPr lang="uk-UA" sz="2800" b="1" kern="1200" dirty="0"/>
        </a:p>
      </dsp:txBody>
      <dsp:txXfrm>
        <a:off x="3667919" y="2024848"/>
        <a:ext cx="2322298" cy="790070"/>
      </dsp:txXfrm>
    </dsp:sp>
    <dsp:sp modelId="{A124C21C-F81C-4121-8808-7F3EDFF6F89C}">
      <dsp:nvSpPr>
        <dsp:cNvPr id="0" name=""/>
        <dsp:cNvSpPr/>
      </dsp:nvSpPr>
      <dsp:spPr>
        <a:xfrm>
          <a:off x="2197731" y="2491080"/>
          <a:ext cx="1098798" cy="133579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Проміжний  мозок</a:t>
          </a:r>
          <a:endParaRPr lang="uk-UA" sz="1400" b="1" kern="1200" dirty="0"/>
        </a:p>
      </dsp:txBody>
      <dsp:txXfrm>
        <a:off x="2229914" y="2523263"/>
        <a:ext cx="1034432" cy="127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6381-2950-4511-B04A-49865843B9AB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1755C-A096-4093-8E67-A613277C9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0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DD7F8A-4246-436A-A591-BD75EFC7CA96}" type="datetimeFigureOut">
              <a:rPr lang="uk-UA" smtClean="0"/>
              <a:pPr/>
              <a:t>20.06.2013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3500462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Головний мозок</a:t>
            </a:r>
            <a:r>
              <a:rPr lang="en-US" sz="6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uk-UA" sz="6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пульт керування, чи персональний комп</a:t>
            </a:r>
            <a: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’</a:t>
            </a:r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ютер живого організму?</a:t>
            </a:r>
            <a:endParaRPr lang="uk-UA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Оболонки головного мозку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М'яка або судинна, оболонка </a:t>
            </a:r>
            <a:r>
              <a:rPr lang="uk-UA" sz="2400" dirty="0" smtClean="0"/>
              <a:t>головного </a:t>
            </a:r>
            <a:r>
              <a:rPr lang="uk-UA" sz="2400" dirty="0"/>
              <a:t>мозку </a:t>
            </a:r>
            <a:r>
              <a:rPr lang="uk-UA" sz="2400" dirty="0" smtClean="0"/>
              <a:t>безпосередньо прилягає </a:t>
            </a:r>
            <a:r>
              <a:rPr lang="uk-UA" sz="2400" dirty="0"/>
              <a:t>до речовини </a:t>
            </a:r>
            <a:r>
              <a:rPr lang="uk-UA" sz="2400" dirty="0" smtClean="0"/>
              <a:t>мозку, заходить </a:t>
            </a:r>
            <a:r>
              <a:rPr lang="uk-UA" sz="2400" dirty="0"/>
              <a:t>у всі борозни, покриває </a:t>
            </a:r>
            <a:r>
              <a:rPr lang="uk-UA" sz="2400" dirty="0" smtClean="0"/>
              <a:t>всі </a:t>
            </a:r>
            <a:r>
              <a:rPr lang="uk-UA" sz="2400" dirty="0"/>
              <a:t>звивини. Складається вона з пухкої сполучної тканини, в якій розгалужуються численні судини, що живлять мозок. Від судинної оболонки відходять тоненькі відростки сполучної тканини, які заглиблюються в масу мозку. Павутинна оболонка </a:t>
            </a:r>
            <a:r>
              <a:rPr lang="uk-UA" sz="2400" dirty="0" smtClean="0"/>
              <a:t>головного мозку  </a:t>
            </a:r>
            <a:r>
              <a:rPr lang="uk-UA" sz="2400" dirty="0"/>
              <a:t>- тоненька, </a:t>
            </a:r>
            <a:r>
              <a:rPr lang="uk-UA" sz="2400" dirty="0" smtClean="0"/>
              <a:t>напівпрозора, не </a:t>
            </a:r>
            <a:r>
              <a:rPr lang="uk-UA" sz="2400" dirty="0"/>
              <a:t>має судин. Вона щільно </a:t>
            </a:r>
            <a:r>
              <a:rPr lang="uk-UA" sz="2400" dirty="0" smtClean="0"/>
              <a:t>прилягає </a:t>
            </a:r>
            <a:r>
              <a:rPr lang="uk-UA" sz="2400" dirty="0"/>
              <a:t>до звивин мозку, але </a:t>
            </a:r>
            <a:r>
              <a:rPr lang="uk-UA" sz="2400" dirty="0" smtClean="0"/>
              <a:t>не </a:t>
            </a:r>
            <a:r>
              <a:rPr lang="uk-UA" sz="2400" dirty="0"/>
              <a:t>заходить у борозни, внаслідок чого між судинною й павутинною оболонками утворюються підпавутинні цистерни, заповнені спинномозковою рідиною, за рахунок якої й відбувається живлення павутинної оболонки. </a:t>
            </a:r>
          </a:p>
          <a:p>
            <a:pPr mar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4372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Оболонки головного мозку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Тверда оболонка </a:t>
            </a:r>
            <a:r>
              <a:rPr lang="uk-UA" sz="2400" dirty="0" smtClean="0"/>
              <a:t>головного мозку </a:t>
            </a:r>
            <a:r>
              <a:rPr lang="uk-UA" sz="2400" dirty="0"/>
              <a:t>- окістя для внутрішньої                                              мозкової поверхні кісток </a:t>
            </a:r>
            <a:r>
              <a:rPr lang="uk-UA" sz="2400" dirty="0" smtClean="0"/>
              <a:t>черепа</a:t>
            </a:r>
            <a:r>
              <a:rPr lang="uk-UA" sz="2400" dirty="0"/>
              <a:t>. В цій </a:t>
            </a:r>
            <a:r>
              <a:rPr lang="uk-UA" sz="2400" dirty="0" smtClean="0"/>
              <a:t>оболонці спостерігається найвища концентрація </a:t>
            </a:r>
            <a:r>
              <a:rPr lang="uk-UA" sz="2400" dirty="0"/>
              <a:t>больових </a:t>
            </a:r>
            <a:r>
              <a:rPr lang="uk-UA" sz="2400" dirty="0" smtClean="0"/>
              <a:t>рецепторів </a:t>
            </a:r>
            <a:r>
              <a:rPr lang="uk-UA" sz="2400" dirty="0"/>
              <a:t>в організмі людини, в той час як в самому мозку больові рецептори відсутні.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7923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зовні і у розрізі</a:t>
            </a:r>
            <a:endParaRPr lang="uk-UA" b="1" dirty="0"/>
          </a:p>
        </p:txBody>
      </p:sp>
      <p:pic>
        <p:nvPicPr>
          <p:cNvPr id="3" name="Picture 3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868862" cy="41052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268329475_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158" y="2071678"/>
            <a:ext cx="3500462" cy="41275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97679"/>
            <a:ext cx="8286808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За анатомічними даними головний мозок поділяють на 5 відділів: </a:t>
            </a:r>
          </a:p>
          <a:p>
            <a:pPr>
              <a:buNone/>
            </a:pPr>
            <a:r>
              <a:rPr lang="uk-UA" sz="3200" dirty="0" smtClean="0"/>
              <a:t>- передній;</a:t>
            </a:r>
          </a:p>
          <a:p>
            <a:pPr>
              <a:buNone/>
            </a:pPr>
            <a:r>
              <a:rPr lang="uk-UA" sz="3200" dirty="0" smtClean="0"/>
              <a:t>- проміжний;</a:t>
            </a:r>
          </a:p>
          <a:p>
            <a:pPr>
              <a:buNone/>
            </a:pPr>
            <a:r>
              <a:rPr lang="uk-UA" sz="3200" dirty="0" smtClean="0"/>
              <a:t>- середній;</a:t>
            </a:r>
          </a:p>
          <a:p>
            <a:pPr>
              <a:buNone/>
            </a:pPr>
            <a:r>
              <a:rPr lang="uk-UA" sz="3200" dirty="0" smtClean="0"/>
              <a:t>- задній;</a:t>
            </a:r>
          </a:p>
          <a:p>
            <a:pPr>
              <a:buNone/>
            </a:pPr>
            <a:r>
              <a:rPr lang="uk-UA" sz="3200" dirty="0" smtClean="0"/>
              <a:t>- довгастий.</a:t>
            </a:r>
          </a:p>
          <a:p>
            <a:r>
              <a:rPr lang="uk-UA" sz="3200" dirty="0" smtClean="0"/>
              <a:t>За функціональними даними його поділяють на стовбур мозку та великі півкулі.</a:t>
            </a:r>
            <a:endParaRPr lang="uk-UA" sz="3200" dirty="0"/>
          </a:p>
        </p:txBody>
      </p:sp>
      <p:pic>
        <p:nvPicPr>
          <p:cNvPr id="5" name="Рисунок 4" descr="197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714620"/>
            <a:ext cx="2936880" cy="2609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571736" y="2928934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26" y="3571876"/>
            <a:ext cx="271464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71736" y="4143380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00232" y="4500570"/>
            <a:ext cx="41434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14612" y="4929198"/>
            <a:ext cx="342902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Схема будови</a:t>
            </a:r>
            <a:endParaRPr lang="uk-UA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98407"/>
              </p:ext>
            </p:extLst>
          </p:nvPr>
        </p:nvGraphicFramePr>
        <p:xfrm>
          <a:off x="467544" y="1681166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0800000" flipV="1">
            <a:off x="2214546" y="235743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57818" y="235743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71934" y="271462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85852" y="342900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71670" y="3429000"/>
            <a:ext cx="5357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28926" y="3357562"/>
            <a:ext cx="250033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838454" y="3464719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990600"/>
          </a:xfrm>
        </p:spPr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" y="1988840"/>
            <a:ext cx="4567499" cy="336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087627" cy="35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556792"/>
            <a:ext cx="4968552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 Він є межею між спинним і головним мозком, тому через цей відділ проходять нервові шляхи, що йдуть від спинного мозку, які потім перехрещуються. Тому ліва сторона мозку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з правою стороною                                         тіла, а права сторона мозку –                                               з лівою.</a:t>
            </a:r>
          </a:p>
          <a:p>
            <a:r>
              <a:rPr lang="uk-UA" dirty="0" smtClean="0"/>
              <a:t> Тут знаходиться дихальний                                           центр, що забезпечує                                        вентиляцію легень.</a:t>
            </a:r>
          </a:p>
        </p:txBody>
      </p:sp>
      <p:pic>
        <p:nvPicPr>
          <p:cNvPr id="6" name="Рисунок 5" descr="моз дов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48277"/>
            <a:ext cx="3054133" cy="40215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w_emosi-bra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274389"/>
            <a:ext cx="1500198" cy="150019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5028" y="2960948"/>
            <a:ext cx="8032976" cy="36592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У ньому знаходяться центри діяльності:</a:t>
            </a:r>
          </a:p>
          <a:p>
            <a:pPr>
              <a:buFontTx/>
              <a:buChar char="-"/>
            </a:pPr>
            <a:r>
              <a:rPr lang="uk-UA" dirty="0" smtClean="0"/>
              <a:t>- захисні рефлекси: кашель, чхання, мигання повік, сльозовиділення, блювоти.</a:t>
            </a:r>
          </a:p>
          <a:p>
            <a:pPr>
              <a:buFontTx/>
              <a:buChar char="-"/>
            </a:pPr>
            <a:r>
              <a:rPr lang="uk-UA" dirty="0" smtClean="0"/>
              <a:t>- харчові рефлекси: смоктання, ковтання, </a:t>
            </a:r>
            <a:r>
              <a:rPr lang="uk-UA" dirty="0" err="1" smtClean="0"/>
              <a:t>соковиділення</a:t>
            </a:r>
            <a:r>
              <a:rPr lang="uk-UA" dirty="0" smtClean="0"/>
              <a:t> травних залоз.</a:t>
            </a:r>
          </a:p>
          <a:p>
            <a:pPr>
              <a:buFontTx/>
              <a:buChar char="-"/>
            </a:pPr>
            <a:r>
              <a:rPr lang="uk-UA" dirty="0" smtClean="0"/>
              <a:t>- серцево-судинні рефлекси, що регулюють діяльність серця та судин.</a:t>
            </a:r>
          </a:p>
          <a:p>
            <a:pPr>
              <a:buNone/>
            </a:pPr>
            <a:r>
              <a:rPr lang="uk-UA" dirty="0" smtClean="0"/>
              <a:t>Пошкодження довгастого мозку призводить до смерті, тому його називають центром життя.</a:t>
            </a:r>
          </a:p>
        </p:txBody>
      </p:sp>
      <p:pic>
        <p:nvPicPr>
          <p:cNvPr id="6" name="Рисунок 5" descr="довг м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124744"/>
            <a:ext cx="1899786" cy="22322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uk-UA" b="1" dirty="0" smtClean="0"/>
              <a:t>Міст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370512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Міст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язує</a:t>
            </a:r>
            <a:r>
              <a:rPr lang="uk-UA" sz="3200" dirty="0" smtClean="0"/>
              <a:t> довгастий та середній мозок з іншими відділами головного мозку</a:t>
            </a:r>
            <a:r>
              <a:rPr lang="uk-UA" sz="3200" dirty="0" smtClean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потовщений</a:t>
            </a:r>
            <a:r>
              <a:rPr lang="ru-RU" dirty="0"/>
              <a:t> валик </a:t>
            </a:r>
            <a:r>
              <a:rPr lang="ru-RU" dirty="0" err="1"/>
              <a:t>із</a:t>
            </a:r>
            <a:r>
              <a:rPr lang="ru-RU" dirty="0"/>
              <a:t> поперечно </a:t>
            </a:r>
            <a:r>
              <a:rPr lang="ru-RU" dirty="0" err="1"/>
              <a:t>розміщеними</a:t>
            </a:r>
            <a:r>
              <a:rPr lang="ru-RU" dirty="0"/>
              <a:t> волокнами. </a:t>
            </a:r>
            <a:endParaRPr lang="uk-UA" sz="3200" dirty="0" smtClean="0"/>
          </a:p>
          <a:p>
            <a:r>
              <a:rPr lang="uk-UA" sz="3200" dirty="0" smtClean="0"/>
              <a:t>Він виконує провідникову                                           функцію.</a:t>
            </a:r>
          </a:p>
          <a:p>
            <a:r>
              <a:rPr lang="uk-UA" sz="3200" dirty="0" smtClean="0"/>
              <a:t>Через нього проходять                                                    сигнали від слухових                                                   рецепторів і органів                                                                   рівноваги.</a:t>
            </a:r>
            <a:endParaRPr lang="uk-UA" sz="3200" dirty="0"/>
          </a:p>
        </p:txBody>
      </p:sp>
      <p:pic>
        <p:nvPicPr>
          <p:cNvPr id="5" name="Рисунок 4" descr="мі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143248"/>
            <a:ext cx="2641419" cy="262285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Мозочок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57256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		</a:t>
            </a:r>
            <a:r>
              <a:rPr lang="uk-UA" sz="2400" dirty="0"/>
              <a:t> </a:t>
            </a:r>
            <a:r>
              <a:rPr lang="uk-UA" sz="2400" dirty="0" smtClean="0"/>
              <a:t>     </a:t>
            </a:r>
            <a:r>
              <a:rPr lang="uk-UA" sz="2800" dirty="0" smtClean="0"/>
              <a:t>Мозочок </a:t>
            </a:r>
            <a:r>
              <a:rPr lang="uk-UA" sz="2800" dirty="0" smtClean="0"/>
              <a:t>складається із двох </a:t>
            </a:r>
            <a:r>
              <a:rPr lang="uk-UA" sz="2800" dirty="0" smtClean="0"/>
              <a:t>півкуль</a:t>
            </a:r>
            <a:r>
              <a:rPr lang="uk-UA" sz="2800" dirty="0" smtClean="0"/>
              <a:t>, </a:t>
            </a:r>
            <a:r>
              <a:rPr lang="uk-UA" sz="2800" dirty="0" smtClean="0"/>
              <a:t>      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</a:t>
            </a:r>
            <a:r>
              <a:rPr lang="uk-UA" sz="2800" dirty="0" smtClean="0"/>
              <a:t>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єднаних</a:t>
            </a:r>
            <a:r>
              <a:rPr lang="uk-UA" sz="2800" dirty="0" smtClean="0"/>
              <a:t>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яком. Він </a:t>
            </a:r>
            <a:r>
              <a:rPr lang="uk-UA" sz="2800" dirty="0" smtClean="0"/>
              <a:t>тісно </a:t>
            </a:r>
          </a:p>
          <a:p>
            <a:r>
              <a:rPr lang="uk-UA" sz="2800" dirty="0" smtClean="0"/>
              <a:t>                         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 зі спинним</a:t>
            </a:r>
            <a:r>
              <a:rPr lang="uk-UA" sz="2800" dirty="0" smtClean="0"/>
              <a:t> </a:t>
            </a:r>
            <a:r>
              <a:rPr lang="uk-UA" sz="2800" dirty="0" smtClean="0"/>
              <a:t>мозком.</a:t>
            </a:r>
          </a:p>
          <a:p>
            <a:r>
              <a:rPr lang="uk-UA" sz="2800" dirty="0" smtClean="0"/>
              <a:t>                          </a:t>
            </a:r>
            <a:r>
              <a:rPr lang="ru-RU" sz="2800" dirty="0" err="1" smtClean="0"/>
              <a:t>Розташований</a:t>
            </a:r>
            <a:r>
              <a:rPr lang="ru-RU" sz="2800" dirty="0" smtClean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 smtClean="0"/>
              <a:t>потиличною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часткою</a:t>
            </a:r>
            <a:r>
              <a:rPr lang="ru-RU" sz="2800" dirty="0" smtClean="0"/>
              <a:t>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великого </a:t>
            </a:r>
            <a:r>
              <a:rPr lang="ru-RU" sz="2800" dirty="0" err="1" smtClean="0"/>
              <a:t>мозку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задній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черепній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ямці</a:t>
            </a:r>
            <a:r>
              <a:rPr lang="ru-RU" sz="2800" dirty="0" smtClean="0"/>
              <a:t>.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</a:t>
            </a:r>
            <a:r>
              <a:rPr lang="uk-UA" sz="2800" dirty="0" smtClean="0"/>
              <a:t>Виконує мозочок три основні функції: координація рухів, регуляція рівноваги тіла та регуляція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язового</a:t>
            </a:r>
            <a:r>
              <a:rPr lang="uk-UA" sz="2800" dirty="0" smtClean="0"/>
              <a:t> тонусу. Завдяки                     мозочку ми можемо робити тонкі                                    злагоджені рухи – писати, малювати,                                                                                  майструвати, а також контролювати                                                       вираз обличчя.</a:t>
            </a:r>
            <a:endParaRPr lang="uk-UA" sz="2800" dirty="0" smtClean="0"/>
          </a:p>
        </p:txBody>
      </p:sp>
      <p:pic>
        <p:nvPicPr>
          <p:cNvPr id="7" name="Рисунок 6" descr="мозоч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2" y="1700808"/>
            <a:ext cx="2071702" cy="22020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овн вигл мозо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572008"/>
            <a:ext cx="2080868" cy="18043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006928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127351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900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Ознайомити учнів із особливостями будови головного мозку людини.</a:t>
            </a:r>
          </a:p>
          <a:p>
            <a:r>
              <a:rPr lang="uk-UA" sz="3200" dirty="0" smtClean="0"/>
              <a:t>Розкрити значення відділів                                     головного мозку у функціо</a:t>
            </a:r>
            <a:r>
              <a:rPr lang="uk-UA" dirty="0"/>
              <a:t>-</a:t>
            </a:r>
            <a:r>
              <a:rPr lang="uk-UA" sz="3200" dirty="0" smtClean="0"/>
              <a:t>                                      нальній діяльності людини.</a:t>
            </a:r>
          </a:p>
          <a:p>
            <a:r>
              <a:rPr lang="uk-UA" sz="3200" dirty="0" smtClean="0"/>
              <a:t>Дати загальні топографічні                                               відомості про стан головного                                                  мозку в черепі.</a:t>
            </a:r>
            <a:endParaRPr lang="en-US" sz="3200" dirty="0" smtClean="0"/>
          </a:p>
          <a:p>
            <a:r>
              <a:rPr lang="uk-UA" sz="3200" dirty="0" smtClean="0"/>
              <a:t>Цікаве про мозок людини.</a:t>
            </a:r>
          </a:p>
        </p:txBody>
      </p:sp>
      <p:pic>
        <p:nvPicPr>
          <p:cNvPr id="4" name="Рисунок 3" descr="1qa3t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871522"/>
            <a:ext cx="2630494" cy="3121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80670"/>
            <a:ext cx="561662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До середнього мозку </a:t>
            </a:r>
            <a:r>
              <a:rPr lang="uk-UA" dirty="0" smtClean="0"/>
              <a:t>належать ніжки </a:t>
            </a:r>
            <a:r>
              <a:rPr lang="uk-UA" dirty="0" smtClean="0"/>
              <a:t>мозку, по яких ідуть висхідні і низхідні провідні </a:t>
            </a:r>
            <a:r>
              <a:rPr lang="uk-UA" dirty="0" smtClean="0"/>
              <a:t>шляхи та</a:t>
            </a:r>
            <a:r>
              <a:rPr lang="uk-UA" dirty="0"/>
              <a:t> </a:t>
            </a:r>
            <a:r>
              <a:rPr lang="uk-UA" dirty="0" smtClean="0"/>
              <a:t>дах мозку - </a:t>
            </a:r>
            <a:r>
              <a:rPr lang="uk-UA" dirty="0" err="1" smtClean="0"/>
              <a:t>чотиригорбкове</a:t>
            </a:r>
            <a:r>
              <a:rPr lang="uk-UA" dirty="0" smtClean="0"/>
              <a:t> тіло. Між </a:t>
            </a:r>
            <a:r>
              <a:rPr lang="uk-UA" dirty="0" smtClean="0"/>
              <a:t>ними </a:t>
            </a:r>
            <a:r>
              <a:rPr lang="uk-UA" dirty="0" smtClean="0"/>
              <a:t>міститься частина ретикулярної </a:t>
            </a:r>
            <a:r>
              <a:rPr lang="uk-UA" dirty="0"/>
              <a:t>формації. Два верхні горбки пов'язані з функцією зорового аналізатора, виступають центрами орієнтовних рефлексів на зорові </a:t>
            </a:r>
            <a:r>
              <a:rPr lang="uk-UA" dirty="0" smtClean="0"/>
              <a:t>подразники</a:t>
            </a:r>
            <a:r>
              <a:rPr lang="uk-UA" dirty="0"/>
              <a:t>, а тому називаються </a:t>
            </a:r>
            <a:r>
              <a:rPr lang="uk-UA" dirty="0" smtClean="0"/>
              <a:t>зоровими</a:t>
            </a:r>
            <a:r>
              <a:rPr lang="uk-UA" dirty="0"/>
              <a:t>. Два нижні горбки - слухові, </a:t>
            </a:r>
            <a:r>
              <a:rPr lang="uk-UA" dirty="0" smtClean="0"/>
              <a:t>пов'язані </a:t>
            </a:r>
            <a:r>
              <a:rPr lang="uk-UA" dirty="0"/>
              <a:t>з орієнтовними рефлексами </a:t>
            </a:r>
            <a:r>
              <a:rPr lang="uk-UA" dirty="0" smtClean="0"/>
              <a:t>на </a:t>
            </a:r>
            <a:r>
              <a:rPr lang="uk-UA" dirty="0"/>
              <a:t>звукові подразники. </a:t>
            </a:r>
            <a:endParaRPr lang="uk-UA" dirty="0"/>
          </a:p>
        </p:txBody>
      </p:sp>
      <p:pic>
        <p:nvPicPr>
          <p:cNvPr id="6" name="Рисунок 5" descr="моз серед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93" y="4000950"/>
            <a:ext cx="2286016" cy="23144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ер м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88" y="1733888"/>
            <a:ext cx="1928826" cy="21079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2060848"/>
            <a:ext cx="5112568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sz="3200" dirty="0" smtClean="0"/>
              <a:t>ервинні </a:t>
            </a:r>
            <a:r>
              <a:rPr lang="uk-UA" sz="3200" dirty="0" smtClean="0"/>
              <a:t>зорові та слухові центри беруть участь в організації мимовільної автоматизованої рухової реакції – старт-рефлекси.</a:t>
            </a:r>
          </a:p>
        </p:txBody>
      </p:sp>
      <p:pic>
        <p:nvPicPr>
          <p:cNvPr id="5" name="Picture 4" descr="U05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2369219"/>
            <a:ext cx="3022908" cy="341213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Проміжний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785926"/>
            <a:ext cx="8153400" cy="43291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Розташований між стовбуром мозку та великими півкулями.  Його складовими є: таламус, епіфіз, гіпоталамус, до якого приєднаний гіпофіз.</a:t>
            </a:r>
          </a:p>
          <a:p>
            <a:r>
              <a:rPr lang="uk-UA" dirty="0" smtClean="0"/>
              <a:t>Містить вищі вегетативні центри.</a:t>
            </a:r>
          </a:p>
          <a:p>
            <a:r>
              <a:rPr lang="uk-UA" dirty="0" smtClean="0"/>
              <a:t>Здійснює рухові функції.</a:t>
            </a:r>
          </a:p>
          <a:p>
            <a:r>
              <a:rPr lang="uk-UA" dirty="0" smtClean="0"/>
              <a:t>Здійснює мімічні функції.</a:t>
            </a:r>
          </a:p>
          <a:p>
            <a:r>
              <a:rPr lang="uk-UA" dirty="0" smtClean="0"/>
              <a:t>Регулює обмінні процеси.</a:t>
            </a:r>
          </a:p>
          <a:p>
            <a:r>
              <a:rPr lang="uk-UA" dirty="0" smtClean="0"/>
              <a:t>Здійснює терморегуляцію.</a:t>
            </a:r>
          </a:p>
          <a:p>
            <a:endParaRPr lang="uk-UA" dirty="0"/>
          </a:p>
        </p:txBody>
      </p:sp>
      <p:pic>
        <p:nvPicPr>
          <p:cNvPr id="5" name="Рисунок 4" descr="буд промі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71810"/>
            <a:ext cx="2000264" cy="16739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4786322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1.Таламус</a:t>
            </a:r>
          </a:p>
          <a:p>
            <a:r>
              <a:rPr lang="uk-UA" dirty="0" smtClean="0"/>
              <a:t>2. Епіфіз</a:t>
            </a:r>
          </a:p>
          <a:p>
            <a:r>
              <a:rPr lang="uk-UA" dirty="0" smtClean="0"/>
              <a:t>3. Гіпофіз </a:t>
            </a:r>
          </a:p>
          <a:p>
            <a:r>
              <a:rPr lang="uk-UA" dirty="0" smtClean="0"/>
              <a:t>4. Гіпоталамус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Великі півкулі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64399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Передній </a:t>
            </a:r>
            <a:r>
              <a:rPr lang="uk-UA" sz="2800" dirty="0" smtClean="0"/>
              <a:t>мозок – вищий відділ головного мозку. Поділений він на дві півкулі, які поєднані мозолистим тілом, що утворене щільним пучком нервових волокон. Кожна з півкуль поділена на чотири функціональні долі.  </a:t>
            </a:r>
            <a:endParaRPr lang="uk-UA" sz="2800" dirty="0"/>
          </a:p>
        </p:txBody>
      </p:sp>
      <p:pic>
        <p:nvPicPr>
          <p:cNvPr id="5" name="Picture 9" descr="U05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0169" y="3717032"/>
            <a:ext cx="2300012" cy="286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мозолис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407762"/>
            <a:ext cx="2905714" cy="213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295768" cy="64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7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Шлуночки головного мозку</a:t>
            </a:r>
            <a:endParaRPr lang="uk-UA" b="1" dirty="0"/>
          </a:p>
        </p:txBody>
      </p:sp>
      <p:pic>
        <p:nvPicPr>
          <p:cNvPr id="4" name="Рисунок 3" descr="желуд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59832" y="3212975"/>
            <a:ext cx="3675851" cy="33691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714488"/>
            <a:ext cx="8286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Усередині головного мозку містяться чотири шлуночки, заповнені рідиною, яка сполучається з спинномозковою рідиною.                                                                                             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Підкіркові утворення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08" y="1700808"/>
            <a:ext cx="4773572" cy="42512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Таламус - зорові бугри.</a:t>
            </a:r>
          </a:p>
          <a:p>
            <a:r>
              <a:rPr lang="uk-UA" dirty="0" smtClean="0"/>
              <a:t>Гіпоталамус – </a:t>
            </a:r>
            <a:r>
              <a:rPr lang="uk-UA" dirty="0" err="1" smtClean="0"/>
              <a:t>підгорбкова</a:t>
            </a:r>
            <a:r>
              <a:rPr lang="uk-UA" dirty="0" smtClean="0"/>
              <a:t> ділянка.</a:t>
            </a:r>
          </a:p>
          <a:p>
            <a:r>
              <a:rPr lang="uk-UA" dirty="0" smtClean="0"/>
              <a:t>Епіфіз – шишкоподібне утворення.</a:t>
            </a:r>
          </a:p>
          <a:p>
            <a:r>
              <a:rPr lang="uk-UA" dirty="0" smtClean="0"/>
              <a:t>Ретикулярна формація.</a:t>
            </a:r>
          </a:p>
          <a:p>
            <a:r>
              <a:rPr lang="uk-UA" dirty="0" smtClean="0"/>
              <a:t>Смугасте тіло.</a:t>
            </a:r>
          </a:p>
          <a:p>
            <a:r>
              <a:rPr lang="uk-UA" dirty="0" smtClean="0"/>
              <a:t>Коник.</a:t>
            </a:r>
          </a:p>
          <a:p>
            <a:r>
              <a:rPr lang="uk-UA" dirty="0" smtClean="0"/>
              <a:t>Мигдалик.</a:t>
            </a:r>
          </a:p>
          <a:p>
            <a:r>
              <a:rPr lang="uk-UA" dirty="0" smtClean="0"/>
              <a:t>Мозолисте тіло.</a:t>
            </a:r>
            <a:endParaRPr lang="uk-UA" dirty="0"/>
          </a:p>
        </p:txBody>
      </p:sp>
      <p:pic>
        <p:nvPicPr>
          <p:cNvPr id="5" name="Рисунок 4" descr="лимбичная с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3" y="3140968"/>
            <a:ext cx="4408835" cy="339480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Ретикулярна формація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8501122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   У стовбурі розташована ретикулярна формація - система ядер, у яких нейрони різних розмірів і форми з безліччю відростків утворюють скупчення і переплетення великої кількості нервових волокон. Вона наче сито, просіює інформацію, що надходить до кори, і вирішує, яку затримати, а яку передати далі. </a:t>
            </a:r>
          </a:p>
          <a:p>
            <a:r>
              <a:rPr lang="uk-UA" sz="2400" dirty="0" smtClean="0"/>
              <a:t>   Вплив ретикулярної формації активізує структури головного мозку, відіграє важливу роль у формуванні уваги, виконує охоронну функцію, регулюючи якій частині мозку спати, а якій ні. Наприклад, усім відома реакція матері, котра не чує гуркоту поїзда, але легко прокидається від плачу дитини.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Таламус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556791"/>
            <a:ext cx="4464496" cy="49729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Таламус – зоровий горб - збирач інформації про всі види чутливості: фільтрує, сортує і направляє в головний мозок інформацію, що надходить від больових, тактильних,                                                      температурних, м</a:t>
            </a:r>
            <a:r>
              <a:rPr lang="en-US" dirty="0" smtClean="0"/>
              <a:t>’</a:t>
            </a:r>
            <a:r>
              <a:rPr lang="ru-RU" dirty="0" err="1" smtClean="0"/>
              <a:t>язово</a:t>
            </a:r>
            <a:r>
              <a:rPr lang="ru-RU" dirty="0" smtClean="0"/>
              <a:t>-                                                  суглобових, </a:t>
            </a:r>
            <a:r>
              <a:rPr lang="uk-UA" dirty="0" smtClean="0"/>
              <a:t>вібраційних,                                                       зорових, смакових,                                                нюхових і слухових                                              рецепторів та шляхів. </a:t>
            </a:r>
          </a:p>
          <a:p>
            <a:r>
              <a:rPr lang="uk-UA" dirty="0" smtClean="0"/>
              <a:t>У таламусі відбувається формування відчуттів і їх подальша передача.</a:t>
            </a:r>
            <a:endParaRPr lang="uk-UA" dirty="0"/>
          </a:p>
        </p:txBody>
      </p:sp>
      <p:pic>
        <p:nvPicPr>
          <p:cNvPr id="6" name="Рисунок 5" descr="талам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55" y="1393981"/>
            <a:ext cx="3410873" cy="26298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талам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137" y="3781269"/>
            <a:ext cx="2483897" cy="27633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Гіпоталамус 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03" y="1489395"/>
            <a:ext cx="857256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Гіпоталамус – є вищим центром регуляції роботи внутрішніх органів, який узгоджує їх діяльність зі станом активності організму. У ньому містяться центри нюху, смаку, голоду і насичення, спраги і питного задоволення, терморегуляції, регуляції сну і неспання, регулювання артеріального тиску та                                 утворення сечі. Продукуючи низку гормонів, він разом з гіпофізом утворює </a:t>
            </a:r>
            <a:r>
              <a:rPr lang="uk-UA" sz="2400" dirty="0" err="1" smtClean="0"/>
              <a:t>гіпоталамно-гіпофізарну</a:t>
            </a:r>
            <a:r>
              <a:rPr lang="uk-UA" sz="2400" dirty="0" smtClean="0"/>
              <a:t> систему, що контролює діяльність ендокринних залоз.</a:t>
            </a:r>
            <a:endParaRPr lang="uk-UA" sz="2400" dirty="0"/>
          </a:p>
        </p:txBody>
      </p:sp>
      <p:pic>
        <p:nvPicPr>
          <p:cNvPr id="7" name="Рисунок 6" descr="ггіпотал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23741"/>
            <a:ext cx="2204318" cy="18353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гіпот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500570"/>
            <a:ext cx="2000264" cy="21466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гіпофі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723742"/>
            <a:ext cx="2286886" cy="18547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Проблемні запитання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162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Яку будову має мозок людини та які функції він виконує?</a:t>
            </a:r>
            <a:endParaRPr lang="uk-UA" sz="3200" dirty="0" smtClean="0"/>
          </a:p>
          <a:p>
            <a:r>
              <a:rPr lang="uk-UA" sz="3200" dirty="0" smtClean="0"/>
              <a:t>Чи залежить інтелект </a:t>
            </a:r>
            <a:r>
              <a:rPr lang="en-US" sz="3200" dirty="0" smtClean="0"/>
              <a:t>                                        </a:t>
            </a:r>
            <a:r>
              <a:rPr lang="uk-UA" sz="3200" dirty="0" smtClean="0"/>
              <a:t>людини від розмірів </a:t>
            </a:r>
            <a:r>
              <a:rPr lang="en-US" sz="3200" dirty="0" smtClean="0"/>
              <a:t>                                            </a:t>
            </a:r>
            <a:r>
              <a:rPr lang="uk-UA" sz="3200" dirty="0" smtClean="0"/>
              <a:t>її головного мозку?</a:t>
            </a:r>
          </a:p>
          <a:p>
            <a:r>
              <a:rPr lang="uk-UA" sz="3200" dirty="0" smtClean="0"/>
              <a:t>Чи важливе значення </a:t>
            </a:r>
            <a:r>
              <a:rPr lang="en-US" sz="3200" dirty="0" smtClean="0"/>
              <a:t>                                                     </a:t>
            </a:r>
            <a:r>
              <a:rPr lang="uk-UA" sz="3200" dirty="0" smtClean="0"/>
              <a:t>має маса мозку?</a:t>
            </a:r>
            <a:endParaRPr lang="uk-UA" sz="3200" dirty="0"/>
          </a:p>
        </p:txBody>
      </p:sp>
      <p:pic>
        <p:nvPicPr>
          <p:cNvPr id="6" name="Рисунок 5" descr="13afa4436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636912"/>
            <a:ext cx="367292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Епіфіз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8643998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Секреторні клітини епіфіза виділяють у кров гормон </a:t>
            </a:r>
            <a:r>
              <a:rPr lang="uk-UA" sz="2400" dirty="0" err="1" smtClean="0"/>
              <a:t>мелатонін</a:t>
            </a:r>
            <a:r>
              <a:rPr lang="uk-UA" sz="2400" dirty="0" smtClean="0"/>
              <a:t>, який бере участь у синхронізації біоритмів сну-неспання. До головних функцій належать: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виділення гормонів росту; 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статевого розвитку і статевої поведінки;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розвитку пухлин;</a:t>
            </a:r>
          </a:p>
          <a:p>
            <a:pPr>
              <a:buFontTx/>
              <a:buChar char="-"/>
            </a:pPr>
            <a:r>
              <a:rPr lang="uk-UA" sz="2400" dirty="0" smtClean="0"/>
              <a:t> впливає на статевий розвиток і сексуальну                                               поведінку;</a:t>
            </a:r>
          </a:p>
          <a:p>
            <a:r>
              <a:rPr lang="uk-UA" sz="2400" dirty="0" smtClean="0"/>
              <a:t>   Після статевого дозрівання вироблення                                           </a:t>
            </a:r>
            <a:r>
              <a:rPr lang="uk-UA" sz="2400" dirty="0" err="1" smtClean="0"/>
              <a:t>мелатоніну</a:t>
            </a:r>
            <a:r>
              <a:rPr lang="uk-UA" sz="2400" dirty="0" smtClean="0"/>
              <a:t> зменшується. Розміри епіфізу у                                                     дітей більші, ніж у дорослих.</a:t>
            </a:r>
            <a:endParaRPr lang="uk-UA" sz="2400" dirty="0"/>
          </a:p>
        </p:txBody>
      </p:sp>
      <p:pic>
        <p:nvPicPr>
          <p:cNvPr id="6" name="Рисунок 5" descr="епіфі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786190"/>
            <a:ext cx="2185714" cy="18642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Лімбічна система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71543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800" dirty="0" smtClean="0"/>
              <a:t>Лімбічна система – сукупність ряду структур головного мозку, що бере участь у регуляції функцій внутрішніх органів, нюху, інстинктивної поведінки, емоцій,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яті, рівень уваги, сприйняття, відтворення емоційно значущої інформації.</a:t>
            </a:r>
            <a:endParaRPr lang="uk-UA" sz="2800" dirty="0"/>
          </a:p>
        </p:txBody>
      </p:sp>
      <p:pic>
        <p:nvPicPr>
          <p:cNvPr id="5" name="Рисунок 4" descr="лімбіч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977653"/>
            <a:ext cx="3017034" cy="27508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лымбыч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214818"/>
            <a:ext cx="3214711" cy="24285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Дослідження мозку</a:t>
            </a:r>
            <a:endParaRPr lang="uk-UA" b="1" dirty="0"/>
          </a:p>
        </p:txBody>
      </p:sp>
      <p:pic>
        <p:nvPicPr>
          <p:cNvPr id="3" name="Picture 4" descr="U06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953936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5572140"/>
            <a:ext cx="400526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Ангіограма мозку з допомогою рентгенівських променів                           </a:t>
            </a:r>
            <a:endParaRPr lang="uk-UA" sz="2000" b="1" dirty="0"/>
          </a:p>
        </p:txBody>
      </p:sp>
      <p:pic>
        <p:nvPicPr>
          <p:cNvPr id="6" name="Picture 5" descr="U0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2578100" cy="35052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76" y="5572140"/>
            <a:ext cx="386239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Томограма мозку з допомогою рентгенівських променів                          </a:t>
            </a:r>
            <a:endParaRPr lang="uk-UA" sz="2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як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257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smtClean="0"/>
              <a:t>Наш мозок влаштований як 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, тобто складається із блоків, деталей та частин.</a:t>
            </a:r>
            <a:endParaRPr lang="uk-UA" dirty="0"/>
          </a:p>
        </p:txBody>
      </p:sp>
      <p:pic>
        <p:nvPicPr>
          <p:cNvPr id="5" name="Рисунок 4" descr="brain_vs_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010439" cy="23126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ом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224" y="3143248"/>
            <a:ext cx="3071834" cy="331758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Чи знаєте ви, що…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37452" cy="41148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Середня маса мозку у австралійців – до 1200 г; у французів – до 1300 г; у англійців – понад 1300 г; у німців понад 1400 г. Мозок українців також в середньому 1400 г. У афроамериканців вага головного мозку на 100 г менша, ніж у білошкірого населення Африки.</a:t>
            </a:r>
          </a:p>
          <a:p>
            <a:r>
              <a:rPr lang="uk-UA" dirty="0" smtClean="0"/>
              <a:t>Існує залежність між вагою мозку у чоловіка та жінки. У середньому мозок чоловіка важчий десь на 120-130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Узагальнення знань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48199"/>
            <a:ext cx="5800728" cy="36669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За дослідженнями вчених рівень інтелекту не залежить від розмірів головного мозку, а залежить від функціонування важливих ділянок, їхніх структур та від кількості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між нервовими клітинами.</a:t>
            </a:r>
          </a:p>
        </p:txBody>
      </p:sp>
      <p:pic>
        <p:nvPicPr>
          <p:cNvPr id="4" name="Рисунок 3" descr="HouseMD_B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370013"/>
            <a:ext cx="259228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534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Вчені дослідили, що для нормальної життєдіяльності організму та виживання важливе значення має чіткість і час реакції. Отже, у цьому випадку, мозок людини як 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ru-RU" dirty="0" smtClean="0"/>
              <a:t>, </a:t>
            </a:r>
            <a:r>
              <a:rPr lang="uk-UA" dirty="0" smtClean="0"/>
              <a:t>який</a:t>
            </a:r>
            <a:r>
              <a:rPr lang="ru-RU" dirty="0" smtClean="0"/>
              <a:t> </a:t>
            </a:r>
            <a:r>
              <a:rPr lang="uk-UA" dirty="0" smtClean="0"/>
              <a:t>включається саме тоді</a:t>
            </a:r>
            <a:r>
              <a:rPr lang="ru-RU" dirty="0" smtClean="0"/>
              <a:t>, коли </a:t>
            </a:r>
            <a:r>
              <a:rPr lang="uk-UA" dirty="0" smtClean="0"/>
              <a:t>необхідно вирішити складні завдання</a:t>
            </a:r>
            <a:r>
              <a:rPr lang="ru-RU" dirty="0" smtClean="0"/>
              <a:t>, </a:t>
            </a:r>
            <a:r>
              <a:rPr lang="uk-UA" dirty="0" smtClean="0"/>
              <a:t>що вимагають напруження та швидкої</a:t>
            </a:r>
            <a:r>
              <a:rPr lang="ru-RU" dirty="0" smtClean="0"/>
              <a:t> </a:t>
            </a:r>
            <a:r>
              <a:rPr lang="uk-UA" dirty="0" smtClean="0"/>
              <a:t>реакції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3200" dirty="0" smtClean="0"/>
              <a:t>Таким чином, головний мозок людини – це: </a:t>
            </a:r>
          </a:p>
          <a:p>
            <a:pPr>
              <a:buNone/>
            </a:pPr>
            <a:r>
              <a:rPr lang="uk-UA" sz="3200" dirty="0" smtClean="0"/>
              <a:t>- головний центр керування всіма процесами життєдіяльності, тобто його можна назвати пультом керування життя людини;</a:t>
            </a:r>
          </a:p>
          <a:p>
            <a:pPr>
              <a:buNone/>
            </a:pPr>
            <a:r>
              <a:rPr lang="uk-UA" sz="3200" dirty="0" smtClean="0"/>
              <a:t>- комп</a:t>
            </a:r>
            <a:r>
              <a:rPr lang="en-US" sz="3200" dirty="0" smtClean="0"/>
              <a:t>’</a:t>
            </a:r>
            <a:r>
              <a:rPr lang="ru-RU" sz="3200" dirty="0" err="1" smtClean="0"/>
              <a:t>ютер</a:t>
            </a:r>
            <a:r>
              <a:rPr lang="ru-RU" sz="3200" dirty="0" smtClean="0"/>
              <a:t>, </a:t>
            </a:r>
            <a:r>
              <a:rPr lang="uk-UA" sz="3200" dirty="0" smtClean="0"/>
              <a:t>на материнській платі якого зберігається вся життєва інформація.</a:t>
            </a:r>
          </a:p>
        </p:txBody>
      </p:sp>
      <p:pic>
        <p:nvPicPr>
          <p:cNvPr id="5" name="Рисунок 4" descr="to1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071834" cy="27800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mente-com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714488"/>
            <a:ext cx="1417636" cy="19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Успіхів у вивченні матеріалу!</a:t>
            </a:r>
            <a:endParaRPr lang="ru-RU" sz="6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Мотивація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337452" cy="4900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Мозок людини у стані спокою споживає 20% кисню та 9% енергії організму, але коли мозок включає свою діяльність, то споживає 25% поживних речовин, які надходять в організм і понад 30% кисню.</a:t>
            </a:r>
          </a:p>
          <a:p>
            <a:pPr marL="0" indent="0">
              <a:buNone/>
            </a:pPr>
            <a:r>
              <a:rPr lang="uk-UA" dirty="0" smtClean="0"/>
              <a:t>Це означає, що для роботи мозку необхідна третя частина життєво важливих речовин, але він такий невеликий у порівнянні з  іншими органами та системами? Навіщо ж він нам?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Загальне поняття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/>
              <a:t>Головний мозок людини </a:t>
            </a:r>
            <a:r>
              <a:rPr lang="uk-UA" sz="2400" dirty="0" smtClean="0"/>
              <a:t>– орган центральної </a:t>
            </a:r>
            <a:r>
              <a:rPr lang="uk-UA" sz="2400" dirty="0"/>
              <a:t>нервової системи</a:t>
            </a:r>
            <a:r>
              <a:rPr lang="uk-UA" sz="2400" dirty="0" smtClean="0"/>
              <a:t>, </a:t>
            </a:r>
            <a:r>
              <a:rPr lang="uk-UA" sz="2400" dirty="0"/>
              <a:t>що складається з маси </a:t>
            </a:r>
            <a:r>
              <a:rPr lang="uk-UA" sz="2400" dirty="0" smtClean="0"/>
              <a:t>взаємозалежних </a:t>
            </a:r>
            <a:r>
              <a:rPr lang="uk-UA" sz="2400" dirty="0"/>
              <a:t>нервових клітин і </a:t>
            </a:r>
            <a:r>
              <a:rPr lang="uk-UA" sz="2400" dirty="0" smtClean="0"/>
              <a:t>займає </a:t>
            </a:r>
            <a:r>
              <a:rPr lang="uk-UA" sz="2400" dirty="0"/>
              <a:t>всю порожнину черепа</a:t>
            </a:r>
            <a:r>
              <a:rPr lang="uk-UA" sz="2400" dirty="0" smtClean="0"/>
              <a:t>, кістки якого захищають </a:t>
            </a:r>
            <a:r>
              <a:rPr lang="uk-UA" sz="2400" dirty="0"/>
              <a:t>його </a:t>
            </a:r>
            <a:r>
              <a:rPr lang="uk-UA" sz="2400" dirty="0" smtClean="0"/>
              <a:t>від зовнішніх </a:t>
            </a:r>
            <a:r>
              <a:rPr lang="uk-UA" sz="2400" dirty="0"/>
              <a:t>механічних </a:t>
            </a:r>
            <a:r>
              <a:rPr lang="uk-UA" sz="2400" dirty="0" smtClean="0"/>
              <a:t>ушкоджень.</a:t>
            </a:r>
            <a:r>
              <a:rPr lang="ru-RU" sz="2400" dirty="0"/>
              <a:t> 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501008"/>
            <a:ext cx="317023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4" y="3598639"/>
            <a:ext cx="41036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Еволюція мозків</a:t>
            </a:r>
            <a:endParaRPr lang="uk-UA" b="1" dirty="0"/>
          </a:p>
        </p:txBody>
      </p:sp>
      <p:pic>
        <p:nvPicPr>
          <p:cNvPr id="5" name="Рисунок 4" descr="евол мозкі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8" y="1580679"/>
            <a:ext cx="7572428" cy="46927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Цікаво!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408712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Мозок Ейнштейна, як «типового» генія, був у свій час розчленований на 240 частин та понад  40 років зберігався у спеціальному розчині. Коли вчені порівняли його з іншими, то знайшли дві унікальні особливості,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нижньою тім</a:t>
            </a:r>
            <a:r>
              <a:rPr lang="en-US" dirty="0" smtClean="0"/>
              <a:t>’</a:t>
            </a:r>
            <a:r>
              <a:rPr lang="uk-UA" dirty="0" err="1" smtClean="0"/>
              <a:t>яною</a:t>
            </a:r>
            <a:r>
              <a:rPr lang="uk-UA" dirty="0" smtClean="0"/>
              <a:t> долею, що відповідає за здатність до математичних обчислень та трьохвимірного бачення. Нижня тім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доля Ейнштейна виявилась значно більшою, ніж у контрольних  зразків та вона не була розділена особливою сполучною тканиною, що можливо, дозволяло нейронам поєднуватись «напряму». Ця аномалія могла стати причиною унікальних математичних можливостей творця теорії відносності. </a:t>
            </a:r>
            <a:endParaRPr lang="uk-UA" dirty="0"/>
          </a:p>
        </p:txBody>
      </p:sp>
      <p:pic>
        <p:nvPicPr>
          <p:cNvPr id="4" name="Рисунок 3" descr="504369245_77bc988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266" y="4509120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Неймовірно, але факт!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53400" cy="1642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Мозок вождя пролетаріату В.Леніна – 1340 г;</a:t>
            </a:r>
          </a:p>
          <a:p>
            <a:r>
              <a:rPr lang="uk-UA" dirty="0" smtClean="0"/>
              <a:t>Мозок письменника І.Тургенєва – 2012 г;</a:t>
            </a:r>
          </a:p>
          <a:p>
            <a:r>
              <a:rPr lang="uk-UA" dirty="0" smtClean="0"/>
              <a:t>Мозки психічнохворих людей – 2700-2900 г.</a:t>
            </a:r>
            <a:endParaRPr lang="uk-UA" dirty="0"/>
          </a:p>
        </p:txBody>
      </p:sp>
      <p:pic>
        <p:nvPicPr>
          <p:cNvPr id="4" name="Рисунок 3" descr="Repin_81-2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46" y="3863626"/>
            <a:ext cx="2034857" cy="232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gu_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82" y="3896276"/>
            <a:ext cx="1895868" cy="240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rance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64" y="3752011"/>
            <a:ext cx="1915146" cy="254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019" y="260648"/>
            <a:ext cx="8153400" cy="990600"/>
          </a:xfrm>
        </p:spPr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50112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   </a:t>
            </a:r>
            <a:r>
              <a:rPr lang="uk-UA" sz="2400" dirty="0" smtClean="0"/>
              <a:t>Головний мозок складається із двох видів речовин: білої та сірої. Біла речовина – це скупчення дендритів та аксонів,а сіра – це скупчення тіл нейронів. Сіра вкриває мозок зовні і вигляді кори та невеликі частини сірої занурені в товщі білої у вигляді мозкових ядер і називаються підкіркою.</a:t>
            </a:r>
          </a:p>
          <a:p>
            <a:r>
              <a:rPr lang="uk-UA" sz="2400" dirty="0" smtClean="0"/>
              <a:t>   Укритий головний мозок трьома мозковими оболонками: твердою, павутинною, судинною</a:t>
            </a:r>
            <a:r>
              <a:rPr lang="uk-UA" sz="2400" dirty="0" smtClean="0"/>
              <a:t>. </a:t>
            </a:r>
            <a:endParaRPr lang="uk-UA" sz="2400" dirty="0" smtClean="0"/>
          </a:p>
          <a:p>
            <a:r>
              <a:rPr lang="uk-UA" sz="2400" dirty="0" smtClean="0"/>
              <a:t>Усередині головного мозку                                                     містяться чотири шлуночки,</a:t>
            </a:r>
          </a:p>
          <a:p>
            <a:r>
              <a:rPr lang="uk-UA" sz="2400" dirty="0" smtClean="0"/>
              <a:t>заповнені рідиною, яка                                                  сполучається з рідиною                                                                            спинного мозку.</a:t>
            </a:r>
            <a:endParaRPr lang="uk-UA" sz="2400" dirty="0"/>
          </a:p>
        </p:txBody>
      </p:sp>
      <p:pic>
        <p:nvPicPr>
          <p:cNvPr id="5" name="Рисунок 4" descr="біла-сі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28182"/>
            <a:ext cx="3643338" cy="25274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1605</TotalTime>
  <Words>1587</Words>
  <Application>Microsoft Office PowerPoint</Application>
  <PresentationFormat>Экран (4:3)</PresentationFormat>
  <Paragraphs>132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Головний мозок.   пульт керування, чи персональний комп’ютер живого організму?</vt:lpstr>
      <vt:lpstr>Мета уроку</vt:lpstr>
      <vt:lpstr>Проблемні запитання</vt:lpstr>
      <vt:lpstr>Мотивація уроку</vt:lpstr>
      <vt:lpstr>Загальне поняття</vt:lpstr>
      <vt:lpstr>Еволюція мозків</vt:lpstr>
      <vt:lpstr>Цікаво!</vt:lpstr>
      <vt:lpstr>Неймовірно, але факт!</vt:lpstr>
      <vt:lpstr>Будова головного мозку</vt:lpstr>
      <vt:lpstr>Оболонки головного мозку</vt:lpstr>
      <vt:lpstr>Оболонки головного мозку</vt:lpstr>
      <vt:lpstr>Мозок зовні і у розрізі</vt:lpstr>
      <vt:lpstr>Будова головного мозку</vt:lpstr>
      <vt:lpstr>Схема будови</vt:lpstr>
      <vt:lpstr>Будова головного мозку</vt:lpstr>
      <vt:lpstr>Довгастий мозок</vt:lpstr>
      <vt:lpstr>Довгастий мозок</vt:lpstr>
      <vt:lpstr>Міст </vt:lpstr>
      <vt:lpstr>Мозочок </vt:lpstr>
      <vt:lpstr>Середній мозок</vt:lpstr>
      <vt:lpstr>Середній мозок</vt:lpstr>
      <vt:lpstr>Проміжний мозок</vt:lpstr>
      <vt:lpstr>Великі півкулі </vt:lpstr>
      <vt:lpstr>Презентация PowerPoint</vt:lpstr>
      <vt:lpstr>Шлуночки головного мозку</vt:lpstr>
      <vt:lpstr>Підкіркові утворення </vt:lpstr>
      <vt:lpstr>Ретикулярна формація</vt:lpstr>
      <vt:lpstr>Таламус </vt:lpstr>
      <vt:lpstr>Гіпоталамус </vt:lpstr>
      <vt:lpstr>Епіфіз </vt:lpstr>
      <vt:lpstr>Лімбічна система</vt:lpstr>
      <vt:lpstr>Дослідження мозку</vt:lpstr>
      <vt:lpstr>Мозок як комп’ютер</vt:lpstr>
      <vt:lpstr>Чи знаєте ви, що…</vt:lpstr>
      <vt:lpstr>Узагальнення знань</vt:lpstr>
      <vt:lpstr>Висновок уроку</vt:lpstr>
      <vt:lpstr>Висновок уроку</vt:lpstr>
      <vt:lpstr>Успіхів у вивченні матеріалу!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Головний мозок – пульт керування, чи персональний комп’ютер живого організму?</dc:title>
  <dc:creator>Павленко</dc:creator>
  <cp:lastModifiedBy>Admin</cp:lastModifiedBy>
  <cp:revision>248</cp:revision>
  <dcterms:created xsi:type="dcterms:W3CDTF">2010-12-18T17:00:59Z</dcterms:created>
  <dcterms:modified xsi:type="dcterms:W3CDTF">2013-06-20T09:59:23Z</dcterms:modified>
</cp:coreProperties>
</file>