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ms-office.legacyDiagramTex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77" r:id="rId4"/>
    <p:sldId id="278" r:id="rId5"/>
    <p:sldId id="279" r:id="rId6"/>
    <p:sldId id="280" r:id="rId7"/>
    <p:sldId id="266" r:id="rId8"/>
    <p:sldId id="267" r:id="rId9"/>
    <p:sldId id="268" r:id="rId10"/>
    <p:sldId id="269" r:id="rId11"/>
    <p:sldId id="270" r:id="rId12"/>
    <p:sldId id="271" r:id="rId13"/>
    <p:sldId id="272" r:id="rId14"/>
    <p:sldId id="273" r:id="rId15"/>
    <p:sldId id="274" r:id="rId16"/>
    <p:sldId id="275" r:id="rId17"/>
    <p:sldId id="276" r:id="rId18"/>
    <p:sldId id="282" r:id="rId19"/>
    <p:sldId id="281" r:id="rId20"/>
    <p:sldId id="283"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6C00"/>
    <a:srgbClr val="F0F60A"/>
    <a:srgbClr val="B02057"/>
    <a:srgbClr val="4AA098"/>
    <a:srgbClr val="99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86" autoAdjust="0"/>
    <p:restoredTop sz="88489" autoAdjust="0"/>
  </p:normalViewPr>
  <p:slideViewPr>
    <p:cSldViewPr>
      <p:cViewPr>
        <p:scale>
          <a:sx n="88" d="100"/>
          <a:sy n="88" d="100"/>
        </p:scale>
        <p:origin x="-540"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06/relationships/legacyDocTextInfo" Target="legacyDocTextInfo.bin"/><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Прямая соединительная линия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Овал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Овал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Овал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2286000" y="3124200"/>
            <a:ext cx="6172200" cy="1894362"/>
          </a:xfrm>
        </p:spPr>
        <p:txBody>
          <a:bodyPr/>
          <a:lstStyle>
            <a:lvl1pPr>
              <a:defRPr b="1"/>
            </a:lvl1pPr>
          </a:lstStyle>
          <a:p>
            <a:r>
              <a:rPr lang="ru-RU" smtClean="0"/>
              <a:t>Образец заголовка</a:t>
            </a:r>
            <a:endParaRPr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2" name="Дата 27"/>
          <p:cNvSpPr>
            <a:spLocks noGrp="1"/>
          </p:cNvSpPr>
          <p:nvPr>
            <p:ph type="dt" sz="half" idx="10"/>
          </p:nvPr>
        </p:nvSpPr>
        <p:spPr bwMode="auto">
          <a:xfrm rot="5400000">
            <a:off x="7764463" y="1174750"/>
            <a:ext cx="2286000" cy="381000"/>
          </a:xfrm>
        </p:spPr>
        <p:txBody>
          <a:bodyPr/>
          <a:lstStyle>
            <a:lvl1pPr>
              <a:defRPr/>
            </a:lvl1pPr>
          </a:lstStyle>
          <a:p>
            <a:pPr>
              <a:defRPr/>
            </a:pPr>
            <a:fld id="{717E03D9-569A-43C7-8EF7-5223F7AF0A04}" type="datetimeFigureOut">
              <a:rPr lang="ru-RU"/>
              <a:pPr>
                <a:defRPr/>
              </a:pPr>
              <a:t>23.12.2013</a:t>
            </a:fld>
            <a:endParaRPr lang="ru-RU"/>
          </a:p>
        </p:txBody>
      </p:sp>
      <p:sp>
        <p:nvSpPr>
          <p:cNvPr id="23" name="Нижний колонтитул 16"/>
          <p:cNvSpPr>
            <a:spLocks noGrp="1"/>
          </p:cNvSpPr>
          <p:nvPr>
            <p:ph type="ftr" sz="quarter" idx="11"/>
          </p:nvPr>
        </p:nvSpPr>
        <p:spPr bwMode="auto">
          <a:xfrm rot="5400000">
            <a:off x="7077076" y="4181475"/>
            <a:ext cx="3657600" cy="384175"/>
          </a:xfrm>
        </p:spPr>
        <p:txBody>
          <a:bodyPr/>
          <a:lstStyle>
            <a:lvl1pPr>
              <a:defRPr/>
            </a:lvl1pPr>
          </a:lstStyle>
          <a:p>
            <a:pPr>
              <a:defRPr/>
            </a:pPr>
            <a:endParaRPr lang="ru-RU"/>
          </a:p>
        </p:txBody>
      </p:sp>
      <p:sp>
        <p:nvSpPr>
          <p:cNvPr id="24" name="Номер слайда 28"/>
          <p:cNvSpPr>
            <a:spLocks noGrp="1"/>
          </p:cNvSpPr>
          <p:nvPr>
            <p:ph type="sldNum" sz="quarter" idx="12"/>
          </p:nvPr>
        </p:nvSpPr>
        <p:spPr bwMode="auto">
          <a:xfrm>
            <a:off x="1325563" y="4929188"/>
            <a:ext cx="609600" cy="517525"/>
          </a:xfrm>
        </p:spPr>
        <p:txBody>
          <a:bodyPr/>
          <a:lstStyle>
            <a:lvl1pPr>
              <a:defRPr/>
            </a:lvl1pPr>
          </a:lstStyle>
          <a:p>
            <a:pPr>
              <a:defRPr/>
            </a:pPr>
            <a:fld id="{8FB9F40A-198A-4797-98C2-5E7689A42A1C}" type="slidenum">
              <a:rPr lang="ru-RU"/>
              <a:pPr>
                <a:defRPr/>
              </a:pPr>
              <a:t>‹#›</a:t>
            </a:fld>
            <a:endParaRPr lang="ru-RU"/>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600">
                                          <p:stCondLst>
                                            <p:cond delay="0"/>
                                          </p:stCondLst>
                                        </p:cTn>
                                        <p:tgtEl>
                                          <p:spTgt spid="8"/>
                                        </p:tgtEl>
                                      </p:cBhvr>
                                    </p:animEffect>
                                    <p:anim calcmode="lin" valueType="num">
                                      <p:cBhvr>
                                        <p:cTn id="8" dur="600" fill="hold">
                                          <p:stCondLst>
                                            <p:cond delay="0"/>
                                          </p:stCondLst>
                                        </p:cTn>
                                        <p:tgtEl>
                                          <p:spTgt spid="8"/>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8"/>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8"/>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slide(fromBottom)">
                                      <p:cBhvr>
                                        <p:cTn id="15" dur="500">
                                          <p:stCondLst>
                                            <p:cond delay="0"/>
                                          </p:stCondLst>
                                        </p:cTn>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0BC269A-D0E9-40FC-BF15-C911F5471894}" type="datetimeFigureOut">
              <a:rPr lang="ru-RU"/>
              <a:pPr>
                <a:defRPr/>
              </a:pPr>
              <a:t>23.12.2013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40B2539-4838-4194-B5DA-BE26A26E6ED6}"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0318CCB-0605-4A47-8533-78BCF5006903}" type="datetimeFigureOut">
              <a:rPr lang="ru-RU"/>
              <a:pPr>
                <a:defRPr/>
              </a:pPr>
              <a:t>23.12.2013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C468673-759A-47D3-9956-4BD29C16D56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600200"/>
            <a:ext cx="7467600" cy="48737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6"/>
          <p:cNvSpPr>
            <a:spLocks noGrp="1"/>
          </p:cNvSpPr>
          <p:nvPr>
            <p:ph type="dt" sz="half" idx="10"/>
          </p:nvPr>
        </p:nvSpPr>
        <p:spPr/>
        <p:txBody>
          <a:bodyPr rtlCol="0"/>
          <a:lstStyle>
            <a:lvl1pPr>
              <a:defRPr/>
            </a:lvl1pPr>
          </a:lstStyle>
          <a:p>
            <a:pPr>
              <a:defRPr/>
            </a:pPr>
            <a:fld id="{EFAE1056-238F-4BB9-B61D-4CB8B7064D82}" type="datetimeFigureOut">
              <a:rPr lang="ru-RU"/>
              <a:pPr>
                <a:defRPr/>
              </a:pPr>
              <a:t>23.12.2013</a:t>
            </a:fld>
            <a:endParaRPr lang="ru-RU"/>
          </a:p>
        </p:txBody>
      </p:sp>
      <p:sp>
        <p:nvSpPr>
          <p:cNvPr id="5" name="Номер слайда 8"/>
          <p:cNvSpPr>
            <a:spLocks noGrp="1"/>
          </p:cNvSpPr>
          <p:nvPr>
            <p:ph type="sldNum" sz="quarter" idx="11"/>
          </p:nvPr>
        </p:nvSpPr>
        <p:spPr/>
        <p:txBody>
          <a:bodyPr rtlCol="0"/>
          <a:lstStyle>
            <a:lvl1pPr>
              <a:defRPr/>
            </a:lvl1pPr>
          </a:lstStyle>
          <a:p>
            <a:pPr>
              <a:defRPr/>
            </a:pPr>
            <a:fld id="{E859B226-8839-42EA-92DA-F531C4FD0A93}" type="slidenum">
              <a:rPr lang="ru-RU"/>
              <a:pPr>
                <a:defRPr/>
              </a:pPr>
              <a:t>‹#›</a:t>
            </a:fld>
            <a:endParaRPr lang="ru-RU"/>
          </a:p>
        </p:txBody>
      </p:sp>
      <p:sp>
        <p:nvSpPr>
          <p:cNvPr id="6" name="Нижний колонтитул 9"/>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Прямая соединительная линия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Прямая соединительная линия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Прямая соединительная линия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Овал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Овал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Овал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Овал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Прямая соединительная линия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lang="ru-RU" smtClean="0"/>
              <a:t>Образец заголовка</a:t>
            </a:r>
            <a:endParaRPr lang="en-US"/>
          </a:p>
        </p:txBody>
      </p:sp>
      <p:sp>
        <p:nvSpPr>
          <p:cNvPr id="3" name="Текст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0" name="Дата 3"/>
          <p:cNvSpPr>
            <a:spLocks noGrp="1"/>
          </p:cNvSpPr>
          <p:nvPr>
            <p:ph type="dt" sz="half" idx="10"/>
          </p:nvPr>
        </p:nvSpPr>
        <p:spPr bwMode="auto">
          <a:xfrm rot="5400000">
            <a:off x="7762875" y="1169988"/>
            <a:ext cx="2286000" cy="381000"/>
          </a:xfrm>
        </p:spPr>
        <p:txBody>
          <a:bodyPr/>
          <a:lstStyle>
            <a:lvl1pPr>
              <a:defRPr/>
            </a:lvl1pPr>
          </a:lstStyle>
          <a:p>
            <a:pPr>
              <a:defRPr/>
            </a:pPr>
            <a:fld id="{EB84987B-DB38-4D89-861B-DAE7D3F1E6A7}" type="datetimeFigureOut">
              <a:rPr lang="ru-RU"/>
              <a:pPr>
                <a:defRPr/>
              </a:pPr>
              <a:t>23.12.2013</a:t>
            </a:fld>
            <a:endParaRPr lang="ru-RU"/>
          </a:p>
        </p:txBody>
      </p:sp>
      <p:sp>
        <p:nvSpPr>
          <p:cNvPr id="21" name="Нижний колонтитул 4"/>
          <p:cNvSpPr>
            <a:spLocks noGrp="1"/>
          </p:cNvSpPr>
          <p:nvPr>
            <p:ph type="ftr" sz="quarter" idx="11"/>
          </p:nvPr>
        </p:nvSpPr>
        <p:spPr bwMode="auto">
          <a:xfrm rot="5400000">
            <a:off x="7077076" y="4178300"/>
            <a:ext cx="3657600" cy="384175"/>
          </a:xfrm>
        </p:spPr>
        <p:txBody>
          <a:bodyPr/>
          <a:lstStyle>
            <a:lvl1pPr>
              <a:defRPr/>
            </a:lvl1pPr>
          </a:lstStyle>
          <a:p>
            <a:pPr>
              <a:defRPr/>
            </a:pPr>
            <a:endParaRPr lang="ru-RU"/>
          </a:p>
        </p:txBody>
      </p:sp>
      <p:sp>
        <p:nvSpPr>
          <p:cNvPr id="22" name="Номер слайда 5"/>
          <p:cNvSpPr>
            <a:spLocks noGrp="1"/>
          </p:cNvSpPr>
          <p:nvPr>
            <p:ph type="sldNum" sz="quarter" idx="12"/>
          </p:nvPr>
        </p:nvSpPr>
        <p:spPr bwMode="auto">
          <a:xfrm>
            <a:off x="1339850" y="4929188"/>
            <a:ext cx="609600" cy="517525"/>
          </a:xfrm>
        </p:spPr>
        <p:txBody>
          <a:bodyPr/>
          <a:lstStyle>
            <a:lvl1pPr>
              <a:defRPr/>
            </a:lvl1pPr>
          </a:lstStyle>
          <a:p>
            <a:pPr>
              <a:defRPr/>
            </a:pPr>
            <a:fld id="{11ABB9C1-F753-4F8A-87DC-5450FEAF2FF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270248" y="1600200"/>
            <a:ext cx="3657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32C50B33-C334-4834-84BD-8DAE2F28A6D0}" type="datetimeFigureOut">
              <a:rPr lang="ru-RU"/>
              <a:pPr>
                <a:defRPr/>
              </a:pPr>
              <a:t>23.12.2013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7200269-BCBC-479A-A44C-24875B42FE3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457200"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371975" y="2362200"/>
            <a:ext cx="3657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ru-RU" smtClean="0"/>
              <a:t>Образец текста</a:t>
            </a:r>
          </a:p>
        </p:txBody>
      </p:sp>
      <p:sp>
        <p:nvSpPr>
          <p:cNvPr id="7" name="Дата 13"/>
          <p:cNvSpPr>
            <a:spLocks noGrp="1"/>
          </p:cNvSpPr>
          <p:nvPr>
            <p:ph type="dt" sz="half" idx="10"/>
          </p:nvPr>
        </p:nvSpPr>
        <p:spPr/>
        <p:txBody>
          <a:bodyPr/>
          <a:lstStyle>
            <a:lvl1pPr>
              <a:defRPr/>
            </a:lvl1pPr>
          </a:lstStyle>
          <a:p>
            <a:pPr>
              <a:defRPr/>
            </a:pPr>
            <a:fld id="{506B0B7E-9820-4659-AF10-3435F8008963}" type="datetimeFigureOut">
              <a:rPr lang="ru-RU"/>
              <a:pPr>
                <a:defRPr/>
              </a:pPr>
              <a:t>23.12.2013</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53EA7A7E-89AD-494E-92A5-6421470CAAD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5"/>
          <p:cNvSpPr>
            <a:spLocks noGrp="1"/>
          </p:cNvSpPr>
          <p:nvPr>
            <p:ph type="dt" sz="half" idx="10"/>
          </p:nvPr>
        </p:nvSpPr>
        <p:spPr/>
        <p:txBody>
          <a:bodyPr rtlCol="0"/>
          <a:lstStyle>
            <a:lvl1pPr>
              <a:defRPr/>
            </a:lvl1pPr>
          </a:lstStyle>
          <a:p>
            <a:pPr>
              <a:defRPr/>
            </a:pPr>
            <a:fld id="{84ACD157-2F56-4978-AD46-41A9A24CD0E2}" type="datetimeFigureOut">
              <a:rPr lang="ru-RU"/>
              <a:pPr>
                <a:defRPr/>
              </a:pPr>
              <a:t>23.12.2013</a:t>
            </a:fld>
            <a:endParaRPr lang="ru-RU"/>
          </a:p>
        </p:txBody>
      </p:sp>
      <p:sp>
        <p:nvSpPr>
          <p:cNvPr id="4" name="Номер слайда 6"/>
          <p:cNvSpPr>
            <a:spLocks noGrp="1"/>
          </p:cNvSpPr>
          <p:nvPr>
            <p:ph type="sldNum" sz="quarter" idx="11"/>
          </p:nvPr>
        </p:nvSpPr>
        <p:spPr/>
        <p:txBody>
          <a:bodyPr rtlCol="0"/>
          <a:lstStyle>
            <a:lvl1pPr>
              <a:defRPr/>
            </a:lvl1pPr>
          </a:lstStyle>
          <a:p>
            <a:pPr>
              <a:defRPr/>
            </a:pPr>
            <a:fld id="{64E4CF9D-B38E-404B-81B3-66BCA186966E}" type="slidenum">
              <a:rPr lang="ru-RU"/>
              <a:pPr>
                <a:defRPr/>
              </a:pPr>
              <a:t>‹#›</a:t>
            </a:fld>
            <a:endParaRPr lang="ru-RU"/>
          </a:p>
        </p:txBody>
      </p:sp>
      <p:sp>
        <p:nvSpPr>
          <p:cNvPr id="5" name="Нижний колонтитул 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21BFF181-EA4C-420D-8096-F7E75485BCA8}" type="datetimeFigureOut">
              <a:rPr lang="ru-RU"/>
              <a:pPr>
                <a:defRPr/>
              </a:pPr>
              <a:t>23.12.2013</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8F866CF5-4D98-4232-954F-670DDFBB603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Прямая соединительная линия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Овал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rot="5400000">
            <a:off x="3371850" y="3200400"/>
            <a:ext cx="6309360" cy="457200"/>
          </a:xfrm>
        </p:spPr>
        <p:txBody>
          <a:bodyPr/>
          <a:lstStyle>
            <a:lvl1pPr algn="l">
              <a:buNone/>
              <a:defRPr sz="2000" b="1" cap="small" baseline="0"/>
            </a:lvl1pPr>
          </a:lstStyle>
          <a:p>
            <a:r>
              <a:rPr lang="ru-RU" smtClean="0"/>
              <a:t>Образец заголовка</a:t>
            </a:r>
            <a:endParaRPr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8" name="Содержимое 17"/>
          <p:cNvSpPr>
            <a:spLocks noGrp="1"/>
          </p:cNvSpPr>
          <p:nvPr>
            <p:ph sz="quarter" idx="1"/>
          </p:nvPr>
        </p:nvSpPr>
        <p:spPr>
          <a:xfrm>
            <a:off x="304800" y="274320"/>
            <a:ext cx="5638800" cy="632764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2" name="Дата 20"/>
          <p:cNvSpPr>
            <a:spLocks noGrp="1"/>
          </p:cNvSpPr>
          <p:nvPr>
            <p:ph type="dt" sz="half" idx="10"/>
          </p:nvPr>
        </p:nvSpPr>
        <p:spPr/>
        <p:txBody>
          <a:bodyPr rtlCol="0"/>
          <a:lstStyle>
            <a:lvl1pPr>
              <a:defRPr/>
            </a:lvl1pPr>
          </a:lstStyle>
          <a:p>
            <a:pPr>
              <a:defRPr/>
            </a:pPr>
            <a:fld id="{9BDF7D6A-A238-4229-8554-FFD864C71F05}" type="datetimeFigureOut">
              <a:rPr lang="ru-RU"/>
              <a:pPr>
                <a:defRPr/>
              </a:pPr>
              <a:t>23.12.2013</a:t>
            </a:fld>
            <a:endParaRPr lang="ru-RU"/>
          </a:p>
        </p:txBody>
      </p:sp>
      <p:sp>
        <p:nvSpPr>
          <p:cNvPr id="13" name="Номер слайда 21"/>
          <p:cNvSpPr>
            <a:spLocks noGrp="1"/>
          </p:cNvSpPr>
          <p:nvPr>
            <p:ph type="sldNum" sz="quarter" idx="11"/>
          </p:nvPr>
        </p:nvSpPr>
        <p:spPr/>
        <p:txBody>
          <a:bodyPr rtlCol="0"/>
          <a:lstStyle>
            <a:lvl1pPr>
              <a:defRPr/>
            </a:lvl1pPr>
          </a:lstStyle>
          <a:p>
            <a:pPr>
              <a:defRPr/>
            </a:pPr>
            <a:fld id="{B6286248-471C-4FCA-B971-9A72AD0C64F9}" type="slidenum">
              <a:rPr lang="ru-RU"/>
              <a:pPr>
                <a:defRPr/>
              </a:pPr>
              <a:t>‹#›</a:t>
            </a:fld>
            <a:endParaRPr lang="ru-RU"/>
          </a:p>
        </p:txBody>
      </p:sp>
      <p:sp>
        <p:nvSpPr>
          <p:cNvPr id="14" name="Нижний колонтитул 22"/>
          <p:cNvSpPr>
            <a:spLocks noGrp="1"/>
          </p:cNvSpPr>
          <p:nvPr>
            <p:ph type="ftr" sz="quarter" idx="12"/>
          </p:nvPr>
        </p:nvSpPr>
        <p:spPr/>
        <p:txBody>
          <a:bodyPr rtlCol="0"/>
          <a:lstStyle>
            <a:lvl1pPr>
              <a:defRPr/>
            </a:lvl1pPr>
          </a:lstStyle>
          <a:p>
            <a:pPr>
              <a:defRPr/>
            </a:pP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Овал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Прямая соединительная линия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Заголовок 1"/>
          <p:cNvSpPr>
            <a:spLocks noGrp="1"/>
          </p:cNvSpPr>
          <p:nvPr>
            <p:ph type="title"/>
          </p:nvPr>
        </p:nvSpPr>
        <p:spPr>
          <a:xfrm rot="5400000">
            <a:off x="3350133" y="3200400"/>
            <a:ext cx="6309360" cy="457200"/>
          </a:xfrm>
        </p:spPr>
        <p:txBody>
          <a:bodyPr/>
          <a:lstStyle>
            <a:lvl1pPr algn="l">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ru-RU" smtClean="0"/>
              <a:t>Образец текста</a:t>
            </a:r>
          </a:p>
        </p:txBody>
      </p:sp>
      <p:sp>
        <p:nvSpPr>
          <p:cNvPr id="12" name="Дата 16"/>
          <p:cNvSpPr>
            <a:spLocks noGrp="1"/>
          </p:cNvSpPr>
          <p:nvPr>
            <p:ph type="dt" sz="half" idx="10"/>
          </p:nvPr>
        </p:nvSpPr>
        <p:spPr/>
        <p:txBody>
          <a:bodyPr rtlCol="0"/>
          <a:lstStyle>
            <a:lvl1pPr>
              <a:defRPr/>
            </a:lvl1pPr>
          </a:lstStyle>
          <a:p>
            <a:pPr>
              <a:defRPr/>
            </a:pPr>
            <a:fld id="{3D6948EF-36E4-4584-B74F-AE11EFBED15D}" type="datetimeFigureOut">
              <a:rPr lang="ru-RU"/>
              <a:pPr>
                <a:defRPr/>
              </a:pPr>
              <a:t>23.12.2013</a:t>
            </a:fld>
            <a:endParaRPr lang="ru-RU"/>
          </a:p>
        </p:txBody>
      </p:sp>
      <p:sp>
        <p:nvSpPr>
          <p:cNvPr id="13" name="Номер слайда 17"/>
          <p:cNvSpPr>
            <a:spLocks noGrp="1"/>
          </p:cNvSpPr>
          <p:nvPr>
            <p:ph type="sldNum" sz="quarter" idx="11"/>
          </p:nvPr>
        </p:nvSpPr>
        <p:spPr/>
        <p:txBody>
          <a:bodyPr rtlCol="0"/>
          <a:lstStyle>
            <a:lvl1pPr>
              <a:defRPr/>
            </a:lvl1pPr>
          </a:lstStyle>
          <a:p>
            <a:pPr>
              <a:defRPr/>
            </a:pPr>
            <a:fld id="{0741821C-5ACF-4777-83C4-ACAD10901E77}" type="slidenum">
              <a:rPr lang="ru-RU"/>
              <a:pPr>
                <a:defRPr/>
              </a:pPr>
              <a:t>‹#›</a:t>
            </a:fld>
            <a:endParaRPr lang="ru-RU"/>
          </a:p>
        </p:txBody>
      </p:sp>
      <p:sp>
        <p:nvSpPr>
          <p:cNvPr id="14" name="Нижний колонтитул 20"/>
          <p:cNvSpPr>
            <a:spLocks noGrp="1"/>
          </p:cNvSpPr>
          <p:nvPr>
            <p:ph type="ftr" sz="quarter" idx="12"/>
          </p:nvPr>
        </p:nvSpPr>
        <p:spPr/>
        <p:txBody>
          <a:bodyPr rtlCol="0"/>
          <a:lstStyle>
            <a:lvl1pPr>
              <a:defRPr/>
            </a:lvl1pPr>
          </a:lstStyle>
          <a:p>
            <a:pPr>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lang="ru-RU" smtClean="0"/>
              <a:t>Образец заголовка</a:t>
            </a:r>
            <a:endParaRPr lang="en-US"/>
          </a:p>
        </p:txBody>
      </p:sp>
      <p:sp>
        <p:nvSpPr>
          <p:cNvPr id="1028" name="Текст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B6D16769-8521-4EDB-B9A2-7A326E329D7A}" type="datetimeFigureOut">
              <a:rPr lang="ru-RU"/>
              <a:pPr>
                <a:defRPr/>
              </a:pPr>
              <a:t>23.12.2013</a:t>
            </a:fld>
            <a:endParaRPr lang="ru-RU"/>
          </a:p>
        </p:txBody>
      </p:sp>
      <p:sp>
        <p:nvSpPr>
          <p:cNvPr id="3" name="Нижний колонтитул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Овал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Номер слайда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C327DDF2-4FBC-4EF2-8082-C971F56E5D4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69" r:id="rId7"/>
    <p:sldLayoutId id="2147483676" r:id="rId8"/>
    <p:sldLayoutId id="2147483677" r:id="rId9"/>
    <p:sldLayoutId id="2147483668" r:id="rId10"/>
    <p:sldLayoutId id="214748366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2298C"/>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BBADCD"/>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9.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9.xml"/><Relationship Id="rId4" Type="http://schemas.openxmlformats.org/officeDocument/2006/relationships/image" Target="../media/image39.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9.xml"/><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9.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9.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9.xml"/><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vmlDrawing" Target="../drawings/vmlDrawing1.v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9.xml"/><Relationship Id="rId5" Type="http://schemas.openxmlformats.org/officeDocument/2006/relationships/image" Target="../media/image55.jpe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Borshch"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9.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en.wikipedia.org/wiki/Borshch" TargetMode="Externa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Sauerkraut" TargetMode="External"/><Relationship Id="rId7" Type="http://schemas.openxmlformats.org/officeDocument/2006/relationships/image" Target="../media/image25.jpeg"/><Relationship Id="rId2" Type="http://schemas.openxmlformats.org/officeDocument/2006/relationships/hyperlink" Target="http://en.wikipedia.org/wiki/Soup" TargetMode="External"/><Relationship Id="rId1" Type="http://schemas.openxmlformats.org/officeDocument/2006/relationships/slideLayout" Target="../slideLayouts/slideLayout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en.wikipedia.org/wiki/Cabbage"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Buckwheat" TargetMode="External"/><Relationship Id="rId13" Type="http://schemas.openxmlformats.org/officeDocument/2006/relationships/hyperlink" Target="http://en.wikipedia.org/wiki/Onion" TargetMode="External"/><Relationship Id="rId18" Type="http://schemas.openxmlformats.org/officeDocument/2006/relationships/hyperlink" Target="http://en.wikipedia.org/wiki/Cream" TargetMode="External"/><Relationship Id="rId3" Type="http://schemas.openxmlformats.org/officeDocument/2006/relationships/hyperlink" Target="http://en.wikipedia.org/wiki/Cucumber" TargetMode="External"/><Relationship Id="rId21" Type="http://schemas.openxmlformats.org/officeDocument/2006/relationships/image" Target="../media/image28.jpeg"/><Relationship Id="rId7" Type="http://schemas.openxmlformats.org/officeDocument/2006/relationships/hyperlink" Target="http://en.wikipedia.org/wiki/Rice" TargetMode="External"/><Relationship Id="rId12" Type="http://schemas.openxmlformats.org/officeDocument/2006/relationships/hyperlink" Target="http://en.wikipedia.org/wiki/Carrot" TargetMode="External"/><Relationship Id="rId17" Type="http://schemas.openxmlformats.org/officeDocument/2006/relationships/hyperlink" Target="http://en.wikipedia.org/wiki/Spices" TargetMode="External"/><Relationship Id="rId2" Type="http://schemas.openxmlformats.org/officeDocument/2006/relationships/hyperlink" Target="http://en.wikipedia.org/wiki/Food" TargetMode="External"/><Relationship Id="rId16" Type="http://schemas.openxmlformats.org/officeDocument/2006/relationships/hyperlink" Target="http://en.wikipedia.org/wiki/Parsnips" TargetMode="External"/><Relationship Id="rId20" Type="http://schemas.openxmlformats.org/officeDocument/2006/relationships/image" Target="../media/image27.jpeg"/><Relationship Id="rId1" Type="http://schemas.openxmlformats.org/officeDocument/2006/relationships/slideLayout" Target="../slideLayouts/slideLayout9.xml"/><Relationship Id="rId6" Type="http://schemas.openxmlformats.org/officeDocument/2006/relationships/hyperlink" Target="http://en.wikipedia.org/wiki/Cereal" TargetMode="External"/><Relationship Id="rId11" Type="http://schemas.openxmlformats.org/officeDocument/2006/relationships/hyperlink" Target="http://en.wikipedia.org/wiki/Potato" TargetMode="External"/><Relationship Id="rId5" Type="http://schemas.openxmlformats.org/officeDocument/2006/relationships/hyperlink" Target="http://en.wikipedia.org/wiki/Offal" TargetMode="External"/><Relationship Id="rId15" Type="http://schemas.openxmlformats.org/officeDocument/2006/relationships/hyperlink" Target="http://en.wikipedia.org/wiki/Saler" TargetMode="External"/><Relationship Id="rId10" Type="http://schemas.openxmlformats.org/officeDocument/2006/relationships/hyperlink" Target="http://en.wikipedia.org/wiki/Vegetables" TargetMode="External"/><Relationship Id="rId19" Type="http://schemas.openxmlformats.org/officeDocument/2006/relationships/image" Target="../media/image26.jpeg"/><Relationship Id="rId4" Type="http://schemas.openxmlformats.org/officeDocument/2006/relationships/hyperlink" Target="http://en.wikipedia.org/wiki/Meat" TargetMode="External"/><Relationship Id="rId9" Type="http://schemas.openxmlformats.org/officeDocument/2006/relationships/hyperlink" Target="http://en.wikipedia.org/wiki/Barley" TargetMode="External"/><Relationship Id="rId14" Type="http://schemas.openxmlformats.org/officeDocument/2006/relationships/hyperlink" Target="http://en.wikipedia.org/wiki/Parsle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bwMode="auto">
          <a:xfrm>
            <a:off x="2286000" y="3124200"/>
            <a:ext cx="6172200" cy="1893888"/>
          </a:xfrm>
        </p:spPr>
        <p:txBody>
          <a:bodyPr wrap="square" lIns="91440" tIns="45720" rIns="91440" bIns="45720" numCol="1" anchorCtr="0" compatLnSpc="1">
            <a:prstTxWarp prst="textNoShape">
              <a:avLst/>
            </a:prstTxWarp>
          </a:bodyPr>
          <a:lstStyle/>
          <a:p>
            <a:pPr eaLnBrk="1" hangingPunct="1"/>
            <a:r>
              <a:rPr lang="en-US" b="0" cap="none" smtClean="0">
                <a:solidFill>
                  <a:schemeClr val="folHlink"/>
                </a:solidFill>
              </a:rPr>
              <a:t/>
            </a:r>
            <a:br>
              <a:rPr lang="en-US" b="0" cap="none" smtClean="0">
                <a:solidFill>
                  <a:schemeClr val="folHlink"/>
                </a:solidFill>
              </a:rPr>
            </a:br>
            <a:r>
              <a:rPr lang="es-PR" sz="4800" cap="none" smtClean="0">
                <a:solidFill>
                  <a:schemeClr val="folHlink"/>
                </a:solidFill>
              </a:rPr>
              <a:t>Ukrainian cuisine</a:t>
            </a:r>
            <a:r>
              <a:rPr lang="ru-RU" b="0" cap="none" smtClean="0"/>
              <a:t/>
            </a:r>
            <a:br>
              <a:rPr lang="ru-RU" b="0" cap="none" smtClean="0"/>
            </a:br>
            <a:endParaRPr lang="ru-RU" b="0" cap="none" smtClean="0"/>
          </a:p>
        </p:txBody>
      </p:sp>
      <p:sp>
        <p:nvSpPr>
          <p:cNvPr id="13314" name="Подзаголовок 2"/>
          <p:cNvSpPr>
            <a:spLocks noGrp="1"/>
          </p:cNvSpPr>
          <p:nvPr>
            <p:ph type="subTitle" idx="1"/>
          </p:nvPr>
        </p:nvSpPr>
        <p:spPr>
          <a:xfrm>
            <a:off x="6011863" y="5876925"/>
            <a:ext cx="2428875" cy="508000"/>
          </a:xfrm>
        </p:spPr>
        <p:txBody>
          <a:bodyPr/>
          <a:lstStyle/>
          <a:p>
            <a:pPr algn="r" eaLnBrk="1" hangingPunct="1"/>
            <a:r>
              <a:rPr lang="en-US" sz="2000" b="0" smtClean="0">
                <a:solidFill>
                  <a:schemeClr val="tx1"/>
                </a:solidFill>
              </a:rPr>
              <a:t> by Olga Butryk</a:t>
            </a:r>
            <a:endParaRPr lang="ru-RU" sz="2000" b="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p:cNvSpPr>
          <p:nvPr>
            <p:ph type="body" sz="half" idx="4294967295"/>
          </p:nvPr>
        </p:nvSpPr>
        <p:spPr>
          <a:xfrm>
            <a:off x="4859338" y="188913"/>
            <a:ext cx="4038600" cy="4525962"/>
          </a:xfrm>
        </p:spPr>
        <p:txBody>
          <a:bodyPr/>
          <a:lstStyle/>
          <a:p>
            <a:r>
              <a:rPr lang="ru-RU" sz="1800" smtClean="0">
                <a:solidFill>
                  <a:srgbClr val="66FF33"/>
                </a:solidFill>
              </a:rPr>
              <a:t>Sorrel soup</a:t>
            </a:r>
            <a:r>
              <a:rPr lang="ru-RU" sz="1800" smtClean="0"/>
              <a:t> </a:t>
            </a:r>
            <a:r>
              <a:rPr lang="ru-RU" sz="1800" i="1" smtClean="0"/>
              <a:t>(Green borsch</a:t>
            </a:r>
            <a:r>
              <a:rPr lang="en-US" sz="1800" i="1" smtClean="0"/>
              <a:t>)</a:t>
            </a:r>
            <a:r>
              <a:rPr lang="en-US" sz="1800" smtClean="0"/>
              <a:t> - is a soup made from water or broth, sorrel leaves, and salt. Other possible ingredients are egg yolks or whole eggs (hard boiled or scrambled), potatoes, carrots, parsley root, and rice. It can be served hot or cold, and is usually garnished with sour cream. It is known in Russian, Polish, Ukrainian, Lithuanian, Latvian, and Eastern European Jewish cuisines</a:t>
            </a:r>
            <a:endParaRPr lang="ru-RU" sz="1800" smtClean="0"/>
          </a:p>
          <a:p>
            <a:endParaRPr lang="ru-RU" sz="1800" smtClean="0"/>
          </a:p>
        </p:txBody>
      </p:sp>
      <p:pic>
        <p:nvPicPr>
          <p:cNvPr id="25603" name="Picture 3" descr="zel-borsch"/>
          <p:cNvPicPr>
            <a:picLocks noGrp="1" noChangeAspect="1" noChangeArrowheads="1"/>
          </p:cNvPicPr>
          <p:nvPr>
            <p:ph sz="quarter" idx="4294967295"/>
          </p:nvPr>
        </p:nvPicPr>
        <p:blipFill>
          <a:blip r:embed="rId2"/>
          <a:srcRect/>
          <a:stretch>
            <a:fillRect/>
          </a:stretch>
        </p:blipFill>
        <p:spPr>
          <a:xfrm>
            <a:off x="0" y="260350"/>
            <a:ext cx="3529013" cy="2430463"/>
          </a:xfrm>
        </p:spPr>
      </p:pic>
      <p:pic>
        <p:nvPicPr>
          <p:cNvPr id="25604" name="Picture 4" descr="1340047595_1"/>
          <p:cNvPicPr>
            <a:picLocks noChangeAspect="1" noChangeArrowheads="1"/>
          </p:cNvPicPr>
          <p:nvPr/>
        </p:nvPicPr>
        <p:blipFill>
          <a:blip r:embed="rId3"/>
          <a:srcRect/>
          <a:stretch>
            <a:fillRect/>
          </a:stretch>
        </p:blipFill>
        <p:spPr bwMode="auto">
          <a:xfrm>
            <a:off x="1116013" y="2060575"/>
            <a:ext cx="3960812" cy="2681288"/>
          </a:xfrm>
          <a:prstGeom prst="rect">
            <a:avLst/>
          </a:prstGeom>
          <a:noFill/>
        </p:spPr>
      </p:pic>
      <p:pic>
        <p:nvPicPr>
          <p:cNvPr id="25605" name="Picture 5" descr="1302593140_zelenyjj-borshh"/>
          <p:cNvPicPr>
            <a:picLocks noGrp="1" noChangeAspect="1" noChangeArrowheads="1"/>
          </p:cNvPicPr>
          <p:nvPr>
            <p:ph sz="quarter" idx="4294967295"/>
          </p:nvPr>
        </p:nvPicPr>
        <p:blipFill>
          <a:blip r:embed="rId4"/>
          <a:srcRect/>
          <a:stretch>
            <a:fillRect/>
          </a:stretch>
        </p:blipFill>
        <p:spPr>
          <a:xfrm>
            <a:off x="323850" y="4437063"/>
            <a:ext cx="3135313" cy="21875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p:cTn id="7" dur="500" fill="hold"/>
                                        <p:tgtEl>
                                          <p:spTgt spid="256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60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5603"/>
                                        </p:tgtEl>
                                        <p:attrNameLst>
                                          <p:attrName>style.visibility</p:attrName>
                                        </p:attrNameLst>
                                      </p:cBhvr>
                                      <p:to>
                                        <p:strVal val="visible"/>
                                      </p:to>
                                    </p:set>
                                    <p:anim calcmode="lin" valueType="num">
                                      <p:cBhvr>
                                        <p:cTn id="13" dur="500" fill="hold"/>
                                        <p:tgtEl>
                                          <p:spTgt spid="25603"/>
                                        </p:tgtEl>
                                        <p:attrNameLst>
                                          <p:attrName>ppt_w</p:attrName>
                                        </p:attrNameLst>
                                      </p:cBhvr>
                                      <p:tavLst>
                                        <p:tav tm="0">
                                          <p:val>
                                            <p:fltVal val="0"/>
                                          </p:val>
                                        </p:tav>
                                        <p:tav tm="100000">
                                          <p:val>
                                            <p:strVal val="#ppt_w"/>
                                          </p:val>
                                        </p:tav>
                                      </p:tavLst>
                                    </p:anim>
                                    <p:anim calcmode="lin" valueType="num">
                                      <p:cBhvr>
                                        <p:cTn id="14" dur="500" fill="hold"/>
                                        <p:tgtEl>
                                          <p:spTgt spid="2560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p:cTn id="19" dur="500" fill="hold"/>
                                        <p:tgtEl>
                                          <p:spTgt spid="25605"/>
                                        </p:tgtEl>
                                        <p:attrNameLst>
                                          <p:attrName>ppt_w</p:attrName>
                                        </p:attrNameLst>
                                      </p:cBhvr>
                                      <p:tavLst>
                                        <p:tav tm="0">
                                          <p:val>
                                            <p:fltVal val="0"/>
                                          </p:val>
                                        </p:tav>
                                        <p:tav tm="100000">
                                          <p:val>
                                            <p:strVal val="#ppt_w"/>
                                          </p:val>
                                        </p:tav>
                                      </p:tavLst>
                                    </p:anim>
                                    <p:anim calcmode="lin" valueType="num">
                                      <p:cBhvr>
                                        <p:cTn id="20" dur="500" fill="hold"/>
                                        <p:tgtEl>
                                          <p:spTgt spid="256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bwMode="auto">
          <a:xfrm>
            <a:off x="457200" y="274638"/>
            <a:ext cx="7467600" cy="706437"/>
          </a:xfrm>
          <a:noFill/>
        </p:spPr>
        <p:txBody>
          <a:bodyPr wrap="square" lIns="91440" tIns="45720" rIns="91440" bIns="45720" numCol="1" anchorCtr="0" compatLnSpc="1">
            <a:prstTxWarp prst="textNoShape">
              <a:avLst/>
            </a:prstTxWarp>
          </a:bodyPr>
          <a:lstStyle/>
          <a:p>
            <a:r>
              <a:rPr lang="ru-RU" sz="2600" b="1" cap="none" smtClean="0">
                <a:solidFill>
                  <a:srgbClr val="66FFFF"/>
                </a:solidFill>
              </a:rPr>
              <a:t>Varenyky</a:t>
            </a:r>
          </a:p>
        </p:txBody>
      </p:sp>
      <p:sp>
        <p:nvSpPr>
          <p:cNvPr id="26627" name="Rectangle 3"/>
          <p:cNvSpPr>
            <a:spLocks noGrp="1"/>
          </p:cNvSpPr>
          <p:nvPr>
            <p:ph type="body" sz="half" idx="4294967295"/>
          </p:nvPr>
        </p:nvSpPr>
        <p:spPr>
          <a:xfrm>
            <a:off x="457200" y="1341438"/>
            <a:ext cx="3970338" cy="2808287"/>
          </a:xfrm>
        </p:spPr>
        <p:txBody>
          <a:bodyPr/>
          <a:lstStyle/>
          <a:p>
            <a:pPr>
              <a:lnSpc>
                <a:spcPct val="80000"/>
              </a:lnSpc>
            </a:pPr>
            <a:r>
              <a:rPr lang="en-US" sz="1800" smtClean="0"/>
              <a:t>No less typical Ukrainian dish is varenyky. In some ways similar to their preparation Siberian pelmeni or Caucasian manta rays, but the fundamental difference is that instead of stuffing dumplings in commonly used vegetative, vegetable or berry stuffing. For example, there are varenyky with cherries, potatoes, cabbage or curd.</a:t>
            </a:r>
            <a:endParaRPr lang="ru-RU" sz="1800" smtClean="0"/>
          </a:p>
        </p:txBody>
      </p:sp>
      <p:pic>
        <p:nvPicPr>
          <p:cNvPr id="26628" name="Picture 4" descr="4e118308a72fc"/>
          <p:cNvPicPr>
            <a:picLocks noGrp="1" noChangeAspect="1" noChangeArrowheads="1"/>
          </p:cNvPicPr>
          <p:nvPr>
            <p:ph sz="quarter" idx="4294967295"/>
          </p:nvPr>
        </p:nvPicPr>
        <p:blipFill>
          <a:blip r:embed="rId2"/>
          <a:srcRect/>
          <a:stretch>
            <a:fillRect/>
          </a:stretch>
        </p:blipFill>
        <p:spPr>
          <a:xfrm>
            <a:off x="5795963" y="692150"/>
            <a:ext cx="3060700" cy="2185988"/>
          </a:xfrm>
        </p:spPr>
      </p:pic>
      <p:pic>
        <p:nvPicPr>
          <p:cNvPr id="26629" name="Picture 5" descr="293932dd3bac6de573ea1de5dea7"/>
          <p:cNvPicPr>
            <a:picLocks noGrp="1" noChangeAspect="1" noChangeArrowheads="1"/>
          </p:cNvPicPr>
          <p:nvPr>
            <p:ph sz="quarter" idx="4294967295"/>
          </p:nvPr>
        </p:nvPicPr>
        <p:blipFill>
          <a:blip r:embed="rId3"/>
          <a:srcRect/>
          <a:stretch>
            <a:fillRect/>
          </a:stretch>
        </p:blipFill>
        <p:spPr>
          <a:xfrm>
            <a:off x="4356100" y="2636838"/>
            <a:ext cx="3457575" cy="2163762"/>
          </a:xfrm>
        </p:spPr>
      </p:pic>
      <p:pic>
        <p:nvPicPr>
          <p:cNvPr id="26630" name="Picture 6" descr="main-2349-b7b9903abd4ee5a89883f05c256342b2"/>
          <p:cNvPicPr>
            <a:picLocks noChangeAspect="1" noChangeArrowheads="1"/>
          </p:cNvPicPr>
          <p:nvPr/>
        </p:nvPicPr>
        <p:blipFill>
          <a:blip r:embed="rId4"/>
          <a:srcRect/>
          <a:stretch>
            <a:fillRect/>
          </a:stretch>
        </p:blipFill>
        <p:spPr bwMode="auto">
          <a:xfrm>
            <a:off x="1403350" y="4221163"/>
            <a:ext cx="3382963" cy="248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p:cTn id="13"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66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p:cTn id="19" dur="500" fill="hold"/>
                                        <p:tgtEl>
                                          <p:spTgt spid="26628"/>
                                        </p:tgtEl>
                                        <p:attrNameLst>
                                          <p:attrName>ppt_w</p:attrName>
                                        </p:attrNameLst>
                                      </p:cBhvr>
                                      <p:tavLst>
                                        <p:tav tm="0">
                                          <p:val>
                                            <p:fltVal val="0"/>
                                          </p:val>
                                        </p:tav>
                                        <p:tav tm="100000">
                                          <p:val>
                                            <p:strVal val="#ppt_w"/>
                                          </p:val>
                                        </p:tav>
                                      </p:tavLst>
                                    </p:anim>
                                    <p:anim calcmode="lin" valueType="num">
                                      <p:cBhvr>
                                        <p:cTn id="20" dur="500" fill="hold"/>
                                        <p:tgtEl>
                                          <p:spTgt spid="2662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6629"/>
                                        </p:tgtEl>
                                        <p:attrNameLst>
                                          <p:attrName>style.visibility</p:attrName>
                                        </p:attrNameLst>
                                      </p:cBhvr>
                                      <p:to>
                                        <p:strVal val="visible"/>
                                      </p:to>
                                    </p:set>
                                    <p:anim calcmode="lin" valueType="num">
                                      <p:cBhvr>
                                        <p:cTn id="25" dur="500" fill="hold"/>
                                        <p:tgtEl>
                                          <p:spTgt spid="26629"/>
                                        </p:tgtEl>
                                        <p:attrNameLst>
                                          <p:attrName>ppt_w</p:attrName>
                                        </p:attrNameLst>
                                      </p:cBhvr>
                                      <p:tavLst>
                                        <p:tav tm="0">
                                          <p:val>
                                            <p:fltVal val="0"/>
                                          </p:val>
                                        </p:tav>
                                        <p:tav tm="100000">
                                          <p:val>
                                            <p:strVal val="#ppt_w"/>
                                          </p:val>
                                        </p:tav>
                                      </p:tavLst>
                                    </p:anim>
                                    <p:anim calcmode="lin" valueType="num">
                                      <p:cBhvr>
                                        <p:cTn id="26" dur="500" fill="hold"/>
                                        <p:tgtEl>
                                          <p:spTgt spid="266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bwMode="auto">
          <a:xfrm>
            <a:off x="539750" y="0"/>
            <a:ext cx="8158163" cy="692150"/>
          </a:xfrm>
          <a:noFill/>
        </p:spPr>
        <p:txBody>
          <a:bodyPr wrap="square" lIns="91440" tIns="45720" rIns="91440" bIns="45720" numCol="1" anchorCtr="0" compatLnSpc="1">
            <a:prstTxWarp prst="textNoShape">
              <a:avLst/>
            </a:prstTxWarp>
          </a:bodyPr>
          <a:lstStyle/>
          <a:p>
            <a:r>
              <a:rPr lang="en-US" sz="3600" cap="none" smtClean="0">
                <a:solidFill>
                  <a:srgbClr val="0066FF"/>
                </a:solidFill>
              </a:rPr>
              <a:t>B</a:t>
            </a:r>
            <a:r>
              <a:rPr lang="ru-RU" sz="3600" cap="none" smtClean="0">
                <a:solidFill>
                  <a:srgbClr val="0066FF"/>
                </a:solidFill>
              </a:rPr>
              <a:t>read</a:t>
            </a:r>
          </a:p>
        </p:txBody>
      </p:sp>
      <p:sp>
        <p:nvSpPr>
          <p:cNvPr id="27651" name="Rectangle 3"/>
          <p:cNvSpPr>
            <a:spLocks noGrp="1"/>
          </p:cNvSpPr>
          <p:nvPr>
            <p:ph type="body" sz="half" idx="4294967295"/>
          </p:nvPr>
        </p:nvSpPr>
        <p:spPr>
          <a:xfrm>
            <a:off x="250825" y="836613"/>
            <a:ext cx="3965575" cy="4497387"/>
          </a:xfrm>
        </p:spPr>
        <p:txBody>
          <a:bodyPr/>
          <a:lstStyle/>
          <a:p>
            <a:pPr>
              <a:lnSpc>
                <a:spcPct val="80000"/>
              </a:lnSpc>
            </a:pPr>
            <a:r>
              <a:rPr lang="en-US" sz="1800" smtClean="0"/>
              <a:t>The centerpiece of Ukrainian ration takes the bread that is baked from rye and wheat flour. All this prepared using sour sourdough and baked in a traditional oven. Also sour, there is unleavened bread, which in Ukrainian cuisine are several types. From unleavened dough, for example, make galushki. In confectionery products often use shortcrust pastry.</a:t>
            </a:r>
            <a:endParaRPr lang="ru-RU" sz="1800" smtClean="0"/>
          </a:p>
        </p:txBody>
      </p:sp>
      <p:pic>
        <p:nvPicPr>
          <p:cNvPr id="27652" name="Picture 4" descr="955040001329398324"/>
          <p:cNvPicPr>
            <a:picLocks noGrp="1" noChangeAspect="1" noChangeArrowheads="1"/>
          </p:cNvPicPr>
          <p:nvPr>
            <p:ph sz="half" idx="4294967295"/>
          </p:nvPr>
        </p:nvPicPr>
        <p:blipFill>
          <a:blip r:embed="rId2"/>
          <a:srcRect/>
          <a:stretch>
            <a:fillRect/>
          </a:stretch>
        </p:blipFill>
        <p:spPr>
          <a:xfrm>
            <a:off x="4859338" y="1196975"/>
            <a:ext cx="4038600" cy="2693988"/>
          </a:xfrm>
        </p:spPr>
      </p:pic>
      <p:pic>
        <p:nvPicPr>
          <p:cNvPr id="27653" name="Picture 5" descr="2-z32-57e14939-da87-41c1-b5cc-c09a5f5f27c0"/>
          <p:cNvPicPr>
            <a:picLocks noChangeAspect="1" noChangeArrowheads="1"/>
          </p:cNvPicPr>
          <p:nvPr/>
        </p:nvPicPr>
        <p:blipFill>
          <a:blip r:embed="rId3"/>
          <a:srcRect/>
          <a:stretch>
            <a:fillRect/>
          </a:stretch>
        </p:blipFill>
        <p:spPr bwMode="auto">
          <a:xfrm>
            <a:off x="2555875" y="3500438"/>
            <a:ext cx="4498975" cy="2941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ppt_w</p:attrName>
                                        </p:attrNameLst>
                                      </p:cBhvr>
                                      <p:tavLst>
                                        <p:tav tm="0">
                                          <p:val>
                                            <p:fltVal val="0"/>
                                          </p:val>
                                        </p:tav>
                                        <p:tav tm="100000">
                                          <p:val>
                                            <p:strVal val="#ppt_w"/>
                                          </p:val>
                                        </p:tav>
                                      </p:tavLst>
                                    </p:anim>
                                    <p:anim calcmode="lin" valueType="num">
                                      <p:cBhvr>
                                        <p:cTn id="8"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7651">
                                            <p:txEl>
                                              <p:pRg st="0" end="0"/>
                                            </p:txEl>
                                          </p:spTgt>
                                        </p:tgtEl>
                                        <p:attrNameLst>
                                          <p:attrName>style.visibility</p:attrName>
                                        </p:attrNameLst>
                                      </p:cBhvr>
                                      <p:to>
                                        <p:strVal val="visible"/>
                                      </p:to>
                                    </p:set>
                                    <p:anim calcmode="lin" valueType="num">
                                      <p:cBhvr>
                                        <p:cTn id="13"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76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7652"/>
                                        </p:tgtEl>
                                        <p:attrNameLst>
                                          <p:attrName>style.visibility</p:attrName>
                                        </p:attrNameLst>
                                      </p:cBhvr>
                                      <p:to>
                                        <p:strVal val="visible"/>
                                      </p:to>
                                    </p:set>
                                    <p:anim calcmode="lin" valueType="num">
                                      <p:cBhvr>
                                        <p:cTn id="19" dur="500" fill="hold"/>
                                        <p:tgtEl>
                                          <p:spTgt spid="27652"/>
                                        </p:tgtEl>
                                        <p:attrNameLst>
                                          <p:attrName>ppt_w</p:attrName>
                                        </p:attrNameLst>
                                      </p:cBhvr>
                                      <p:tavLst>
                                        <p:tav tm="0">
                                          <p:val>
                                            <p:fltVal val="0"/>
                                          </p:val>
                                        </p:tav>
                                        <p:tav tm="100000">
                                          <p:val>
                                            <p:strVal val="#ppt_w"/>
                                          </p:val>
                                        </p:tav>
                                      </p:tavLst>
                                    </p:anim>
                                    <p:anim calcmode="lin" valueType="num">
                                      <p:cBhvr>
                                        <p:cTn id="20" dur="500" fill="hold"/>
                                        <p:tgtEl>
                                          <p:spTgt spid="276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bwMode="auto">
          <a:xfrm>
            <a:off x="755650" y="0"/>
            <a:ext cx="8013700" cy="620713"/>
          </a:xfrm>
          <a:noFill/>
        </p:spPr>
        <p:txBody>
          <a:bodyPr wrap="square" lIns="91440" tIns="45720" rIns="91440" bIns="45720" numCol="1" anchorCtr="0" compatLnSpc="1">
            <a:prstTxWarp prst="textNoShape">
              <a:avLst/>
            </a:prstTxWarp>
          </a:bodyPr>
          <a:lstStyle/>
          <a:p>
            <a:pPr algn="ctr"/>
            <a:r>
              <a:rPr lang="en-US" cap="none" smtClean="0">
                <a:solidFill>
                  <a:srgbClr val="996633"/>
                </a:solidFill>
              </a:rPr>
              <a:t>Salo</a:t>
            </a:r>
            <a:endParaRPr lang="ru-RU" cap="none" smtClean="0">
              <a:solidFill>
                <a:srgbClr val="996633"/>
              </a:solidFill>
            </a:endParaRPr>
          </a:p>
        </p:txBody>
      </p:sp>
      <p:sp>
        <p:nvSpPr>
          <p:cNvPr id="28675" name="Rectangle 3"/>
          <p:cNvSpPr>
            <a:spLocks noGrp="1"/>
          </p:cNvSpPr>
          <p:nvPr>
            <p:ph type="body" sz="half" idx="4294967295"/>
          </p:nvPr>
        </p:nvSpPr>
        <p:spPr>
          <a:xfrm>
            <a:off x="4572000" y="549275"/>
            <a:ext cx="4248150" cy="3311525"/>
          </a:xfrm>
        </p:spPr>
        <p:txBody>
          <a:bodyPr/>
          <a:lstStyle/>
          <a:p>
            <a:pPr>
              <a:lnSpc>
                <a:spcPct val="80000"/>
              </a:lnSpc>
            </a:pPr>
            <a:r>
              <a:rPr lang="ru-RU" sz="1800" smtClean="0"/>
              <a:t>When it comes to the Ukrainian Salo is something of unsurpassed. They really eat it in all imaginable kinds. It comes almost to chocolate. Fat is salty, fried, raw and cooked, boil and smoked, it prepared almost all the rest of the food, they spy on meat less of selected breeds of animals, it is paired with molasses and honey. Even desserts fry! Well the fat of the fact that this product is totally некапризный. It is stored for a long time it easy to handle and almost impossible to spoil. </a:t>
            </a:r>
          </a:p>
        </p:txBody>
      </p:sp>
      <p:pic>
        <p:nvPicPr>
          <p:cNvPr id="28676" name="Picture 4" descr="3IzD11nU3p"/>
          <p:cNvPicPr>
            <a:picLocks noGrp="1" noChangeAspect="1" noChangeArrowheads="1"/>
          </p:cNvPicPr>
          <p:nvPr>
            <p:ph sz="half" idx="4294967295"/>
          </p:nvPr>
        </p:nvPicPr>
        <p:blipFill>
          <a:blip r:embed="rId2"/>
          <a:srcRect/>
          <a:stretch>
            <a:fillRect/>
          </a:stretch>
        </p:blipFill>
        <p:spPr>
          <a:xfrm>
            <a:off x="0" y="188913"/>
            <a:ext cx="3708400" cy="2781300"/>
          </a:xfrm>
        </p:spPr>
      </p:pic>
      <p:pic>
        <p:nvPicPr>
          <p:cNvPr id="28677" name="Picture 5" descr="1213795976_salo1_199"/>
          <p:cNvPicPr>
            <a:picLocks noChangeAspect="1" noChangeArrowheads="1"/>
          </p:cNvPicPr>
          <p:nvPr/>
        </p:nvPicPr>
        <p:blipFill>
          <a:blip r:embed="rId3"/>
          <a:srcRect/>
          <a:stretch>
            <a:fillRect/>
          </a:stretch>
        </p:blipFill>
        <p:spPr bwMode="auto">
          <a:xfrm>
            <a:off x="900113" y="2349500"/>
            <a:ext cx="3887787" cy="2592388"/>
          </a:xfrm>
          <a:prstGeom prst="rect">
            <a:avLst/>
          </a:prstGeom>
          <a:noFill/>
        </p:spPr>
      </p:pic>
      <p:pic>
        <p:nvPicPr>
          <p:cNvPr id="28678" name="Picture 6" descr="80911029_549216"/>
          <p:cNvPicPr>
            <a:picLocks noChangeAspect="1" noChangeArrowheads="1"/>
          </p:cNvPicPr>
          <p:nvPr/>
        </p:nvPicPr>
        <p:blipFill>
          <a:blip r:embed="rId4"/>
          <a:srcRect/>
          <a:stretch>
            <a:fillRect/>
          </a:stretch>
        </p:blipFill>
        <p:spPr bwMode="auto">
          <a:xfrm>
            <a:off x="3851275" y="3933825"/>
            <a:ext cx="4441825" cy="2778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500" fill="hold"/>
                                        <p:tgtEl>
                                          <p:spTgt spid="28674"/>
                                        </p:tgtEl>
                                        <p:attrNameLst>
                                          <p:attrName>ppt_w</p:attrName>
                                        </p:attrNameLst>
                                      </p:cBhvr>
                                      <p:tavLst>
                                        <p:tav tm="0">
                                          <p:val>
                                            <p:fltVal val="0"/>
                                          </p:val>
                                        </p:tav>
                                        <p:tav tm="100000">
                                          <p:val>
                                            <p:strVal val="#ppt_w"/>
                                          </p:val>
                                        </p:tav>
                                      </p:tavLst>
                                    </p:anim>
                                    <p:anim calcmode="lin" valueType="num">
                                      <p:cBhvr>
                                        <p:cTn id="8" dur="500" fill="hold"/>
                                        <p:tgtEl>
                                          <p:spTgt spid="286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p:cTn id="13"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8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8676"/>
                                        </p:tgtEl>
                                        <p:attrNameLst>
                                          <p:attrName>style.visibility</p:attrName>
                                        </p:attrNameLst>
                                      </p:cBhvr>
                                      <p:to>
                                        <p:strVal val="visible"/>
                                      </p:to>
                                    </p:set>
                                    <p:anim calcmode="lin" valueType="num">
                                      <p:cBhvr>
                                        <p:cTn id="19" dur="500" fill="hold"/>
                                        <p:tgtEl>
                                          <p:spTgt spid="28676"/>
                                        </p:tgtEl>
                                        <p:attrNameLst>
                                          <p:attrName>ppt_w</p:attrName>
                                        </p:attrNameLst>
                                      </p:cBhvr>
                                      <p:tavLst>
                                        <p:tav tm="0">
                                          <p:val>
                                            <p:fltVal val="0"/>
                                          </p:val>
                                        </p:tav>
                                        <p:tav tm="100000">
                                          <p:val>
                                            <p:strVal val="#ppt_w"/>
                                          </p:val>
                                        </p:tav>
                                      </p:tavLst>
                                    </p:anim>
                                    <p:anim calcmode="lin" valueType="num">
                                      <p:cBhvr>
                                        <p:cTn id="20" dur="500" fill="hold"/>
                                        <p:tgtEl>
                                          <p:spTgt spid="286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bwMode="auto">
          <a:xfrm>
            <a:off x="468313" y="765175"/>
            <a:ext cx="8229600" cy="652463"/>
          </a:xfrm>
          <a:noFill/>
        </p:spPr>
        <p:txBody>
          <a:bodyPr wrap="square" lIns="91440" tIns="45720" rIns="91440" bIns="45720" numCol="1" anchorCtr="0" compatLnSpc="1">
            <a:prstTxWarp prst="textNoShape">
              <a:avLst/>
            </a:prstTxWarp>
          </a:bodyPr>
          <a:lstStyle/>
          <a:p>
            <a:r>
              <a:rPr lang="en-US" sz="4000" cap="none" smtClean="0">
                <a:solidFill>
                  <a:srgbClr val="FF00FF"/>
                </a:solidFill>
              </a:rPr>
              <a:t>K</a:t>
            </a:r>
            <a:r>
              <a:rPr lang="ru-RU" sz="4000" b="1" cap="none" smtClean="0">
                <a:solidFill>
                  <a:srgbClr val="FF00FF"/>
                </a:solidFill>
              </a:rPr>
              <a:t>vass</a:t>
            </a:r>
          </a:p>
        </p:txBody>
      </p:sp>
      <p:sp>
        <p:nvSpPr>
          <p:cNvPr id="29699" name="Rectangle 3"/>
          <p:cNvSpPr>
            <a:spLocks noGrp="1"/>
          </p:cNvSpPr>
          <p:nvPr>
            <p:ph type="body" sz="half" idx="4294967295"/>
          </p:nvPr>
        </p:nvSpPr>
        <p:spPr>
          <a:xfrm>
            <a:off x="468313" y="1628775"/>
            <a:ext cx="8229600" cy="2185988"/>
          </a:xfrm>
        </p:spPr>
        <p:txBody>
          <a:bodyPr/>
          <a:lstStyle/>
          <a:p>
            <a:pPr>
              <a:lnSpc>
                <a:spcPct val="80000"/>
              </a:lnSpc>
            </a:pPr>
            <a:r>
              <a:rPr lang="en-US" sz="1800" smtClean="0"/>
              <a:t>The main Ukrainian drinks for a long time were meads, kvass, beer, grape wine, gorilka (vodka) and various liqueurs. Kvass - the most popular drink that is good thirst quencher, contains vitamins B1 and E the set of enzymes and quite easy to cook. Usually kvass required grain crackers and kvass wort, which every woman saves for subsequent preparation of the beverage. Not only does a brew of bread. It can be made from berries or vegetables, however, and in the usual kvass is often added for taste horseradish, berries, apples, pears, mint or sea buckthorn. </a:t>
            </a:r>
            <a:endParaRPr lang="ru-RU" sz="1800" smtClean="0"/>
          </a:p>
        </p:txBody>
      </p:sp>
      <p:pic>
        <p:nvPicPr>
          <p:cNvPr id="29700" name="Picture 4" descr="4354157417880dacb7f39b3417142a3c"/>
          <p:cNvPicPr>
            <a:picLocks noGrp="1" noChangeAspect="1" noChangeArrowheads="1"/>
          </p:cNvPicPr>
          <p:nvPr>
            <p:ph sz="half" idx="4294967295"/>
          </p:nvPr>
        </p:nvPicPr>
        <p:blipFill>
          <a:blip r:embed="rId2"/>
          <a:srcRect/>
          <a:stretch>
            <a:fillRect/>
          </a:stretch>
        </p:blipFill>
        <p:spPr>
          <a:xfrm>
            <a:off x="3924300" y="3860800"/>
            <a:ext cx="2808288" cy="2495550"/>
          </a:xfrm>
        </p:spPr>
      </p:pic>
      <p:pic>
        <p:nvPicPr>
          <p:cNvPr id="29701" name="Picture 5" descr="photobig_4806561_61487"/>
          <p:cNvPicPr>
            <a:picLocks noChangeAspect="1" noChangeArrowheads="1"/>
          </p:cNvPicPr>
          <p:nvPr/>
        </p:nvPicPr>
        <p:blipFill>
          <a:blip r:embed="rId3"/>
          <a:srcRect/>
          <a:stretch>
            <a:fillRect/>
          </a:stretch>
        </p:blipFill>
        <p:spPr bwMode="auto">
          <a:xfrm>
            <a:off x="6659563" y="3644900"/>
            <a:ext cx="2170112" cy="2663825"/>
          </a:xfrm>
          <a:prstGeom prst="rect">
            <a:avLst/>
          </a:prstGeom>
          <a:noFill/>
        </p:spPr>
      </p:pic>
      <p:pic>
        <p:nvPicPr>
          <p:cNvPr id="29702" name="Picture 6" descr="biser"/>
          <p:cNvPicPr>
            <a:picLocks noChangeAspect="1" noChangeArrowheads="1"/>
          </p:cNvPicPr>
          <p:nvPr/>
        </p:nvPicPr>
        <p:blipFill>
          <a:blip r:embed="rId4"/>
          <a:srcRect/>
          <a:stretch>
            <a:fillRect/>
          </a:stretch>
        </p:blipFill>
        <p:spPr bwMode="auto">
          <a:xfrm>
            <a:off x="323850" y="3860800"/>
            <a:ext cx="3609975" cy="2527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9699">
                                            <p:txEl>
                                              <p:pRg st="0" end="0"/>
                                            </p:txEl>
                                          </p:spTgt>
                                        </p:tgtEl>
                                        <p:attrNameLst>
                                          <p:attrName>style.visibility</p:attrName>
                                        </p:attrNameLst>
                                      </p:cBhvr>
                                      <p:to>
                                        <p:strVal val="visible"/>
                                      </p:to>
                                    </p:set>
                                    <p:anim calcmode="lin" valueType="num">
                                      <p:cBhvr>
                                        <p:cTn id="13"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9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9700"/>
                                        </p:tgtEl>
                                        <p:attrNameLst>
                                          <p:attrName>style.visibility</p:attrName>
                                        </p:attrNameLst>
                                      </p:cBhvr>
                                      <p:to>
                                        <p:strVal val="visible"/>
                                      </p:to>
                                    </p:set>
                                    <p:anim calcmode="lin" valueType="num">
                                      <p:cBhvr>
                                        <p:cTn id="19" dur="500" fill="hold"/>
                                        <p:tgtEl>
                                          <p:spTgt spid="29700"/>
                                        </p:tgtEl>
                                        <p:attrNameLst>
                                          <p:attrName>ppt_w</p:attrName>
                                        </p:attrNameLst>
                                      </p:cBhvr>
                                      <p:tavLst>
                                        <p:tav tm="0">
                                          <p:val>
                                            <p:fltVal val="0"/>
                                          </p:val>
                                        </p:tav>
                                        <p:tav tm="100000">
                                          <p:val>
                                            <p:strVal val="#ppt_w"/>
                                          </p:val>
                                        </p:tav>
                                      </p:tavLst>
                                    </p:anim>
                                    <p:anim calcmode="lin" valueType="num">
                                      <p:cBhvr>
                                        <p:cTn id="20" dur="500" fill="hold"/>
                                        <p:tgtEl>
                                          <p:spTgt spid="297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r"/>
            <a:r>
              <a:rPr lang="en-US" sz="4000" cap="none" smtClean="0">
                <a:solidFill>
                  <a:srgbClr val="4AA098"/>
                </a:solidFill>
              </a:rPr>
              <a:t>Mead</a:t>
            </a:r>
            <a:endParaRPr lang="ru-RU" sz="4000" cap="none" smtClean="0">
              <a:solidFill>
                <a:srgbClr val="4AA098"/>
              </a:solidFill>
            </a:endParaRPr>
          </a:p>
        </p:txBody>
      </p:sp>
      <p:sp>
        <p:nvSpPr>
          <p:cNvPr id="30726" name="Rectangle 6"/>
          <p:cNvSpPr>
            <a:spLocks noGrp="1"/>
          </p:cNvSpPr>
          <p:nvPr>
            <p:ph type="body" sz="half" idx="4294967295"/>
          </p:nvPr>
        </p:nvSpPr>
        <p:spPr>
          <a:xfrm>
            <a:off x="5486400" y="1557338"/>
            <a:ext cx="3657600" cy="4873625"/>
          </a:xfrm>
        </p:spPr>
        <p:txBody>
          <a:bodyPr/>
          <a:lstStyle/>
          <a:p>
            <a:r>
              <a:rPr lang="en-US" sz="1800" smtClean="0"/>
              <a:t>Another, no less ancient and legendary drink - honey or mead. This single Slavonic drink appeared in pre-Christian period, originally was used for ritual purposes. Honey predates Scotch whiskey, Mexican tequila or Japanese sake. Extremely useful to have healing properties of honey preparing yeast and honey with the addition of pollen, hops, spices, roots and berries. Drinking mead taken before a meal, this drink is an aperitif, appetizing.</a:t>
            </a:r>
            <a:endParaRPr lang="ru-RU" sz="1800" smtClean="0"/>
          </a:p>
        </p:txBody>
      </p:sp>
      <p:pic>
        <p:nvPicPr>
          <p:cNvPr id="30728" name="Picture 8" descr="74772585_medovuha"/>
          <p:cNvPicPr>
            <a:picLocks noGrp="1" noChangeAspect="1" noChangeArrowheads="1"/>
          </p:cNvPicPr>
          <p:nvPr>
            <p:ph sz="quarter" idx="4294967295"/>
          </p:nvPr>
        </p:nvPicPr>
        <p:blipFill>
          <a:blip r:embed="rId2"/>
          <a:srcRect/>
          <a:stretch>
            <a:fillRect/>
          </a:stretch>
        </p:blipFill>
        <p:spPr>
          <a:xfrm>
            <a:off x="468313" y="0"/>
            <a:ext cx="2713037" cy="3384550"/>
          </a:xfrm>
          <a:ln/>
        </p:spPr>
      </p:pic>
      <p:pic>
        <p:nvPicPr>
          <p:cNvPr id="30730" name="Picture 10" descr="miod"/>
          <p:cNvPicPr>
            <a:picLocks noGrp="1" noChangeAspect="1" noChangeArrowheads="1"/>
          </p:cNvPicPr>
          <p:nvPr>
            <p:ph sz="quarter" idx="4294967295"/>
          </p:nvPr>
        </p:nvPicPr>
        <p:blipFill>
          <a:blip r:embed="rId3"/>
          <a:srcRect/>
          <a:stretch>
            <a:fillRect/>
          </a:stretch>
        </p:blipFill>
        <p:spPr>
          <a:xfrm>
            <a:off x="3203575" y="1916113"/>
            <a:ext cx="2495550" cy="2736850"/>
          </a:xfrm>
          <a:ln/>
        </p:spPr>
      </p:pic>
      <p:pic>
        <p:nvPicPr>
          <p:cNvPr id="30732" name="Picture 12" descr="mead1new"/>
          <p:cNvPicPr>
            <a:picLocks noChangeAspect="1" noChangeArrowheads="1"/>
          </p:cNvPicPr>
          <p:nvPr/>
        </p:nvPicPr>
        <p:blipFill>
          <a:blip r:embed="rId4"/>
          <a:srcRect/>
          <a:stretch>
            <a:fillRect/>
          </a:stretch>
        </p:blipFill>
        <p:spPr bwMode="auto">
          <a:xfrm>
            <a:off x="107950" y="4365625"/>
            <a:ext cx="3457575" cy="2308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6">
                                            <p:txEl>
                                              <p:pRg st="0" end="0"/>
                                            </p:txEl>
                                          </p:spTgt>
                                        </p:tgtEl>
                                        <p:attrNameLst>
                                          <p:attrName>style.visibility</p:attrName>
                                        </p:attrNameLst>
                                      </p:cBhvr>
                                      <p:to>
                                        <p:strVal val="visible"/>
                                      </p:to>
                                    </p:set>
                                    <p:anim calcmode="lin" valueType="num">
                                      <p:cBhvr>
                                        <p:cTn id="13" dur="500" fill="hold"/>
                                        <p:tgtEl>
                                          <p:spTgt spid="3072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2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bwMode="auto">
          <a:xfrm>
            <a:off x="468313" y="188913"/>
            <a:ext cx="7385050" cy="796925"/>
          </a:xfrm>
          <a:noFill/>
        </p:spPr>
        <p:txBody>
          <a:bodyPr wrap="square" lIns="91440" tIns="45720" rIns="91440" bIns="45720" numCol="1" anchorCtr="0" compatLnSpc="1">
            <a:prstTxWarp prst="textNoShape">
              <a:avLst/>
            </a:prstTxWarp>
          </a:bodyPr>
          <a:lstStyle/>
          <a:p>
            <a:pPr algn="ctr"/>
            <a:r>
              <a:rPr lang="ru-RU" sz="4000" cap="none" smtClean="0">
                <a:solidFill>
                  <a:srgbClr val="B02057"/>
                </a:solidFill>
              </a:rPr>
              <a:t>Cabbage roll</a:t>
            </a:r>
          </a:p>
        </p:txBody>
      </p:sp>
      <p:sp>
        <p:nvSpPr>
          <p:cNvPr id="33799" name="Rectangle 7"/>
          <p:cNvSpPr>
            <a:spLocks noGrp="1"/>
          </p:cNvSpPr>
          <p:nvPr>
            <p:ph type="body" sz="half" idx="4294967295"/>
          </p:nvPr>
        </p:nvSpPr>
        <p:spPr>
          <a:xfrm>
            <a:off x="457200" y="4113213"/>
            <a:ext cx="7467600" cy="2360612"/>
          </a:xfrm>
        </p:spPr>
        <p:txBody>
          <a:bodyPr/>
          <a:lstStyle/>
          <a:p>
            <a:r>
              <a:rPr lang="en-US" sz="1800" smtClean="0"/>
              <a:t>A cabbage roll (also stuffed cabbage or pigs in a blanket) is a dish consisting of cooked cabbage leaves wrapped around a variety of fillings. It is common to the ethnic cuisines of the Balkans, as well as other parts of Europe such as Finland and Sweden, and the Middle East. The name of this ancient cuisine, derived from the word "dove", which indicates that its symbolism. Live pigeons are considered symbols of spiritual beings and creative forces in the birth of the world.</a:t>
            </a:r>
            <a:endParaRPr lang="ru-RU" sz="1800" smtClean="0"/>
          </a:p>
        </p:txBody>
      </p:sp>
      <p:pic>
        <p:nvPicPr>
          <p:cNvPr id="33801" name="Picture 9" descr="13749210911golubsi"/>
          <p:cNvPicPr>
            <a:picLocks noGrp="1" noChangeAspect="1" noChangeArrowheads="1"/>
          </p:cNvPicPr>
          <p:nvPr>
            <p:ph sz="half" idx="4294967295"/>
          </p:nvPr>
        </p:nvPicPr>
        <p:blipFill>
          <a:blip r:embed="rId2"/>
          <a:srcRect/>
          <a:stretch>
            <a:fillRect/>
          </a:stretch>
        </p:blipFill>
        <p:spPr>
          <a:xfrm>
            <a:off x="107950" y="1916113"/>
            <a:ext cx="2916238" cy="2187575"/>
          </a:xfrm>
          <a:ln/>
        </p:spPr>
      </p:pic>
      <p:pic>
        <p:nvPicPr>
          <p:cNvPr id="33803" name="Picture 11" descr="1339413999_ingredienty-foto"/>
          <p:cNvPicPr>
            <a:picLocks noChangeAspect="1" noChangeArrowheads="1"/>
          </p:cNvPicPr>
          <p:nvPr/>
        </p:nvPicPr>
        <p:blipFill>
          <a:blip r:embed="rId3"/>
          <a:srcRect/>
          <a:stretch>
            <a:fillRect/>
          </a:stretch>
        </p:blipFill>
        <p:spPr bwMode="auto">
          <a:xfrm>
            <a:off x="5867400" y="2060575"/>
            <a:ext cx="3098800" cy="2065338"/>
          </a:xfrm>
          <a:prstGeom prst="rect">
            <a:avLst/>
          </a:prstGeom>
          <a:noFill/>
        </p:spPr>
      </p:pic>
      <p:pic>
        <p:nvPicPr>
          <p:cNvPr id="33805" name="Picture 13" descr="1073124"/>
          <p:cNvPicPr>
            <a:picLocks noChangeAspect="1" noChangeArrowheads="1"/>
          </p:cNvPicPr>
          <p:nvPr/>
        </p:nvPicPr>
        <p:blipFill>
          <a:blip r:embed="rId4"/>
          <a:srcRect/>
          <a:stretch>
            <a:fillRect/>
          </a:stretch>
        </p:blipFill>
        <p:spPr bwMode="auto">
          <a:xfrm>
            <a:off x="2555875" y="981075"/>
            <a:ext cx="3854450" cy="25606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3799">
                                            <p:txEl>
                                              <p:pRg st="0" end="0"/>
                                            </p:txEl>
                                          </p:spTgt>
                                        </p:tgtEl>
                                        <p:attrNameLst>
                                          <p:attrName>style.visibility</p:attrName>
                                        </p:attrNameLst>
                                      </p:cBhvr>
                                      <p:to>
                                        <p:strVal val="visible"/>
                                      </p:to>
                                    </p:set>
                                    <p:anim calcmode="lin" valueType="num">
                                      <p:cBhvr>
                                        <p:cTn id="13" dur="500" fill="hold"/>
                                        <p:tgtEl>
                                          <p:spTgt spid="3379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379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9"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4"/>
          <p:cNvSpPr>
            <a:spLocks noGrp="1"/>
          </p:cNvSpPr>
          <p:nvPr>
            <p:ph type="title" idx="4294967295"/>
          </p:nvPr>
        </p:nvSpPr>
        <p:spPr bwMode="auto">
          <a:xfrm>
            <a:off x="684213" y="260350"/>
            <a:ext cx="7385050" cy="725488"/>
          </a:xfrm>
          <a:noFill/>
        </p:spPr>
        <p:txBody>
          <a:bodyPr wrap="square" lIns="91440" tIns="45720" rIns="91440" bIns="45720" numCol="1" anchorCtr="0" compatLnSpc="1">
            <a:prstTxWarp prst="textNoShape">
              <a:avLst/>
            </a:prstTxWarp>
          </a:bodyPr>
          <a:lstStyle/>
          <a:p>
            <a:pPr algn="r"/>
            <a:r>
              <a:rPr lang="en-US" sz="4000" cap="none" smtClean="0">
                <a:solidFill>
                  <a:srgbClr val="6C6C00"/>
                </a:solidFill>
              </a:rPr>
              <a:t>H</a:t>
            </a:r>
            <a:r>
              <a:rPr lang="ru-RU" sz="4000" cap="none" smtClean="0">
                <a:solidFill>
                  <a:srgbClr val="6C6C00"/>
                </a:solidFill>
              </a:rPr>
              <a:t>olodets</a:t>
            </a:r>
          </a:p>
        </p:txBody>
      </p:sp>
      <p:sp>
        <p:nvSpPr>
          <p:cNvPr id="36871" name="Rectangle 7"/>
          <p:cNvSpPr>
            <a:spLocks noGrp="1"/>
          </p:cNvSpPr>
          <p:nvPr>
            <p:ph type="body" sz="half" idx="4294967295"/>
          </p:nvPr>
        </p:nvSpPr>
        <p:spPr>
          <a:xfrm>
            <a:off x="6156325" y="1125538"/>
            <a:ext cx="2705100" cy="5348287"/>
          </a:xfrm>
        </p:spPr>
        <p:txBody>
          <a:bodyPr/>
          <a:lstStyle/>
          <a:p>
            <a:r>
              <a:rPr lang="en-US" sz="1800" smtClean="0"/>
              <a:t>Dish of thickened to a gelatinous mass on cooling beef broth with chunks of meat. Aspic is not a form filler, as jelly-like consistency of jellied dishes is a consequence of the use of gelling agents, such as gelatin and agar-agar, a holodets dish is an independent, not requiring supplementation.</a:t>
            </a:r>
            <a:endParaRPr lang="ru-RU" sz="1800" smtClean="0"/>
          </a:p>
        </p:txBody>
      </p:sp>
      <p:pic>
        <p:nvPicPr>
          <p:cNvPr id="36873" name="Picture 9" descr="kholodets-z-p-vnja-672"/>
          <p:cNvPicPr>
            <a:picLocks noGrp="1" noChangeAspect="1" noChangeArrowheads="1"/>
          </p:cNvPicPr>
          <p:nvPr>
            <p:ph sz="quarter" idx="4294967295"/>
          </p:nvPr>
        </p:nvPicPr>
        <p:blipFill>
          <a:blip r:embed="rId2"/>
          <a:srcRect/>
          <a:stretch>
            <a:fillRect/>
          </a:stretch>
        </p:blipFill>
        <p:spPr>
          <a:xfrm>
            <a:off x="107950" y="115888"/>
            <a:ext cx="3816350" cy="2555875"/>
          </a:xfrm>
          <a:ln/>
        </p:spPr>
      </p:pic>
      <p:pic>
        <p:nvPicPr>
          <p:cNvPr id="36875" name="Picture 11" descr="0c626442c2ed"/>
          <p:cNvPicPr>
            <a:picLocks noGrp="1" noChangeAspect="1" noChangeArrowheads="1"/>
          </p:cNvPicPr>
          <p:nvPr>
            <p:ph sz="quarter" idx="4294967295"/>
          </p:nvPr>
        </p:nvPicPr>
        <p:blipFill>
          <a:blip r:embed="rId3"/>
          <a:srcRect/>
          <a:stretch>
            <a:fillRect/>
          </a:stretch>
        </p:blipFill>
        <p:spPr>
          <a:xfrm>
            <a:off x="107950" y="4076700"/>
            <a:ext cx="3529013" cy="2646363"/>
          </a:xfrm>
          <a:ln/>
        </p:spPr>
      </p:pic>
      <p:pic>
        <p:nvPicPr>
          <p:cNvPr id="36877" name="Picture 13" descr="i-918"/>
          <p:cNvPicPr>
            <a:picLocks noChangeAspect="1" noChangeArrowheads="1"/>
          </p:cNvPicPr>
          <p:nvPr/>
        </p:nvPicPr>
        <p:blipFill>
          <a:blip r:embed="rId4"/>
          <a:srcRect/>
          <a:stretch>
            <a:fillRect/>
          </a:stretch>
        </p:blipFill>
        <p:spPr bwMode="auto">
          <a:xfrm>
            <a:off x="2124075" y="1844675"/>
            <a:ext cx="4273550" cy="3205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500" fill="hold"/>
                                        <p:tgtEl>
                                          <p:spTgt spid="36868"/>
                                        </p:tgtEl>
                                        <p:attrNameLst>
                                          <p:attrName>ppt_w</p:attrName>
                                        </p:attrNameLst>
                                      </p:cBhvr>
                                      <p:tavLst>
                                        <p:tav tm="0">
                                          <p:val>
                                            <p:fltVal val="0"/>
                                          </p:val>
                                        </p:tav>
                                        <p:tav tm="100000">
                                          <p:val>
                                            <p:strVal val="#ppt_w"/>
                                          </p:val>
                                        </p:tav>
                                      </p:tavLst>
                                    </p:anim>
                                    <p:anim calcmode="lin" valueType="num">
                                      <p:cBhvr>
                                        <p:cTn id="8" dur="500" fill="hold"/>
                                        <p:tgtEl>
                                          <p:spTgt spid="3686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871">
                                            <p:txEl>
                                              <p:pRg st="0" end="0"/>
                                            </p:txEl>
                                          </p:spTgt>
                                        </p:tgtEl>
                                        <p:attrNameLst>
                                          <p:attrName>style.visibility</p:attrName>
                                        </p:attrNameLst>
                                      </p:cBhvr>
                                      <p:to>
                                        <p:strVal val="visible"/>
                                      </p:to>
                                    </p:set>
                                    <p:anim calcmode="lin" valueType="num">
                                      <p:cBhvr>
                                        <p:cTn id="13" dur="500" fill="hold"/>
                                        <p:tgtEl>
                                          <p:spTgt spid="3687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687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304" name="Diagram 8"/>
          <p:cNvGraphicFramePr>
            <a:graphicFrameLocks/>
          </p:cNvGraphicFramePr>
          <p:nvPr>
            <p:ph idx="4294967295"/>
          </p:nvPr>
        </p:nvGraphicFramePr>
        <p:xfrm>
          <a:off x="447675" y="115888"/>
          <a:ext cx="7724775" cy="6567487"/>
        </p:xfrm>
        <a:graphic>
          <a:graphicData uri="http://schemas.openxmlformats.org/drawingml/2006/compatibility">
            <com:legacyDrawing xmlns:com="http://schemas.openxmlformats.org/drawingml/2006/compatibility" spid="_x0000_s5530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83" name="Picture 11" descr="ukrainian-food"/>
          <p:cNvPicPr>
            <a:picLocks noChangeAspect="1" noChangeArrowheads="1"/>
          </p:cNvPicPr>
          <p:nvPr/>
        </p:nvPicPr>
        <p:blipFill>
          <a:blip r:embed="rId2"/>
          <a:srcRect/>
          <a:stretch>
            <a:fillRect/>
          </a:stretch>
        </p:blipFill>
        <p:spPr bwMode="auto">
          <a:xfrm>
            <a:off x="5292725" y="3213100"/>
            <a:ext cx="3851275" cy="3644900"/>
          </a:xfrm>
          <a:prstGeom prst="rect">
            <a:avLst/>
          </a:prstGeom>
          <a:noFill/>
        </p:spPr>
      </p:pic>
      <p:pic>
        <p:nvPicPr>
          <p:cNvPr id="54279" name="Picture 7" descr="28647_html_3293b5a3"/>
          <p:cNvPicPr>
            <a:picLocks noChangeAspect="1" noChangeArrowheads="1"/>
          </p:cNvPicPr>
          <p:nvPr/>
        </p:nvPicPr>
        <p:blipFill>
          <a:blip r:embed="rId3"/>
          <a:srcRect/>
          <a:stretch>
            <a:fillRect/>
          </a:stretch>
        </p:blipFill>
        <p:spPr bwMode="auto">
          <a:xfrm>
            <a:off x="0" y="3249613"/>
            <a:ext cx="5292725" cy="3608387"/>
          </a:xfrm>
          <a:prstGeom prst="rect">
            <a:avLst/>
          </a:prstGeom>
          <a:noFill/>
        </p:spPr>
      </p:pic>
      <p:pic>
        <p:nvPicPr>
          <p:cNvPr id="54281" name="Picture 9" descr="1"/>
          <p:cNvPicPr>
            <a:picLocks noChangeAspect="1" noChangeArrowheads="1"/>
          </p:cNvPicPr>
          <p:nvPr/>
        </p:nvPicPr>
        <p:blipFill>
          <a:blip r:embed="rId4"/>
          <a:srcRect/>
          <a:stretch>
            <a:fillRect/>
          </a:stretch>
        </p:blipFill>
        <p:spPr bwMode="auto">
          <a:xfrm>
            <a:off x="4284663" y="0"/>
            <a:ext cx="4859337" cy="3265488"/>
          </a:xfrm>
          <a:prstGeom prst="rect">
            <a:avLst/>
          </a:prstGeom>
          <a:noFill/>
        </p:spPr>
      </p:pic>
      <p:pic>
        <p:nvPicPr>
          <p:cNvPr id="54277" name="Picture 5" descr="1332614684_6153_large"/>
          <p:cNvPicPr>
            <a:picLocks noChangeAspect="1" noChangeArrowheads="1"/>
          </p:cNvPicPr>
          <p:nvPr/>
        </p:nvPicPr>
        <p:blipFill>
          <a:blip r:embed="rId5"/>
          <a:srcRect/>
          <a:stretch>
            <a:fillRect/>
          </a:stretch>
        </p:blipFill>
        <p:spPr bwMode="auto">
          <a:xfrm>
            <a:off x="0" y="0"/>
            <a:ext cx="4284663" cy="3284538"/>
          </a:xfrm>
          <a:prstGeom prst="rect">
            <a:avLst/>
          </a:prstGeom>
          <a:noFill/>
        </p:spPr>
      </p:pic>
      <p:sp>
        <p:nvSpPr>
          <p:cNvPr id="54274" name="Rectangle 2"/>
          <p:cNvSpPr>
            <a:spLocks noGrp="1"/>
          </p:cNvSpPr>
          <p:nvPr>
            <p:ph type="title" idx="4294967295"/>
          </p:nvPr>
        </p:nvSpPr>
        <p:spPr bwMode="auto">
          <a:xfrm>
            <a:off x="755650" y="0"/>
            <a:ext cx="7169150" cy="777875"/>
          </a:xfrm>
          <a:noFill/>
        </p:spPr>
        <p:txBody>
          <a:bodyPr wrap="square" lIns="91440" tIns="45720" rIns="91440" bIns="45720" numCol="1" anchorCtr="0" compatLnSpc="1">
            <a:prstTxWarp prst="textNoShape">
              <a:avLst/>
            </a:prstTxWarp>
          </a:bodyPr>
          <a:lstStyle/>
          <a:p>
            <a:r>
              <a:rPr lang="en-US" sz="4000" b="1" u="sng" cap="none" smtClean="0">
                <a:solidFill>
                  <a:schemeClr val="folHlink"/>
                </a:solidFill>
                <a:effectLst>
                  <a:outerShdw blurRad="38100" dist="38100" dir="2700000" algn="tl">
                    <a:srgbClr val="C0C0C0"/>
                  </a:outerShdw>
                </a:effectLst>
              </a:rPr>
              <a:t>C</a:t>
            </a:r>
            <a:r>
              <a:rPr lang="ru-RU" sz="4000" b="1" u="sng" cap="none" smtClean="0">
                <a:solidFill>
                  <a:schemeClr val="folHlink"/>
                </a:solidFill>
                <a:effectLst>
                  <a:outerShdw blurRad="38100" dist="38100" dir="2700000" algn="tl">
                    <a:srgbClr val="C0C0C0"/>
                  </a:outerShdw>
                </a:effectLst>
              </a:rPr>
              <a:t>onclusion</a:t>
            </a:r>
          </a:p>
        </p:txBody>
      </p:sp>
      <p:sp>
        <p:nvSpPr>
          <p:cNvPr id="54275" name="Rectangle 3"/>
          <p:cNvSpPr>
            <a:spLocks noGrp="1"/>
          </p:cNvSpPr>
          <p:nvPr>
            <p:ph type="body" idx="4294967295"/>
          </p:nvPr>
        </p:nvSpPr>
        <p:spPr>
          <a:xfrm>
            <a:off x="323850" y="908050"/>
            <a:ext cx="8496300" cy="5565775"/>
          </a:xfrm>
        </p:spPr>
        <p:txBody>
          <a:bodyPr/>
          <a:lstStyle/>
          <a:p>
            <a:r>
              <a:rPr lang="en-US" sz="2800" b="1" smtClean="0">
                <a:solidFill>
                  <a:schemeClr val="bg1"/>
                </a:solidFill>
                <a:effectLst>
                  <a:outerShdw blurRad="38100" dist="38100" dir="2700000" algn="tl">
                    <a:srgbClr val="C0C0C0"/>
                  </a:outerShdw>
                </a:effectLst>
              </a:rPr>
              <a:t>Ukrainian cuisine has its own uniqueness and originality. Unlike other cuisines dishes, most celebrated dishes of Ukrainian cuisine recipes difficult and complex combined methods of preparation. Every meal should be not only nutritious, but also delicious. Ukrainian peasants had a lot and work hard, and perhaps that is why, during the last millennium, our hostess created recipes are not complicated but surprisingly delicious.</a:t>
            </a:r>
            <a:endParaRPr lang="ru-RU" sz="2800" b="1" smtClean="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ppt_w</p:attrName>
                                        </p:attrNameLst>
                                      </p:cBhvr>
                                      <p:tavLst>
                                        <p:tav tm="0">
                                          <p:val>
                                            <p:fltVal val="0"/>
                                          </p:val>
                                        </p:tav>
                                        <p:tav tm="100000">
                                          <p:val>
                                            <p:strVal val="#ppt_w"/>
                                          </p:val>
                                        </p:tav>
                                      </p:tavLst>
                                    </p:anim>
                                    <p:anim calcmode="lin" valueType="num">
                                      <p:cBhvr>
                                        <p:cTn id="8" dur="500" fill="hold"/>
                                        <p:tgtEl>
                                          <p:spTgt spid="5427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 calcmode="lin" valueType="num">
                                      <p:cBhvr>
                                        <p:cTn id="13"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427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5"/>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sz="6600" cap="none" smtClean="0">
                <a:solidFill>
                  <a:schemeClr val="tx1"/>
                </a:solidFill>
              </a:rPr>
              <a:t>P</a:t>
            </a:r>
            <a:r>
              <a:rPr lang="ru-RU" sz="6600" cap="none" smtClean="0">
                <a:solidFill>
                  <a:schemeClr val="tx1"/>
                </a:solidFill>
              </a:rPr>
              <a:t>lan</a:t>
            </a:r>
          </a:p>
        </p:txBody>
      </p:sp>
      <p:sp>
        <p:nvSpPr>
          <p:cNvPr id="14338" name="Текст 3"/>
          <p:cNvSpPr>
            <a:spLocks noGrp="1"/>
          </p:cNvSpPr>
          <p:nvPr>
            <p:ph type="body" idx="2"/>
          </p:nvPr>
        </p:nvSpPr>
        <p:spPr>
          <a:xfrm>
            <a:off x="468313" y="1628775"/>
            <a:ext cx="7467600" cy="4873625"/>
          </a:xfrm>
          <a:ln>
            <a:solidFill>
              <a:srgbClr val="990099"/>
            </a:solidFill>
          </a:ln>
        </p:spPr>
        <p:txBody>
          <a:bodyPr/>
          <a:lstStyle/>
          <a:p>
            <a:pPr marL="457200" indent="-457200" eaLnBrk="1" hangingPunct="1">
              <a:buFontTx/>
              <a:buChar char=""/>
            </a:pPr>
            <a:r>
              <a:rPr lang="en-US" sz="2400" smtClean="0"/>
              <a:t>Foreword;</a:t>
            </a:r>
          </a:p>
          <a:p>
            <a:pPr marL="457200" indent="-457200" eaLnBrk="1" hangingPunct="1">
              <a:buFontTx/>
              <a:buChar char=""/>
            </a:pPr>
            <a:r>
              <a:rPr lang="ru-RU" sz="2400" smtClean="0"/>
              <a:t>Briefly about the history</a:t>
            </a:r>
            <a:r>
              <a:rPr lang="en-US" sz="2400" smtClean="0"/>
              <a:t>;</a:t>
            </a:r>
          </a:p>
          <a:p>
            <a:pPr marL="457200" indent="-457200" eaLnBrk="1" hangingPunct="1">
              <a:buFontTx/>
              <a:buChar char=""/>
            </a:pPr>
            <a:r>
              <a:rPr lang="en-US" sz="2400" smtClean="0"/>
              <a:t>Features of Ukrainian cuisine;</a:t>
            </a:r>
          </a:p>
          <a:p>
            <a:pPr marL="457200" indent="-457200" eaLnBrk="1" hangingPunct="1">
              <a:buFontTx/>
              <a:buChar char=""/>
            </a:pPr>
            <a:r>
              <a:rPr lang="en-US" sz="2400" smtClean="0"/>
              <a:t>The most popular Ukrainian dishes:</a:t>
            </a:r>
          </a:p>
          <a:p>
            <a:pPr marL="457200" indent="-457200" eaLnBrk="1" hangingPunct="1">
              <a:buFontTx/>
              <a:buAutoNum type="arabicPeriod"/>
            </a:pPr>
            <a:r>
              <a:rPr lang="en-US" smtClean="0">
                <a:solidFill>
                  <a:srgbClr val="990099"/>
                </a:solidFill>
              </a:rPr>
              <a:t>Soup:  </a:t>
            </a:r>
            <a:r>
              <a:rPr lang="ru-RU" sz="1400" smtClean="0">
                <a:hlinkClick r:id="rId2" tooltip="Borshch"/>
              </a:rPr>
              <a:t>Borshch</a:t>
            </a:r>
            <a:r>
              <a:rPr lang="en-US" sz="1400" smtClean="0"/>
              <a:t>, </a:t>
            </a:r>
            <a:r>
              <a:rPr lang="ru-RU" sz="1400" smtClean="0">
                <a:solidFill>
                  <a:srgbClr val="FF9999"/>
                </a:solidFill>
              </a:rPr>
              <a:t>Kapusniak</a:t>
            </a:r>
            <a:r>
              <a:rPr lang="en-US" sz="1400" smtClean="0">
                <a:solidFill>
                  <a:srgbClr val="FF9999"/>
                </a:solidFill>
              </a:rPr>
              <a:t>, </a:t>
            </a:r>
            <a:r>
              <a:rPr lang="ru-RU" sz="1400" smtClean="0">
                <a:solidFill>
                  <a:srgbClr val="FF3300"/>
                </a:solidFill>
              </a:rPr>
              <a:t>Rosolnyk</a:t>
            </a:r>
            <a:r>
              <a:rPr lang="en-US" sz="1400" smtClean="0">
                <a:solidFill>
                  <a:srgbClr val="FF3300"/>
                </a:solidFill>
              </a:rPr>
              <a:t>, </a:t>
            </a:r>
            <a:r>
              <a:rPr lang="ru-RU" sz="1400" smtClean="0">
                <a:solidFill>
                  <a:srgbClr val="66FF33"/>
                </a:solidFill>
              </a:rPr>
              <a:t>Sorrel soup;</a:t>
            </a:r>
          </a:p>
          <a:p>
            <a:pPr marL="457200" indent="-457200" eaLnBrk="1" hangingPunct="1">
              <a:buFontTx/>
              <a:buAutoNum type="arabicPeriod"/>
            </a:pPr>
            <a:r>
              <a:rPr lang="ru-RU" sz="1400" smtClean="0">
                <a:solidFill>
                  <a:srgbClr val="66FFFF"/>
                </a:solidFill>
              </a:rPr>
              <a:t>Varenyky</a:t>
            </a:r>
            <a:r>
              <a:rPr lang="en-US" sz="1400" smtClean="0">
                <a:solidFill>
                  <a:srgbClr val="66FFFF"/>
                </a:solidFill>
              </a:rPr>
              <a:t>;</a:t>
            </a:r>
          </a:p>
          <a:p>
            <a:pPr marL="457200" indent="-457200" eaLnBrk="1" hangingPunct="1">
              <a:buFontTx/>
              <a:buAutoNum type="arabicPeriod"/>
            </a:pPr>
            <a:r>
              <a:rPr lang="en-US" sz="1400" smtClean="0">
                <a:solidFill>
                  <a:srgbClr val="0066FF"/>
                </a:solidFill>
              </a:rPr>
              <a:t>Bread;</a:t>
            </a:r>
          </a:p>
          <a:p>
            <a:pPr marL="457200" indent="-457200" eaLnBrk="1" hangingPunct="1">
              <a:buFontTx/>
              <a:buAutoNum type="arabicPeriod"/>
            </a:pPr>
            <a:r>
              <a:rPr lang="en-US" sz="1400" smtClean="0">
                <a:solidFill>
                  <a:srgbClr val="996633"/>
                </a:solidFill>
              </a:rPr>
              <a:t>Salo;</a:t>
            </a:r>
          </a:p>
          <a:p>
            <a:pPr marL="457200" indent="-457200" eaLnBrk="1" hangingPunct="1">
              <a:buFontTx/>
              <a:buAutoNum type="arabicPeriod"/>
            </a:pPr>
            <a:r>
              <a:rPr lang="en-US" sz="1400" smtClean="0">
                <a:solidFill>
                  <a:srgbClr val="990099"/>
                </a:solidFill>
              </a:rPr>
              <a:t>Kvass;</a:t>
            </a:r>
          </a:p>
          <a:p>
            <a:pPr marL="457200" indent="-457200" eaLnBrk="1" hangingPunct="1">
              <a:buFontTx/>
              <a:buAutoNum type="arabicPeriod"/>
            </a:pPr>
            <a:r>
              <a:rPr lang="en-US" sz="1400" smtClean="0">
                <a:solidFill>
                  <a:srgbClr val="4AA098"/>
                </a:solidFill>
              </a:rPr>
              <a:t>Mead;</a:t>
            </a:r>
          </a:p>
          <a:p>
            <a:pPr marL="457200" indent="-457200" eaLnBrk="1" hangingPunct="1">
              <a:buFontTx/>
              <a:buAutoNum type="arabicPeriod"/>
            </a:pPr>
            <a:r>
              <a:rPr lang="ru-RU" sz="1400" smtClean="0">
                <a:solidFill>
                  <a:srgbClr val="B02057"/>
                </a:solidFill>
              </a:rPr>
              <a:t>Cabbage roll;</a:t>
            </a:r>
          </a:p>
          <a:p>
            <a:pPr marL="457200" indent="-457200" eaLnBrk="1" hangingPunct="1">
              <a:buFontTx/>
              <a:buAutoNum type="arabicPeriod"/>
            </a:pPr>
            <a:r>
              <a:rPr lang="ru-RU" sz="1400" smtClean="0">
                <a:solidFill>
                  <a:srgbClr val="6C6C00"/>
                </a:solidFill>
              </a:rPr>
              <a:t>Holodets.</a:t>
            </a:r>
          </a:p>
          <a:p>
            <a:pPr marL="457200" indent="-457200" eaLnBrk="1" hangingPunct="1">
              <a:buFontTx/>
              <a:buChar char=""/>
            </a:pPr>
            <a:r>
              <a:rPr lang="en-US" sz="2400" smtClean="0"/>
              <a:t>Sayings about food;</a:t>
            </a:r>
          </a:p>
          <a:p>
            <a:pPr marL="457200" indent="-457200" eaLnBrk="1" hangingPunct="1">
              <a:buFontTx/>
              <a:buChar char=""/>
            </a:pPr>
            <a:r>
              <a:rPr lang="en-US" sz="2400" smtClean="0"/>
              <a:t>Conclusion.</a:t>
            </a:r>
            <a:endParaRPr lang="ru-RU"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p:cTn id="7" dur="500" fill="hold"/>
                                        <p:tgtEl>
                                          <p:spTgt spid="14337"/>
                                        </p:tgtEl>
                                        <p:attrNameLst>
                                          <p:attrName>ppt_w</p:attrName>
                                        </p:attrNameLst>
                                      </p:cBhvr>
                                      <p:tavLst>
                                        <p:tav tm="0">
                                          <p:val>
                                            <p:fltVal val="0"/>
                                          </p:val>
                                        </p:tav>
                                        <p:tav tm="100000">
                                          <p:val>
                                            <p:strVal val="#ppt_w"/>
                                          </p:val>
                                        </p:tav>
                                      </p:tavLst>
                                    </p:anim>
                                    <p:anim calcmode="lin" valueType="num">
                                      <p:cBhvr>
                                        <p:cTn id="8" dur="500" fill="hold"/>
                                        <p:tgtEl>
                                          <p:spTgt spid="1433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4338">
                                            <p:txEl>
                                              <p:pRg st="0" end="0"/>
                                            </p:txEl>
                                          </p:spTgt>
                                        </p:tgtEl>
                                        <p:attrNameLst>
                                          <p:attrName>style.visibility</p:attrName>
                                        </p:attrNameLst>
                                      </p:cBhvr>
                                      <p:to>
                                        <p:strVal val="visible"/>
                                      </p:to>
                                    </p:set>
                                    <p:anim calcmode="lin" valueType="num">
                                      <p:cBhvr>
                                        <p:cTn id="13" dur="500" fill="hold"/>
                                        <p:tgtEl>
                                          <p:spTgt spid="1433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433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4338">
                                            <p:txEl>
                                              <p:pRg st="1" end="1"/>
                                            </p:txEl>
                                          </p:spTgt>
                                        </p:tgtEl>
                                        <p:attrNameLst>
                                          <p:attrName>style.visibility</p:attrName>
                                        </p:attrNameLst>
                                      </p:cBhvr>
                                      <p:to>
                                        <p:strVal val="visible"/>
                                      </p:to>
                                    </p:set>
                                    <p:anim calcmode="lin" valueType="num">
                                      <p:cBhvr>
                                        <p:cTn id="19" dur="500" fill="hold"/>
                                        <p:tgtEl>
                                          <p:spTgt spid="14338">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433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4338">
                                            <p:txEl>
                                              <p:pRg st="2" end="2"/>
                                            </p:txEl>
                                          </p:spTgt>
                                        </p:tgtEl>
                                        <p:attrNameLst>
                                          <p:attrName>style.visibility</p:attrName>
                                        </p:attrNameLst>
                                      </p:cBhvr>
                                      <p:to>
                                        <p:strVal val="visible"/>
                                      </p:to>
                                    </p:set>
                                    <p:anim calcmode="lin" valueType="num">
                                      <p:cBhvr>
                                        <p:cTn id="25" dur="500" fill="hold"/>
                                        <p:tgtEl>
                                          <p:spTgt spid="1433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433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338">
                                            <p:txEl>
                                              <p:pRg st="3" end="3"/>
                                            </p:txEl>
                                          </p:spTgt>
                                        </p:tgtEl>
                                        <p:attrNameLst>
                                          <p:attrName>style.visibility</p:attrName>
                                        </p:attrNameLst>
                                      </p:cBhvr>
                                      <p:to>
                                        <p:strVal val="visible"/>
                                      </p:to>
                                    </p:set>
                                    <p:anim calcmode="lin" valueType="num">
                                      <p:cBhvr>
                                        <p:cTn id="31" dur="500" fill="hold"/>
                                        <p:tgtEl>
                                          <p:spTgt spid="14338">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433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4338">
                                            <p:txEl>
                                              <p:pRg st="4" end="4"/>
                                            </p:txEl>
                                          </p:spTgt>
                                        </p:tgtEl>
                                        <p:attrNameLst>
                                          <p:attrName>style.visibility</p:attrName>
                                        </p:attrNameLst>
                                      </p:cBhvr>
                                      <p:to>
                                        <p:strVal val="visible"/>
                                      </p:to>
                                    </p:set>
                                    <p:anim calcmode="lin" valueType="num">
                                      <p:cBhvr>
                                        <p:cTn id="37" dur="500" fill="hold"/>
                                        <p:tgtEl>
                                          <p:spTgt spid="14338">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433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4338">
                                            <p:txEl>
                                              <p:pRg st="5" end="5"/>
                                            </p:txEl>
                                          </p:spTgt>
                                        </p:tgtEl>
                                        <p:attrNameLst>
                                          <p:attrName>style.visibility</p:attrName>
                                        </p:attrNameLst>
                                      </p:cBhvr>
                                      <p:to>
                                        <p:strVal val="visible"/>
                                      </p:to>
                                    </p:set>
                                    <p:anim calcmode="lin" valueType="num">
                                      <p:cBhvr>
                                        <p:cTn id="43" dur="500" fill="hold"/>
                                        <p:tgtEl>
                                          <p:spTgt spid="14338">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14338">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4338">
                                            <p:txEl>
                                              <p:pRg st="6" end="6"/>
                                            </p:txEl>
                                          </p:spTgt>
                                        </p:tgtEl>
                                        <p:attrNameLst>
                                          <p:attrName>style.visibility</p:attrName>
                                        </p:attrNameLst>
                                      </p:cBhvr>
                                      <p:to>
                                        <p:strVal val="visible"/>
                                      </p:to>
                                    </p:set>
                                    <p:anim calcmode="lin" valueType="num">
                                      <p:cBhvr>
                                        <p:cTn id="49" dur="500" fill="hold"/>
                                        <p:tgtEl>
                                          <p:spTgt spid="14338">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14338">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4338">
                                            <p:txEl>
                                              <p:pRg st="7" end="7"/>
                                            </p:txEl>
                                          </p:spTgt>
                                        </p:tgtEl>
                                        <p:attrNameLst>
                                          <p:attrName>style.visibility</p:attrName>
                                        </p:attrNameLst>
                                      </p:cBhvr>
                                      <p:to>
                                        <p:strVal val="visible"/>
                                      </p:to>
                                    </p:set>
                                    <p:anim calcmode="lin" valueType="num">
                                      <p:cBhvr>
                                        <p:cTn id="55" dur="500" fill="hold"/>
                                        <p:tgtEl>
                                          <p:spTgt spid="14338">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14338">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4338">
                                            <p:txEl>
                                              <p:pRg st="8" end="8"/>
                                            </p:txEl>
                                          </p:spTgt>
                                        </p:tgtEl>
                                        <p:attrNameLst>
                                          <p:attrName>style.visibility</p:attrName>
                                        </p:attrNameLst>
                                      </p:cBhvr>
                                      <p:to>
                                        <p:strVal val="visible"/>
                                      </p:to>
                                    </p:set>
                                    <p:anim calcmode="lin" valueType="num">
                                      <p:cBhvr>
                                        <p:cTn id="61" dur="500" fill="hold"/>
                                        <p:tgtEl>
                                          <p:spTgt spid="14338">
                                            <p:txEl>
                                              <p:pRg st="8" end="8"/>
                                            </p:txEl>
                                          </p:spTgt>
                                        </p:tgtEl>
                                        <p:attrNameLst>
                                          <p:attrName>ppt_w</p:attrName>
                                        </p:attrNameLst>
                                      </p:cBhvr>
                                      <p:tavLst>
                                        <p:tav tm="0">
                                          <p:val>
                                            <p:fltVal val="0"/>
                                          </p:val>
                                        </p:tav>
                                        <p:tav tm="100000">
                                          <p:val>
                                            <p:strVal val="#ppt_w"/>
                                          </p:val>
                                        </p:tav>
                                      </p:tavLst>
                                    </p:anim>
                                    <p:anim calcmode="lin" valueType="num">
                                      <p:cBhvr>
                                        <p:cTn id="62" dur="500" fill="hold"/>
                                        <p:tgtEl>
                                          <p:spTgt spid="14338">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4338">
                                            <p:txEl>
                                              <p:pRg st="9" end="9"/>
                                            </p:txEl>
                                          </p:spTgt>
                                        </p:tgtEl>
                                        <p:attrNameLst>
                                          <p:attrName>style.visibility</p:attrName>
                                        </p:attrNameLst>
                                      </p:cBhvr>
                                      <p:to>
                                        <p:strVal val="visible"/>
                                      </p:to>
                                    </p:set>
                                    <p:anim calcmode="lin" valueType="num">
                                      <p:cBhvr>
                                        <p:cTn id="67" dur="500" fill="hold"/>
                                        <p:tgtEl>
                                          <p:spTgt spid="14338">
                                            <p:txEl>
                                              <p:pRg st="9" end="9"/>
                                            </p:txEl>
                                          </p:spTgt>
                                        </p:tgtEl>
                                        <p:attrNameLst>
                                          <p:attrName>ppt_w</p:attrName>
                                        </p:attrNameLst>
                                      </p:cBhvr>
                                      <p:tavLst>
                                        <p:tav tm="0">
                                          <p:val>
                                            <p:fltVal val="0"/>
                                          </p:val>
                                        </p:tav>
                                        <p:tav tm="100000">
                                          <p:val>
                                            <p:strVal val="#ppt_w"/>
                                          </p:val>
                                        </p:tav>
                                      </p:tavLst>
                                    </p:anim>
                                    <p:anim calcmode="lin" valueType="num">
                                      <p:cBhvr>
                                        <p:cTn id="68" dur="500" fill="hold"/>
                                        <p:tgtEl>
                                          <p:spTgt spid="14338">
                                            <p:txEl>
                                              <p:pRg st="9" end="9"/>
                                            </p:tx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4338">
                                            <p:txEl>
                                              <p:pRg st="10" end="10"/>
                                            </p:txEl>
                                          </p:spTgt>
                                        </p:tgtEl>
                                        <p:attrNameLst>
                                          <p:attrName>style.visibility</p:attrName>
                                        </p:attrNameLst>
                                      </p:cBhvr>
                                      <p:to>
                                        <p:strVal val="visible"/>
                                      </p:to>
                                    </p:set>
                                    <p:anim calcmode="lin" valueType="num">
                                      <p:cBhvr>
                                        <p:cTn id="73" dur="500" fill="hold"/>
                                        <p:tgtEl>
                                          <p:spTgt spid="14338">
                                            <p:txEl>
                                              <p:pRg st="10" end="10"/>
                                            </p:txEl>
                                          </p:spTgt>
                                        </p:tgtEl>
                                        <p:attrNameLst>
                                          <p:attrName>ppt_w</p:attrName>
                                        </p:attrNameLst>
                                      </p:cBhvr>
                                      <p:tavLst>
                                        <p:tav tm="0">
                                          <p:val>
                                            <p:fltVal val="0"/>
                                          </p:val>
                                        </p:tav>
                                        <p:tav tm="100000">
                                          <p:val>
                                            <p:strVal val="#ppt_w"/>
                                          </p:val>
                                        </p:tav>
                                      </p:tavLst>
                                    </p:anim>
                                    <p:anim calcmode="lin" valueType="num">
                                      <p:cBhvr>
                                        <p:cTn id="74" dur="500" fill="hold"/>
                                        <p:tgtEl>
                                          <p:spTgt spid="14338">
                                            <p:txEl>
                                              <p:pRg st="10" end="10"/>
                                            </p:txEl>
                                          </p:spTgt>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14338">
                                            <p:txEl>
                                              <p:pRg st="11" end="11"/>
                                            </p:txEl>
                                          </p:spTgt>
                                        </p:tgtEl>
                                        <p:attrNameLst>
                                          <p:attrName>style.visibility</p:attrName>
                                        </p:attrNameLst>
                                      </p:cBhvr>
                                      <p:to>
                                        <p:strVal val="visible"/>
                                      </p:to>
                                    </p:set>
                                    <p:anim calcmode="lin" valueType="num">
                                      <p:cBhvr>
                                        <p:cTn id="79" dur="500" fill="hold"/>
                                        <p:tgtEl>
                                          <p:spTgt spid="14338">
                                            <p:txEl>
                                              <p:pRg st="11" end="11"/>
                                            </p:txEl>
                                          </p:spTgt>
                                        </p:tgtEl>
                                        <p:attrNameLst>
                                          <p:attrName>ppt_w</p:attrName>
                                        </p:attrNameLst>
                                      </p:cBhvr>
                                      <p:tavLst>
                                        <p:tav tm="0">
                                          <p:val>
                                            <p:fltVal val="0"/>
                                          </p:val>
                                        </p:tav>
                                        <p:tav tm="100000">
                                          <p:val>
                                            <p:strVal val="#ppt_w"/>
                                          </p:val>
                                        </p:tav>
                                      </p:tavLst>
                                    </p:anim>
                                    <p:anim calcmode="lin" valueType="num">
                                      <p:cBhvr>
                                        <p:cTn id="80" dur="500" fill="hold"/>
                                        <p:tgtEl>
                                          <p:spTgt spid="14338">
                                            <p:txEl>
                                              <p:pRg st="11" end="11"/>
                                            </p:txEl>
                                          </p:spTgt>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grpId="0" nodeType="clickEffect">
                                  <p:stCondLst>
                                    <p:cond delay="0"/>
                                  </p:stCondLst>
                                  <p:childTnLst>
                                    <p:set>
                                      <p:cBhvr>
                                        <p:cTn id="84" dur="1" fill="hold">
                                          <p:stCondLst>
                                            <p:cond delay="0"/>
                                          </p:stCondLst>
                                        </p:cTn>
                                        <p:tgtEl>
                                          <p:spTgt spid="14338">
                                            <p:txEl>
                                              <p:pRg st="12" end="12"/>
                                            </p:txEl>
                                          </p:spTgt>
                                        </p:tgtEl>
                                        <p:attrNameLst>
                                          <p:attrName>style.visibility</p:attrName>
                                        </p:attrNameLst>
                                      </p:cBhvr>
                                      <p:to>
                                        <p:strVal val="visible"/>
                                      </p:to>
                                    </p:set>
                                    <p:anim calcmode="lin" valueType="num">
                                      <p:cBhvr>
                                        <p:cTn id="85" dur="500" fill="hold"/>
                                        <p:tgtEl>
                                          <p:spTgt spid="14338">
                                            <p:txEl>
                                              <p:pRg st="12" end="12"/>
                                            </p:txEl>
                                          </p:spTgt>
                                        </p:tgtEl>
                                        <p:attrNameLst>
                                          <p:attrName>ppt_w</p:attrName>
                                        </p:attrNameLst>
                                      </p:cBhvr>
                                      <p:tavLst>
                                        <p:tav tm="0">
                                          <p:val>
                                            <p:fltVal val="0"/>
                                          </p:val>
                                        </p:tav>
                                        <p:tav tm="100000">
                                          <p:val>
                                            <p:strVal val="#ppt_w"/>
                                          </p:val>
                                        </p:tav>
                                      </p:tavLst>
                                    </p:anim>
                                    <p:anim calcmode="lin" valueType="num">
                                      <p:cBhvr>
                                        <p:cTn id="86" dur="500" fill="hold"/>
                                        <p:tgtEl>
                                          <p:spTgt spid="14338">
                                            <p:txEl>
                                              <p:pRg st="12" end="12"/>
                                            </p:tx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16" fill="hold" grpId="0" nodeType="clickEffect">
                                  <p:stCondLst>
                                    <p:cond delay="0"/>
                                  </p:stCondLst>
                                  <p:childTnLst>
                                    <p:set>
                                      <p:cBhvr>
                                        <p:cTn id="90" dur="1" fill="hold">
                                          <p:stCondLst>
                                            <p:cond delay="0"/>
                                          </p:stCondLst>
                                        </p:cTn>
                                        <p:tgtEl>
                                          <p:spTgt spid="14338">
                                            <p:txEl>
                                              <p:pRg st="13" end="13"/>
                                            </p:txEl>
                                          </p:spTgt>
                                        </p:tgtEl>
                                        <p:attrNameLst>
                                          <p:attrName>style.visibility</p:attrName>
                                        </p:attrNameLst>
                                      </p:cBhvr>
                                      <p:to>
                                        <p:strVal val="visible"/>
                                      </p:to>
                                    </p:set>
                                    <p:anim calcmode="lin" valueType="num">
                                      <p:cBhvr>
                                        <p:cTn id="91" dur="500" fill="hold"/>
                                        <p:tgtEl>
                                          <p:spTgt spid="14338">
                                            <p:txEl>
                                              <p:pRg st="13" end="13"/>
                                            </p:txEl>
                                          </p:spTgt>
                                        </p:tgtEl>
                                        <p:attrNameLst>
                                          <p:attrName>ppt_w</p:attrName>
                                        </p:attrNameLst>
                                      </p:cBhvr>
                                      <p:tavLst>
                                        <p:tav tm="0">
                                          <p:val>
                                            <p:fltVal val="0"/>
                                          </p:val>
                                        </p:tav>
                                        <p:tav tm="100000">
                                          <p:val>
                                            <p:strVal val="#ppt_w"/>
                                          </p:val>
                                        </p:tav>
                                      </p:tavLst>
                                    </p:anim>
                                    <p:anim calcmode="lin" valueType="num">
                                      <p:cBhvr>
                                        <p:cTn id="92" dur="500" fill="hold"/>
                                        <p:tgtEl>
                                          <p:spTgt spid="14338">
                                            <p:txEl>
                                              <p:pRg st="13" end="1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descr="table"/>
          <p:cNvPicPr>
            <a:picLocks noChangeAspect="1" noChangeArrowheads="1"/>
          </p:cNvPicPr>
          <p:nvPr/>
        </p:nvPicPr>
        <p:blipFill>
          <a:blip r:embed="rId2"/>
          <a:srcRect/>
          <a:stretch>
            <a:fillRect/>
          </a:stretch>
        </p:blipFill>
        <p:spPr bwMode="auto">
          <a:xfrm>
            <a:off x="0" y="0"/>
            <a:ext cx="2987675" cy="2187575"/>
          </a:xfrm>
          <a:prstGeom prst="rect">
            <a:avLst/>
          </a:prstGeom>
          <a:noFill/>
        </p:spPr>
      </p:pic>
      <p:pic>
        <p:nvPicPr>
          <p:cNvPr id="59400" name="Picture 8" descr="175298_357025"/>
          <p:cNvPicPr>
            <a:picLocks noChangeAspect="1" noChangeArrowheads="1"/>
          </p:cNvPicPr>
          <p:nvPr/>
        </p:nvPicPr>
        <p:blipFill>
          <a:blip r:embed="rId3"/>
          <a:srcRect/>
          <a:stretch>
            <a:fillRect/>
          </a:stretch>
        </p:blipFill>
        <p:spPr bwMode="auto">
          <a:xfrm>
            <a:off x="2916238" y="0"/>
            <a:ext cx="3240087" cy="2376488"/>
          </a:xfrm>
          <a:prstGeom prst="rect">
            <a:avLst/>
          </a:prstGeom>
          <a:noFill/>
        </p:spPr>
      </p:pic>
      <p:pic>
        <p:nvPicPr>
          <p:cNvPr id="59402" name="Picture 10" descr="50e8d1e97efa6e0f3fbf421f"/>
          <p:cNvPicPr>
            <a:picLocks noChangeAspect="1" noChangeArrowheads="1"/>
          </p:cNvPicPr>
          <p:nvPr/>
        </p:nvPicPr>
        <p:blipFill>
          <a:blip r:embed="rId4"/>
          <a:srcRect/>
          <a:stretch>
            <a:fillRect/>
          </a:stretch>
        </p:blipFill>
        <p:spPr bwMode="auto">
          <a:xfrm>
            <a:off x="6011863" y="0"/>
            <a:ext cx="3132137" cy="2492375"/>
          </a:xfrm>
          <a:prstGeom prst="rect">
            <a:avLst/>
          </a:prstGeom>
          <a:noFill/>
        </p:spPr>
      </p:pic>
      <p:pic>
        <p:nvPicPr>
          <p:cNvPr id="59404" name="Picture 12" descr="%D0%BA%D0%B8%D1%81%D0%BB%D0%BE%D1%82%D0%BD%D0%BE-%D1%89%D0%B5%D0%BB%D0%BE%D1%87%D0%BD%D0%BE%D0%B9-%D0%B1%D0%B0%D0%BB%D0%B0%D0%BD%D1%81"/>
          <p:cNvPicPr>
            <a:picLocks noChangeAspect="1" noChangeArrowheads="1"/>
          </p:cNvPicPr>
          <p:nvPr/>
        </p:nvPicPr>
        <p:blipFill>
          <a:blip r:embed="rId5"/>
          <a:srcRect/>
          <a:stretch>
            <a:fillRect/>
          </a:stretch>
        </p:blipFill>
        <p:spPr bwMode="auto">
          <a:xfrm>
            <a:off x="6084888" y="2349500"/>
            <a:ext cx="3059112" cy="2476500"/>
          </a:xfrm>
          <a:prstGeom prst="rect">
            <a:avLst/>
          </a:prstGeom>
          <a:noFill/>
        </p:spPr>
      </p:pic>
      <p:pic>
        <p:nvPicPr>
          <p:cNvPr id="59406" name="Picture 14" descr="57328128_1268631891_pasha"/>
          <p:cNvPicPr>
            <a:picLocks noChangeAspect="1" noChangeArrowheads="1"/>
          </p:cNvPicPr>
          <p:nvPr/>
        </p:nvPicPr>
        <p:blipFill>
          <a:blip r:embed="rId6"/>
          <a:srcRect/>
          <a:stretch>
            <a:fillRect/>
          </a:stretch>
        </p:blipFill>
        <p:spPr bwMode="auto">
          <a:xfrm>
            <a:off x="2700338" y="2133600"/>
            <a:ext cx="3527425" cy="2439988"/>
          </a:xfrm>
          <a:prstGeom prst="rect">
            <a:avLst/>
          </a:prstGeom>
          <a:noFill/>
        </p:spPr>
      </p:pic>
      <p:pic>
        <p:nvPicPr>
          <p:cNvPr id="59408" name="Picture 16" descr="5_3%20image"/>
          <p:cNvPicPr>
            <a:picLocks noChangeAspect="1" noChangeArrowheads="1"/>
          </p:cNvPicPr>
          <p:nvPr/>
        </p:nvPicPr>
        <p:blipFill>
          <a:blip r:embed="rId7"/>
          <a:srcRect/>
          <a:stretch>
            <a:fillRect/>
          </a:stretch>
        </p:blipFill>
        <p:spPr bwMode="auto">
          <a:xfrm>
            <a:off x="0" y="2133600"/>
            <a:ext cx="2916238" cy="2603500"/>
          </a:xfrm>
          <a:prstGeom prst="rect">
            <a:avLst/>
          </a:prstGeom>
          <a:noFill/>
        </p:spPr>
      </p:pic>
      <p:pic>
        <p:nvPicPr>
          <p:cNvPr id="59410" name="Picture 18" descr="c555081b14e01aee319d6bd6ee0b7418thumb640x480"/>
          <p:cNvPicPr>
            <a:picLocks noChangeAspect="1" noChangeArrowheads="1"/>
          </p:cNvPicPr>
          <p:nvPr/>
        </p:nvPicPr>
        <p:blipFill>
          <a:blip r:embed="rId8"/>
          <a:srcRect/>
          <a:stretch>
            <a:fillRect/>
          </a:stretch>
        </p:blipFill>
        <p:spPr bwMode="auto">
          <a:xfrm>
            <a:off x="0" y="4211638"/>
            <a:ext cx="3527425" cy="2646362"/>
          </a:xfrm>
          <a:prstGeom prst="rect">
            <a:avLst/>
          </a:prstGeom>
          <a:noFill/>
        </p:spPr>
      </p:pic>
      <p:pic>
        <p:nvPicPr>
          <p:cNvPr id="59412" name="Picture 20" descr="104898892_bobovie_main_news_thumb"/>
          <p:cNvPicPr>
            <a:picLocks noChangeAspect="1" noChangeArrowheads="1"/>
          </p:cNvPicPr>
          <p:nvPr/>
        </p:nvPicPr>
        <p:blipFill>
          <a:blip r:embed="rId9"/>
          <a:srcRect/>
          <a:stretch>
            <a:fillRect/>
          </a:stretch>
        </p:blipFill>
        <p:spPr bwMode="auto">
          <a:xfrm>
            <a:off x="3492500" y="4319588"/>
            <a:ext cx="3382963" cy="2538412"/>
          </a:xfrm>
          <a:prstGeom prst="rect">
            <a:avLst/>
          </a:prstGeom>
          <a:noFill/>
        </p:spPr>
      </p:pic>
      <p:pic>
        <p:nvPicPr>
          <p:cNvPr id="59414" name="Picture 22" descr="i?id=26932128-06-72&amp;n=21"/>
          <p:cNvPicPr>
            <a:picLocks noChangeAspect="1" noChangeArrowheads="1"/>
          </p:cNvPicPr>
          <p:nvPr/>
        </p:nvPicPr>
        <p:blipFill>
          <a:blip r:embed="rId10"/>
          <a:srcRect/>
          <a:stretch>
            <a:fillRect/>
          </a:stretch>
        </p:blipFill>
        <p:spPr bwMode="auto">
          <a:xfrm>
            <a:off x="6659563" y="4797425"/>
            <a:ext cx="2484437" cy="2060575"/>
          </a:xfrm>
          <a:prstGeom prst="rect">
            <a:avLst/>
          </a:prstGeom>
          <a:noFill/>
        </p:spPr>
      </p:pic>
      <p:sp>
        <p:nvSpPr>
          <p:cNvPr id="59417" name="WordArt 25"/>
          <p:cNvSpPr>
            <a:spLocks noChangeArrowheads="1" noChangeShapeType="1" noTextEdit="1"/>
          </p:cNvSpPr>
          <p:nvPr/>
        </p:nvSpPr>
        <p:spPr bwMode="auto">
          <a:xfrm>
            <a:off x="611188" y="1844675"/>
            <a:ext cx="7777162" cy="2951163"/>
          </a:xfrm>
          <a:prstGeom prst="rect">
            <a:avLst/>
          </a:prstGeom>
        </p:spPr>
        <p:txBody>
          <a:bodyPr wrap="none" fromWordArt="1">
            <a:prstTxWarp prst="textPlain">
              <a:avLst>
                <a:gd name="adj" fmla="val 50500"/>
              </a:avLst>
            </a:prstTxWarp>
          </a:bodyPr>
          <a:lstStyle/>
          <a:p>
            <a:pPr algn="ctr"/>
            <a:r>
              <a:rPr lang="en-US" sz="2800" kern="10">
                <a:ln w="9525">
                  <a:solidFill>
                    <a:srgbClr val="000000"/>
                  </a:solidFill>
                  <a:round/>
                  <a:headEnd/>
                  <a:tailEnd/>
                </a:ln>
                <a:solidFill>
                  <a:srgbClr val="FFFFFF"/>
                </a:solidFill>
                <a:latin typeface="Arial"/>
                <a:cs typeface="Arial"/>
              </a:rPr>
              <a:t>Thanks for your attention!!!</a:t>
            </a:r>
            <a:endParaRPr lang="ru-RU" sz="2800" kern="10">
              <a:ln w="9525">
                <a:solidFill>
                  <a:srgbClr val="000000"/>
                </a:solidFill>
                <a:round/>
                <a:headEnd/>
                <a:tailEnd/>
              </a:ln>
              <a:solidFill>
                <a:srgbClr val="FFFFFF"/>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9" name="Rectangle 9"/>
          <p:cNvSpPr>
            <a:spLocks noGrp="1"/>
          </p:cNvSpPr>
          <p:nvPr>
            <p:ph type="title" idx="4294967295"/>
          </p:nvPr>
        </p:nvSpPr>
        <p:spPr bwMode="auto">
          <a:xfrm>
            <a:off x="1042988" y="188913"/>
            <a:ext cx="7570787" cy="792162"/>
          </a:xfrm>
          <a:noFill/>
        </p:spPr>
        <p:txBody>
          <a:bodyPr wrap="square" lIns="91440" tIns="45720" rIns="91440" bIns="45720" numCol="1" anchorCtr="0" compatLnSpc="1">
            <a:prstTxWarp prst="textNoShape">
              <a:avLst/>
            </a:prstTxWarp>
          </a:bodyPr>
          <a:lstStyle/>
          <a:p>
            <a:pPr algn="r"/>
            <a:r>
              <a:rPr lang="en-US" sz="4800" b="1" cap="none" smtClean="0">
                <a:solidFill>
                  <a:schemeClr val="tx1"/>
                </a:solidFill>
              </a:rPr>
              <a:t>Foreword</a:t>
            </a:r>
            <a:endParaRPr lang="ru-RU" sz="4800" b="1" cap="none" smtClean="0">
              <a:solidFill>
                <a:schemeClr val="tx1"/>
              </a:solidFill>
            </a:endParaRPr>
          </a:p>
        </p:txBody>
      </p:sp>
      <p:sp>
        <p:nvSpPr>
          <p:cNvPr id="46090" name="Rectangle 10"/>
          <p:cNvSpPr>
            <a:spLocks noGrp="1"/>
          </p:cNvSpPr>
          <p:nvPr>
            <p:ph type="body" sz="half" idx="4294967295"/>
          </p:nvPr>
        </p:nvSpPr>
        <p:spPr>
          <a:xfrm>
            <a:off x="250825" y="115888"/>
            <a:ext cx="3875088" cy="6408737"/>
          </a:xfrm>
        </p:spPr>
        <p:txBody>
          <a:bodyPr/>
          <a:lstStyle/>
          <a:p>
            <a:pPr marL="381000" indent="-381000">
              <a:lnSpc>
                <a:spcPct val="80000"/>
              </a:lnSpc>
            </a:pPr>
            <a:r>
              <a:rPr lang="ru-RU" sz="2000" smtClean="0"/>
              <a:t>Ukrainian cuisine has a rich history and offers a wide variety of dishes.</a:t>
            </a:r>
          </a:p>
          <a:p>
            <a:pPr marL="381000" indent="-381000">
              <a:lnSpc>
                <a:spcPct val="80000"/>
              </a:lnSpc>
            </a:pPr>
            <a:r>
              <a:rPr lang="ru-RU" sz="2000" smtClean="0"/>
              <a:t>Ukrainian cuisine is rich in taste and nutritional value.</a:t>
            </a:r>
          </a:p>
          <a:p>
            <a:pPr marL="381000" indent="-381000">
              <a:lnSpc>
                <a:spcPct val="80000"/>
              </a:lnSpc>
            </a:pPr>
            <a:r>
              <a:rPr lang="ru-RU" sz="2000" smtClean="0"/>
              <a:t>Ukrainian cuisine has dozens thousands of food recipes, which are characterized with high taste qualities.</a:t>
            </a:r>
          </a:p>
          <a:p>
            <a:pPr marL="381000" indent="-381000">
              <a:lnSpc>
                <a:spcPct val="80000"/>
              </a:lnSpc>
            </a:pPr>
            <a:r>
              <a:rPr lang="ru-RU" sz="2000" smtClean="0"/>
              <a:t>The modern national culinary art preserved and enriched the old good traditions.</a:t>
            </a:r>
          </a:p>
          <a:p>
            <a:pPr marL="381000" indent="-381000">
              <a:lnSpc>
                <a:spcPct val="80000"/>
              </a:lnSpc>
            </a:pPr>
            <a:r>
              <a:rPr lang="ru-RU" sz="2000" smtClean="0"/>
              <a:t>The Ukrainian food is characterized with large number of components.</a:t>
            </a:r>
          </a:p>
          <a:p>
            <a:pPr marL="381000" indent="-381000">
              <a:lnSpc>
                <a:spcPct val="80000"/>
              </a:lnSpc>
            </a:pPr>
            <a:r>
              <a:rPr lang="ru-RU" sz="2000" smtClean="0"/>
              <a:t>For example the traditional Ukrainian food – borsch – contains 20 components.</a:t>
            </a:r>
          </a:p>
          <a:p>
            <a:pPr marL="381000" indent="-381000">
              <a:lnSpc>
                <a:spcPct val="80000"/>
              </a:lnSpc>
            </a:pPr>
            <a:r>
              <a:rPr lang="ru-RU" sz="2000" smtClean="0"/>
              <a:t>Popular ingredients in the cuisine of Ukraine are meat, mushrooms, vegetables, berries, fruit and herbs.</a:t>
            </a:r>
          </a:p>
        </p:txBody>
      </p:sp>
      <p:pic>
        <p:nvPicPr>
          <p:cNvPr id="46094" name="Picture 14" descr="borw"/>
          <p:cNvPicPr>
            <a:picLocks noGrp="1" noChangeAspect="1" noChangeArrowheads="1"/>
          </p:cNvPicPr>
          <p:nvPr>
            <p:ph sz="quarter" idx="4294967295"/>
          </p:nvPr>
        </p:nvPicPr>
        <p:blipFill>
          <a:blip r:embed="rId2"/>
          <a:srcRect/>
          <a:stretch>
            <a:fillRect/>
          </a:stretch>
        </p:blipFill>
        <p:spPr>
          <a:xfrm>
            <a:off x="4067175" y="908050"/>
            <a:ext cx="4319588" cy="2909888"/>
          </a:xfrm>
          <a:ln/>
        </p:spPr>
      </p:pic>
      <p:pic>
        <p:nvPicPr>
          <p:cNvPr id="46096" name="Picture 16" descr="0"/>
          <p:cNvPicPr>
            <a:picLocks noGrp="1" noChangeAspect="1" noChangeArrowheads="1"/>
          </p:cNvPicPr>
          <p:nvPr>
            <p:ph sz="quarter" idx="4294967295"/>
          </p:nvPr>
        </p:nvPicPr>
        <p:blipFill>
          <a:blip r:embed="rId3"/>
          <a:srcRect/>
          <a:stretch>
            <a:fillRect/>
          </a:stretch>
        </p:blipFill>
        <p:spPr>
          <a:xfrm>
            <a:off x="4932363" y="3644900"/>
            <a:ext cx="4105275" cy="3071813"/>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6089"/>
                                        </p:tgtEl>
                                        <p:attrNameLst>
                                          <p:attrName>style.visibility</p:attrName>
                                        </p:attrNameLst>
                                      </p:cBhvr>
                                      <p:to>
                                        <p:strVal val="visible"/>
                                      </p:to>
                                    </p:set>
                                    <p:anim calcmode="lin" valueType="num">
                                      <p:cBhvr>
                                        <p:cTn id="7" dur="500" fill="hold"/>
                                        <p:tgtEl>
                                          <p:spTgt spid="46089"/>
                                        </p:tgtEl>
                                        <p:attrNameLst>
                                          <p:attrName>ppt_w</p:attrName>
                                        </p:attrNameLst>
                                      </p:cBhvr>
                                      <p:tavLst>
                                        <p:tav tm="0">
                                          <p:val>
                                            <p:fltVal val="0"/>
                                          </p:val>
                                        </p:tav>
                                        <p:tav tm="100000">
                                          <p:val>
                                            <p:strVal val="#ppt_w"/>
                                          </p:val>
                                        </p:tav>
                                      </p:tavLst>
                                    </p:anim>
                                    <p:anim calcmode="lin" valueType="num">
                                      <p:cBhvr>
                                        <p:cTn id="8" dur="500" fill="hold"/>
                                        <p:tgtEl>
                                          <p:spTgt spid="4608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6090">
                                            <p:txEl>
                                              <p:pRg st="0" end="0"/>
                                            </p:txEl>
                                          </p:spTgt>
                                        </p:tgtEl>
                                        <p:attrNameLst>
                                          <p:attrName>style.visibility</p:attrName>
                                        </p:attrNameLst>
                                      </p:cBhvr>
                                      <p:to>
                                        <p:strVal val="visible"/>
                                      </p:to>
                                    </p:set>
                                    <p:anim calcmode="lin" valueType="num">
                                      <p:cBhvr>
                                        <p:cTn id="13" dur="500" fill="hold"/>
                                        <p:tgtEl>
                                          <p:spTgt spid="4609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609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6090">
                                            <p:txEl>
                                              <p:pRg st="1" end="1"/>
                                            </p:txEl>
                                          </p:spTgt>
                                        </p:tgtEl>
                                        <p:attrNameLst>
                                          <p:attrName>style.visibility</p:attrName>
                                        </p:attrNameLst>
                                      </p:cBhvr>
                                      <p:to>
                                        <p:strVal val="visible"/>
                                      </p:to>
                                    </p:set>
                                    <p:anim calcmode="lin" valueType="num">
                                      <p:cBhvr>
                                        <p:cTn id="19" dur="500" fill="hold"/>
                                        <p:tgtEl>
                                          <p:spTgt spid="46090">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609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6090">
                                            <p:txEl>
                                              <p:pRg st="2" end="2"/>
                                            </p:txEl>
                                          </p:spTgt>
                                        </p:tgtEl>
                                        <p:attrNameLst>
                                          <p:attrName>style.visibility</p:attrName>
                                        </p:attrNameLst>
                                      </p:cBhvr>
                                      <p:to>
                                        <p:strVal val="visible"/>
                                      </p:to>
                                    </p:set>
                                    <p:anim calcmode="lin" valueType="num">
                                      <p:cBhvr>
                                        <p:cTn id="25" dur="500" fill="hold"/>
                                        <p:tgtEl>
                                          <p:spTgt spid="4609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609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6090">
                                            <p:txEl>
                                              <p:pRg st="3" end="3"/>
                                            </p:txEl>
                                          </p:spTgt>
                                        </p:tgtEl>
                                        <p:attrNameLst>
                                          <p:attrName>style.visibility</p:attrName>
                                        </p:attrNameLst>
                                      </p:cBhvr>
                                      <p:to>
                                        <p:strVal val="visible"/>
                                      </p:to>
                                    </p:set>
                                    <p:anim calcmode="lin" valueType="num">
                                      <p:cBhvr>
                                        <p:cTn id="31" dur="500" fill="hold"/>
                                        <p:tgtEl>
                                          <p:spTgt spid="46090">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4609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46090">
                                            <p:txEl>
                                              <p:pRg st="4" end="4"/>
                                            </p:txEl>
                                          </p:spTgt>
                                        </p:tgtEl>
                                        <p:attrNameLst>
                                          <p:attrName>style.visibility</p:attrName>
                                        </p:attrNameLst>
                                      </p:cBhvr>
                                      <p:to>
                                        <p:strVal val="visible"/>
                                      </p:to>
                                    </p:set>
                                    <p:anim calcmode="lin" valueType="num">
                                      <p:cBhvr>
                                        <p:cTn id="37" dur="500" fill="hold"/>
                                        <p:tgtEl>
                                          <p:spTgt spid="46090">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609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46090">
                                            <p:txEl>
                                              <p:pRg st="5" end="5"/>
                                            </p:txEl>
                                          </p:spTgt>
                                        </p:tgtEl>
                                        <p:attrNameLst>
                                          <p:attrName>style.visibility</p:attrName>
                                        </p:attrNameLst>
                                      </p:cBhvr>
                                      <p:to>
                                        <p:strVal val="visible"/>
                                      </p:to>
                                    </p:set>
                                    <p:anim calcmode="lin" valueType="num">
                                      <p:cBhvr>
                                        <p:cTn id="43" dur="500" fill="hold"/>
                                        <p:tgtEl>
                                          <p:spTgt spid="46090">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46090">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6090">
                                            <p:txEl>
                                              <p:pRg st="6" end="6"/>
                                            </p:txEl>
                                          </p:spTgt>
                                        </p:tgtEl>
                                        <p:attrNameLst>
                                          <p:attrName>style.visibility</p:attrName>
                                        </p:attrNameLst>
                                      </p:cBhvr>
                                      <p:to>
                                        <p:strVal val="visible"/>
                                      </p:to>
                                    </p:set>
                                    <p:anim calcmode="lin" valueType="num">
                                      <p:cBhvr>
                                        <p:cTn id="49" dur="500" fill="hold"/>
                                        <p:tgtEl>
                                          <p:spTgt spid="46090">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6090">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46090"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bwMode="auto">
          <a:xfrm>
            <a:off x="0" y="0"/>
            <a:ext cx="7467600" cy="725488"/>
          </a:xfrm>
          <a:noFill/>
        </p:spPr>
        <p:txBody>
          <a:bodyPr wrap="square" lIns="91440" tIns="45720" rIns="91440" bIns="45720" numCol="1" anchorCtr="0" compatLnSpc="1">
            <a:prstTxWarp prst="textNoShape">
              <a:avLst/>
            </a:prstTxWarp>
          </a:bodyPr>
          <a:lstStyle/>
          <a:p>
            <a:r>
              <a:rPr lang="ru-RU" sz="4000" cap="none" smtClean="0">
                <a:solidFill>
                  <a:schemeClr val="tx1"/>
                </a:solidFill>
              </a:rPr>
              <a:t>Briefly about the history</a:t>
            </a:r>
          </a:p>
        </p:txBody>
      </p:sp>
      <p:sp>
        <p:nvSpPr>
          <p:cNvPr id="49155" name="Rectangle 3"/>
          <p:cNvSpPr>
            <a:spLocks noGrp="1"/>
          </p:cNvSpPr>
          <p:nvPr>
            <p:ph type="body" sz="half" idx="4294967295"/>
          </p:nvPr>
        </p:nvSpPr>
        <p:spPr>
          <a:xfrm>
            <a:off x="0" y="981075"/>
            <a:ext cx="4176713" cy="5688013"/>
          </a:xfrm>
        </p:spPr>
        <p:txBody>
          <a:bodyPr/>
          <a:lstStyle/>
          <a:p>
            <a:r>
              <a:rPr lang="en-US" sz="1600" smtClean="0"/>
              <a:t>Ukrainian cuisine has developed quite late, mostly to early - mid XVIII century., And finally - the beginning of XIX century. Until then, it was difficult to separate from her family of Polish and Belarusian cuisine. This is explained by the duration and complexity of the process of formation of the Ukrainian nation and the Ukrainian state. Indeed, the formation of the Ukrainian nation began only in the XVII century. and completed 100 years later.</a:t>
            </a:r>
          </a:p>
          <a:p>
            <a:r>
              <a:rPr lang="en-US" sz="1800" smtClean="0"/>
              <a:t>Ukrainian cuisine was created for</a:t>
            </a:r>
            <a:r>
              <a:rPr lang="en-US" sz="1600" smtClean="0"/>
              <a:t> centuries, so it is to a certain extent reflects not only the historical development of the Ukrainian nation, its customs and tastes, but also social conditions, natural and climatic features, which was the Ukrainian people in the process of historical development.</a:t>
            </a:r>
            <a:endParaRPr lang="ru-RU" sz="1600" smtClean="0"/>
          </a:p>
        </p:txBody>
      </p:sp>
      <p:pic>
        <p:nvPicPr>
          <p:cNvPr id="49165" name="Picture 13" descr="ktap"/>
          <p:cNvPicPr>
            <a:picLocks noChangeAspect="1" noChangeArrowheads="1"/>
          </p:cNvPicPr>
          <p:nvPr/>
        </p:nvPicPr>
        <p:blipFill>
          <a:blip r:embed="rId2"/>
          <a:srcRect/>
          <a:stretch>
            <a:fillRect/>
          </a:stretch>
        </p:blipFill>
        <p:spPr bwMode="auto">
          <a:xfrm>
            <a:off x="6372225" y="2708275"/>
            <a:ext cx="2635250" cy="4019550"/>
          </a:xfrm>
          <a:prstGeom prst="rect">
            <a:avLst/>
          </a:prstGeom>
          <a:noFill/>
        </p:spPr>
      </p:pic>
      <p:pic>
        <p:nvPicPr>
          <p:cNvPr id="49167" name="Picture 15" descr="virt_ex_1_big"/>
          <p:cNvPicPr>
            <a:picLocks noChangeAspect="1" noChangeArrowheads="1"/>
          </p:cNvPicPr>
          <p:nvPr/>
        </p:nvPicPr>
        <p:blipFill>
          <a:blip r:embed="rId3"/>
          <a:srcRect/>
          <a:stretch>
            <a:fillRect/>
          </a:stretch>
        </p:blipFill>
        <p:spPr bwMode="auto">
          <a:xfrm>
            <a:off x="4067175" y="2924175"/>
            <a:ext cx="2320925" cy="3744913"/>
          </a:xfrm>
          <a:prstGeom prst="rect">
            <a:avLst/>
          </a:prstGeom>
          <a:noFill/>
        </p:spPr>
      </p:pic>
      <p:pic>
        <p:nvPicPr>
          <p:cNvPr id="49170" name="Picture 18" descr="1327493362_9834_009"/>
          <p:cNvPicPr>
            <a:picLocks noGrp="1" noChangeAspect="1" noChangeArrowheads="1"/>
          </p:cNvPicPr>
          <p:nvPr>
            <p:ph sz="half" idx="4294967295"/>
          </p:nvPr>
        </p:nvPicPr>
        <p:blipFill>
          <a:blip r:embed="rId4"/>
          <a:srcRect/>
          <a:stretch>
            <a:fillRect/>
          </a:stretch>
        </p:blipFill>
        <p:spPr>
          <a:xfrm rot="20786194">
            <a:off x="5003800" y="404813"/>
            <a:ext cx="3657600" cy="260985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 calcmode="lin" valueType="num">
                                      <p:cBhvr>
                                        <p:cTn id="13" dur="5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91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9155">
                                            <p:txEl>
                                              <p:pRg st="1" end="1"/>
                                            </p:txEl>
                                          </p:spTgt>
                                        </p:tgtEl>
                                        <p:attrNameLst>
                                          <p:attrName>style.visibility</p:attrName>
                                        </p:attrNameLst>
                                      </p:cBhvr>
                                      <p:to>
                                        <p:strVal val="visible"/>
                                      </p:to>
                                    </p:set>
                                    <p:anim calcmode="lin" valueType="num">
                                      <p:cBhvr>
                                        <p:cTn id="19" dur="500" fill="hold"/>
                                        <p:tgtEl>
                                          <p:spTgt spid="4915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915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4"/>
          <p:cNvSpPr>
            <a:spLocks noGrp="1"/>
          </p:cNvSpPr>
          <p:nvPr>
            <p:ph type="title" idx="4294967295"/>
          </p:nvPr>
        </p:nvSpPr>
        <p:spPr bwMode="auto">
          <a:xfrm>
            <a:off x="250825" y="115888"/>
            <a:ext cx="7427913" cy="633412"/>
          </a:xfrm>
          <a:noFill/>
        </p:spPr>
        <p:txBody>
          <a:bodyPr wrap="square" lIns="91440" tIns="45720" rIns="91440" bIns="45720" numCol="1" anchorCtr="0" compatLnSpc="1">
            <a:prstTxWarp prst="textNoShape">
              <a:avLst/>
            </a:prstTxWarp>
          </a:bodyPr>
          <a:lstStyle/>
          <a:p>
            <a:r>
              <a:rPr lang="en-US" sz="4000" cap="none" smtClean="0">
                <a:solidFill>
                  <a:schemeClr val="tx1"/>
                </a:solidFill>
              </a:rPr>
              <a:t>Features of Ukrainian cuisine;</a:t>
            </a:r>
            <a:endParaRPr lang="ru-RU" sz="4000" cap="none" smtClean="0">
              <a:solidFill>
                <a:schemeClr val="tx1"/>
              </a:solidFill>
            </a:endParaRPr>
          </a:p>
        </p:txBody>
      </p:sp>
      <p:sp>
        <p:nvSpPr>
          <p:cNvPr id="51205" name="Rectangle 5"/>
          <p:cNvSpPr>
            <a:spLocks noGrp="1"/>
          </p:cNvSpPr>
          <p:nvPr>
            <p:ph type="body" sz="half" idx="4294967295"/>
          </p:nvPr>
        </p:nvSpPr>
        <p:spPr>
          <a:xfrm>
            <a:off x="250825" y="981075"/>
            <a:ext cx="3863975" cy="5565775"/>
          </a:xfrm>
        </p:spPr>
        <p:txBody>
          <a:bodyPr/>
          <a:lstStyle/>
          <a:p>
            <a:pPr>
              <a:lnSpc>
                <a:spcPct val="90000"/>
              </a:lnSpc>
            </a:pPr>
            <a:r>
              <a:rPr lang="en-US" sz="1800" smtClean="0"/>
              <a:t>For ukrainian cuisine is acceptable frequent use of eggs, flour and vegetables. The most popular vegetables - beets, beans, carrots, pumpkin, corn and tomatoes.</a:t>
            </a:r>
          </a:p>
          <a:p>
            <a:pPr>
              <a:lnSpc>
                <a:spcPct val="90000"/>
              </a:lnSpc>
            </a:pPr>
            <a:r>
              <a:rPr lang="en-US" sz="1800" smtClean="0"/>
              <a:t>Of condiments and seasonings national Ukrainian cuisine recipes actively use garlic, onion, cumin, mint, angelica, red pepper, savory, cinnamon and bay leaf.</a:t>
            </a:r>
          </a:p>
          <a:p>
            <a:pPr>
              <a:lnSpc>
                <a:spcPct val="90000"/>
              </a:lnSpc>
            </a:pPr>
            <a:r>
              <a:rPr lang="en-US" sz="1800" smtClean="0"/>
              <a:t>In Ukrainian cuisine tens of thousands of  recipes that distinguishes simple preparation and high palatability. Modern national culinary arts preserved and enriched the long-standing good tradition.</a:t>
            </a:r>
            <a:endParaRPr lang="ru-RU" sz="1800" smtClean="0"/>
          </a:p>
        </p:txBody>
      </p:sp>
      <p:pic>
        <p:nvPicPr>
          <p:cNvPr id="51208" name="Picture 8" descr="sv9"/>
          <p:cNvPicPr>
            <a:picLocks noGrp="1" noChangeAspect="1" noChangeArrowheads="1"/>
          </p:cNvPicPr>
          <p:nvPr>
            <p:ph sz="half" idx="4294967295"/>
          </p:nvPr>
        </p:nvPicPr>
        <p:blipFill>
          <a:blip r:embed="rId2"/>
          <a:srcRect/>
          <a:stretch>
            <a:fillRect/>
          </a:stretch>
        </p:blipFill>
        <p:spPr>
          <a:xfrm rot="1014776">
            <a:off x="6516688" y="908050"/>
            <a:ext cx="2303462" cy="1862138"/>
          </a:xfrm>
          <a:ln/>
        </p:spPr>
      </p:pic>
      <p:pic>
        <p:nvPicPr>
          <p:cNvPr id="51210" name="Picture 10" descr="12439526"/>
          <p:cNvPicPr>
            <a:picLocks noChangeAspect="1" noChangeArrowheads="1"/>
          </p:cNvPicPr>
          <p:nvPr/>
        </p:nvPicPr>
        <p:blipFill>
          <a:blip r:embed="rId3"/>
          <a:srcRect/>
          <a:stretch>
            <a:fillRect/>
          </a:stretch>
        </p:blipFill>
        <p:spPr bwMode="auto">
          <a:xfrm rot="-2002670">
            <a:off x="4211638" y="1052513"/>
            <a:ext cx="2220912" cy="2449512"/>
          </a:xfrm>
          <a:prstGeom prst="rect">
            <a:avLst/>
          </a:prstGeom>
          <a:noFill/>
        </p:spPr>
      </p:pic>
      <p:pic>
        <p:nvPicPr>
          <p:cNvPr id="51212" name="Picture 12" descr="29dc4e134342"/>
          <p:cNvPicPr>
            <a:picLocks noChangeAspect="1" noChangeArrowheads="1"/>
          </p:cNvPicPr>
          <p:nvPr/>
        </p:nvPicPr>
        <p:blipFill>
          <a:blip r:embed="rId4"/>
          <a:srcRect/>
          <a:stretch>
            <a:fillRect/>
          </a:stretch>
        </p:blipFill>
        <p:spPr bwMode="auto">
          <a:xfrm rot="-787258">
            <a:off x="6011863" y="2708275"/>
            <a:ext cx="2800350" cy="2665413"/>
          </a:xfrm>
          <a:prstGeom prst="rect">
            <a:avLst/>
          </a:prstGeom>
          <a:noFill/>
        </p:spPr>
      </p:pic>
      <p:pic>
        <p:nvPicPr>
          <p:cNvPr id="51214" name="Picture 14" descr="1327585892_75fa9de10c53d07ac92f41b273146cf5_big"/>
          <p:cNvPicPr>
            <a:picLocks noChangeAspect="1" noChangeArrowheads="1"/>
          </p:cNvPicPr>
          <p:nvPr/>
        </p:nvPicPr>
        <p:blipFill>
          <a:blip r:embed="rId5"/>
          <a:srcRect/>
          <a:stretch>
            <a:fillRect/>
          </a:stretch>
        </p:blipFill>
        <p:spPr bwMode="auto">
          <a:xfrm>
            <a:off x="3708400" y="4110038"/>
            <a:ext cx="2881313" cy="2747962"/>
          </a:xfrm>
          <a:prstGeom prst="rect">
            <a:avLst/>
          </a:prstGeom>
          <a:noFill/>
        </p:spPr>
      </p:pic>
      <p:pic>
        <p:nvPicPr>
          <p:cNvPr id="51216" name="Picture 16" descr="Los-beneficios-y-nutrientes-de-5-especias-naturales"/>
          <p:cNvPicPr>
            <a:picLocks noChangeAspect="1" noChangeArrowheads="1"/>
          </p:cNvPicPr>
          <p:nvPr/>
        </p:nvPicPr>
        <p:blipFill>
          <a:blip r:embed="rId6"/>
          <a:srcRect/>
          <a:stretch>
            <a:fillRect/>
          </a:stretch>
        </p:blipFill>
        <p:spPr bwMode="auto">
          <a:xfrm>
            <a:off x="7308850" y="4941888"/>
            <a:ext cx="1709738" cy="17446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05">
                                            <p:txEl>
                                              <p:pRg st="0" end="0"/>
                                            </p:txEl>
                                          </p:spTgt>
                                        </p:tgtEl>
                                        <p:attrNameLst>
                                          <p:attrName>style.visibility</p:attrName>
                                        </p:attrNameLst>
                                      </p:cBhvr>
                                      <p:to>
                                        <p:strVal val="visible"/>
                                      </p:to>
                                    </p:set>
                                    <p:anim calcmode="lin" valueType="num">
                                      <p:cBhvr>
                                        <p:cTn id="13" dur="500" fill="hold"/>
                                        <p:tgtEl>
                                          <p:spTgt spid="5120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120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1205">
                                            <p:txEl>
                                              <p:pRg st="1" end="1"/>
                                            </p:txEl>
                                          </p:spTgt>
                                        </p:tgtEl>
                                        <p:attrNameLst>
                                          <p:attrName>style.visibility</p:attrName>
                                        </p:attrNameLst>
                                      </p:cBhvr>
                                      <p:to>
                                        <p:strVal val="visible"/>
                                      </p:to>
                                    </p:set>
                                    <p:anim calcmode="lin" valueType="num">
                                      <p:cBhvr>
                                        <p:cTn id="19" dur="500" fill="hold"/>
                                        <p:tgtEl>
                                          <p:spTgt spid="5120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120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1205">
                                            <p:txEl>
                                              <p:pRg st="2" end="2"/>
                                            </p:txEl>
                                          </p:spTgt>
                                        </p:tgtEl>
                                        <p:attrNameLst>
                                          <p:attrName>style.visibility</p:attrName>
                                        </p:attrNameLst>
                                      </p:cBhvr>
                                      <p:to>
                                        <p:strVal val="visible"/>
                                      </p:to>
                                    </p:set>
                                    <p:anim calcmode="lin" valueType="num">
                                      <p:cBhvr>
                                        <p:cTn id="25" dur="500" fill="hold"/>
                                        <p:tgtEl>
                                          <p:spTgt spid="5120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120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3" name="Picture 5" descr="2_zps7bce2a73"/>
          <p:cNvPicPr>
            <a:picLocks noChangeAspect="1" noChangeArrowheads="1"/>
          </p:cNvPicPr>
          <p:nvPr/>
        </p:nvPicPr>
        <p:blipFill>
          <a:blip r:embed="rId2"/>
          <a:srcRect/>
          <a:stretch>
            <a:fillRect/>
          </a:stretch>
        </p:blipFill>
        <p:spPr bwMode="auto">
          <a:xfrm rot="-874287">
            <a:off x="5508625" y="2997200"/>
            <a:ext cx="3313113" cy="2654300"/>
          </a:xfrm>
          <a:prstGeom prst="rect">
            <a:avLst/>
          </a:prstGeom>
          <a:noFill/>
        </p:spPr>
      </p:pic>
      <p:pic>
        <p:nvPicPr>
          <p:cNvPr id="53259" name="Picture 11" descr="%D0%B3%D0%BE%D0%BB%D0%BE%D0%B1%D1%86%D1%96"/>
          <p:cNvPicPr>
            <a:picLocks noChangeAspect="1" noChangeArrowheads="1"/>
          </p:cNvPicPr>
          <p:nvPr/>
        </p:nvPicPr>
        <p:blipFill>
          <a:blip r:embed="rId3"/>
          <a:srcRect/>
          <a:stretch>
            <a:fillRect/>
          </a:stretch>
        </p:blipFill>
        <p:spPr bwMode="auto">
          <a:xfrm>
            <a:off x="2484438" y="2060575"/>
            <a:ext cx="3527425" cy="2384425"/>
          </a:xfrm>
          <a:prstGeom prst="rect">
            <a:avLst/>
          </a:prstGeom>
          <a:noFill/>
        </p:spPr>
      </p:pic>
      <p:pic>
        <p:nvPicPr>
          <p:cNvPr id="53261" name="Picture 13" descr="4046383-6bf526ef674657f0"/>
          <p:cNvPicPr>
            <a:picLocks noChangeAspect="1" noChangeArrowheads="1"/>
          </p:cNvPicPr>
          <p:nvPr/>
        </p:nvPicPr>
        <p:blipFill>
          <a:blip r:embed="rId4"/>
          <a:srcRect/>
          <a:stretch>
            <a:fillRect/>
          </a:stretch>
        </p:blipFill>
        <p:spPr bwMode="auto">
          <a:xfrm>
            <a:off x="2916238" y="0"/>
            <a:ext cx="3455987" cy="2484438"/>
          </a:xfrm>
          <a:prstGeom prst="rect">
            <a:avLst/>
          </a:prstGeom>
          <a:noFill/>
        </p:spPr>
      </p:pic>
      <p:pic>
        <p:nvPicPr>
          <p:cNvPr id="53263" name="Picture 15" descr="6025335-vareniki"/>
          <p:cNvPicPr>
            <a:picLocks noChangeAspect="1" noChangeArrowheads="1"/>
          </p:cNvPicPr>
          <p:nvPr/>
        </p:nvPicPr>
        <p:blipFill>
          <a:blip r:embed="rId5"/>
          <a:srcRect/>
          <a:stretch>
            <a:fillRect/>
          </a:stretch>
        </p:blipFill>
        <p:spPr bwMode="auto">
          <a:xfrm rot="-1769637">
            <a:off x="403225" y="508000"/>
            <a:ext cx="2771775" cy="2079625"/>
          </a:xfrm>
          <a:prstGeom prst="rect">
            <a:avLst/>
          </a:prstGeom>
          <a:noFill/>
        </p:spPr>
      </p:pic>
      <p:pic>
        <p:nvPicPr>
          <p:cNvPr id="53265" name="Picture 17" descr="IMG_4907"/>
          <p:cNvPicPr>
            <a:picLocks noChangeAspect="1" noChangeArrowheads="1"/>
          </p:cNvPicPr>
          <p:nvPr/>
        </p:nvPicPr>
        <p:blipFill>
          <a:blip r:embed="rId6"/>
          <a:srcRect/>
          <a:stretch>
            <a:fillRect/>
          </a:stretch>
        </p:blipFill>
        <p:spPr bwMode="auto">
          <a:xfrm rot="900215">
            <a:off x="250825" y="2060575"/>
            <a:ext cx="3168650" cy="2112963"/>
          </a:xfrm>
          <a:prstGeom prst="rect">
            <a:avLst/>
          </a:prstGeom>
          <a:noFill/>
        </p:spPr>
      </p:pic>
      <p:pic>
        <p:nvPicPr>
          <p:cNvPr id="53267" name="Picture 19" descr="s_prazdnikom_svetloj_pasxi_readmas"/>
          <p:cNvPicPr>
            <a:picLocks noChangeAspect="1" noChangeArrowheads="1"/>
          </p:cNvPicPr>
          <p:nvPr/>
        </p:nvPicPr>
        <p:blipFill>
          <a:blip r:embed="rId7"/>
          <a:srcRect/>
          <a:stretch>
            <a:fillRect/>
          </a:stretch>
        </p:blipFill>
        <p:spPr bwMode="auto">
          <a:xfrm rot="2319955">
            <a:off x="5940425" y="620713"/>
            <a:ext cx="2698750" cy="2292350"/>
          </a:xfrm>
          <a:prstGeom prst="rect">
            <a:avLst/>
          </a:prstGeom>
          <a:noFill/>
        </p:spPr>
      </p:pic>
      <p:sp>
        <p:nvSpPr>
          <p:cNvPr id="53250" name="Rectangle 2"/>
          <p:cNvSpPr>
            <a:spLocks noGrp="1"/>
          </p:cNvSpPr>
          <p:nvPr>
            <p:ph type="title" idx="4294967295"/>
          </p:nvPr>
        </p:nvSpPr>
        <p:spPr bwMode="auto">
          <a:xfrm>
            <a:off x="250825" y="1628775"/>
            <a:ext cx="8642350" cy="2447925"/>
          </a:xfrm>
          <a:noFill/>
        </p:spPr>
        <p:txBody>
          <a:bodyPr wrap="square" lIns="91440" tIns="45720" rIns="91440" bIns="45720" numCol="1" anchorCtr="0" compatLnSpc="1">
            <a:prstTxWarp prst="textNoShape">
              <a:avLst/>
            </a:prstTxWarp>
          </a:bodyPr>
          <a:lstStyle/>
          <a:p>
            <a:pPr algn="ctr"/>
            <a:r>
              <a:rPr lang="en-US" sz="7200" b="1" u="sng" cap="none" smtClean="0">
                <a:solidFill>
                  <a:schemeClr val="bg1"/>
                </a:solidFill>
                <a:effectLst>
                  <a:outerShdw blurRad="38100" dist="38100" dir="2700000" algn="tl">
                    <a:srgbClr val="C0C0C0"/>
                  </a:outerShdw>
                </a:effectLst>
              </a:rPr>
              <a:t>The most popular Ukrainian dishes</a:t>
            </a:r>
            <a:endParaRPr lang="ru-RU" sz="7200" b="1" u="sng" cap="none" smtClean="0">
              <a:solidFill>
                <a:schemeClr val="bg1"/>
              </a:solidFill>
              <a:effectLst>
                <a:outerShdw blurRad="38100" dist="38100" dir="2700000" algn="tl">
                  <a:srgbClr val="C0C0C0"/>
                </a:outerShdw>
              </a:effectLst>
            </a:endParaRPr>
          </a:p>
        </p:txBody>
      </p:sp>
      <p:pic>
        <p:nvPicPr>
          <p:cNvPr id="53269" name="Picture 21" descr="domashnij_hleb"/>
          <p:cNvPicPr>
            <a:picLocks noChangeAspect="1" noChangeArrowheads="1"/>
          </p:cNvPicPr>
          <p:nvPr/>
        </p:nvPicPr>
        <p:blipFill>
          <a:blip r:embed="rId8"/>
          <a:srcRect/>
          <a:stretch>
            <a:fillRect/>
          </a:stretch>
        </p:blipFill>
        <p:spPr bwMode="auto">
          <a:xfrm rot="-361662">
            <a:off x="179388" y="4292600"/>
            <a:ext cx="2736850" cy="2359025"/>
          </a:xfrm>
          <a:prstGeom prst="rect">
            <a:avLst/>
          </a:prstGeom>
          <a:noFill/>
        </p:spPr>
      </p:pic>
      <p:pic>
        <p:nvPicPr>
          <p:cNvPr id="53271" name="Picture 23" descr="kolbaski"/>
          <p:cNvPicPr>
            <a:picLocks noChangeAspect="1" noChangeArrowheads="1"/>
          </p:cNvPicPr>
          <p:nvPr/>
        </p:nvPicPr>
        <p:blipFill>
          <a:blip r:embed="rId9"/>
          <a:srcRect/>
          <a:stretch>
            <a:fillRect/>
          </a:stretch>
        </p:blipFill>
        <p:spPr bwMode="auto">
          <a:xfrm rot="-536982">
            <a:off x="2700338" y="4365625"/>
            <a:ext cx="2881312" cy="2160588"/>
          </a:xfrm>
          <a:prstGeom prst="rect">
            <a:avLst/>
          </a:prstGeom>
          <a:noFill/>
        </p:spPr>
      </p:pic>
      <p:pic>
        <p:nvPicPr>
          <p:cNvPr id="53273" name="Picture 25" descr="lechenie-propolisom-1_2"/>
          <p:cNvPicPr>
            <a:picLocks noChangeAspect="1" noChangeArrowheads="1"/>
          </p:cNvPicPr>
          <p:nvPr/>
        </p:nvPicPr>
        <p:blipFill>
          <a:blip r:embed="rId10"/>
          <a:srcRect/>
          <a:stretch>
            <a:fillRect/>
          </a:stretch>
        </p:blipFill>
        <p:spPr bwMode="auto">
          <a:xfrm>
            <a:off x="5724525" y="4579938"/>
            <a:ext cx="3025775" cy="22780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bwMode="auto">
          <a:xfrm>
            <a:off x="468313" y="115888"/>
            <a:ext cx="7715250" cy="706437"/>
          </a:xfrm>
          <a:noFill/>
        </p:spPr>
        <p:txBody>
          <a:bodyPr wrap="square" lIns="91440" tIns="45720" rIns="91440" bIns="45720" numCol="1" anchorCtr="0" compatLnSpc="1">
            <a:prstTxWarp prst="textNoShape">
              <a:avLst/>
            </a:prstTxWarp>
          </a:bodyPr>
          <a:lstStyle/>
          <a:p>
            <a:r>
              <a:rPr lang="en-US" sz="2600" cap="none" smtClean="0">
                <a:solidFill>
                  <a:srgbClr val="990099"/>
                </a:solidFill>
              </a:rPr>
              <a:t>Soup:</a:t>
            </a:r>
            <a:endParaRPr lang="ru-RU" sz="2600" cap="none" smtClean="0">
              <a:solidFill>
                <a:srgbClr val="990099"/>
              </a:solidFill>
            </a:endParaRPr>
          </a:p>
        </p:txBody>
      </p:sp>
      <p:sp>
        <p:nvSpPr>
          <p:cNvPr id="22531" name="Rectangle 3"/>
          <p:cNvSpPr>
            <a:spLocks noGrp="1"/>
          </p:cNvSpPr>
          <p:nvPr>
            <p:ph type="body" sz="half" idx="4294967295"/>
          </p:nvPr>
        </p:nvSpPr>
        <p:spPr>
          <a:xfrm>
            <a:off x="107950" y="908050"/>
            <a:ext cx="4032250" cy="5329238"/>
          </a:xfrm>
        </p:spPr>
        <p:txBody>
          <a:bodyPr/>
          <a:lstStyle/>
          <a:p>
            <a:pPr>
              <a:lnSpc>
                <a:spcPct val="80000"/>
              </a:lnSpc>
            </a:pPr>
            <a:r>
              <a:rPr lang="ru-RU" sz="1800" smtClean="0">
                <a:hlinkClick r:id="rId2" tooltip="Borshch"/>
              </a:rPr>
              <a:t>Borshch</a:t>
            </a:r>
            <a:r>
              <a:rPr lang="ru-RU" sz="1800" smtClean="0"/>
              <a:t> (</a:t>
            </a:r>
            <a:r>
              <a:rPr lang="ru-RU" sz="1800" i="1" smtClean="0"/>
              <a:t>borshch</a:t>
            </a:r>
            <a:r>
              <a:rPr lang="ru-RU" sz="1800" smtClean="0"/>
              <a:t>) is a vegetable soup made out of beets, cabbage, potatoes, tomatoes, carrots, onions, garlic, dill. There are about 30 varieties of Ukrainian borscht soup, and the dish often includes meat.</a:t>
            </a:r>
            <a:r>
              <a:rPr lang="en-US" sz="1800" smtClean="0"/>
              <a:t> In Ukrainian cuisine, it can be a vegetable soup or based on either chicken or other meat bouillon. Traditionally borshch is served with pampushki and smetana. Main ingredients include specially prepared red beets, potatoes, carrots, beans (e.g. broad beans, green runner beans, butter beans or other varieties), celery, fresh or dried mushrooms (optional), herbs (e.g. fresh dill and/ or parsley), chopped cabbage, chopped fresh tomatoes or tomato sauce.</a:t>
            </a:r>
            <a:endParaRPr lang="ru-RU" sz="1800" smtClean="0"/>
          </a:p>
        </p:txBody>
      </p:sp>
      <p:pic>
        <p:nvPicPr>
          <p:cNvPr id="22532" name="Picture 4" descr="220px-Borsch-ukr"/>
          <p:cNvPicPr>
            <a:picLocks noGrp="1" noChangeAspect="1" noChangeArrowheads="1"/>
          </p:cNvPicPr>
          <p:nvPr>
            <p:ph sz="quarter" idx="4294967295"/>
          </p:nvPr>
        </p:nvPicPr>
        <p:blipFill>
          <a:blip r:embed="rId3"/>
          <a:srcRect/>
          <a:stretch>
            <a:fillRect/>
          </a:stretch>
        </p:blipFill>
        <p:spPr>
          <a:xfrm>
            <a:off x="5364163" y="476250"/>
            <a:ext cx="3671887" cy="2754313"/>
          </a:xfrm>
        </p:spPr>
      </p:pic>
      <p:pic>
        <p:nvPicPr>
          <p:cNvPr id="22533" name="Picture 5" descr="V11"/>
          <p:cNvPicPr>
            <a:picLocks noGrp="1" noChangeAspect="1" noChangeArrowheads="1"/>
          </p:cNvPicPr>
          <p:nvPr>
            <p:ph sz="quarter" idx="4294967295"/>
          </p:nvPr>
        </p:nvPicPr>
        <p:blipFill>
          <a:blip r:embed="rId4"/>
          <a:srcRect/>
          <a:stretch>
            <a:fillRect/>
          </a:stretch>
        </p:blipFill>
        <p:spPr>
          <a:xfrm>
            <a:off x="4191000" y="3492500"/>
            <a:ext cx="2978150" cy="2355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p:cTn id="13"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25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p:cTn id="19" dur="500" fill="hold"/>
                                        <p:tgtEl>
                                          <p:spTgt spid="22532"/>
                                        </p:tgtEl>
                                        <p:attrNameLst>
                                          <p:attrName>ppt_w</p:attrName>
                                        </p:attrNameLst>
                                      </p:cBhvr>
                                      <p:tavLst>
                                        <p:tav tm="0">
                                          <p:val>
                                            <p:fltVal val="0"/>
                                          </p:val>
                                        </p:tav>
                                        <p:tav tm="100000">
                                          <p:val>
                                            <p:strVal val="#ppt_w"/>
                                          </p:val>
                                        </p:tav>
                                      </p:tavLst>
                                    </p:anim>
                                    <p:anim calcmode="lin" valueType="num">
                                      <p:cBhvr>
                                        <p:cTn id="20" dur="500" fill="hold"/>
                                        <p:tgtEl>
                                          <p:spTgt spid="2253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2533"/>
                                        </p:tgtEl>
                                        <p:attrNameLst>
                                          <p:attrName>style.visibility</p:attrName>
                                        </p:attrNameLst>
                                      </p:cBhvr>
                                      <p:to>
                                        <p:strVal val="visible"/>
                                      </p:to>
                                    </p:set>
                                    <p:anim calcmode="lin" valueType="num">
                                      <p:cBhvr>
                                        <p:cTn id="25" dur="500" fill="hold"/>
                                        <p:tgtEl>
                                          <p:spTgt spid="22533"/>
                                        </p:tgtEl>
                                        <p:attrNameLst>
                                          <p:attrName>ppt_w</p:attrName>
                                        </p:attrNameLst>
                                      </p:cBhvr>
                                      <p:tavLst>
                                        <p:tav tm="0">
                                          <p:val>
                                            <p:fltVal val="0"/>
                                          </p:val>
                                        </p:tav>
                                        <p:tav tm="100000">
                                          <p:val>
                                            <p:strVal val="#ppt_w"/>
                                          </p:val>
                                        </p:tav>
                                      </p:tavLst>
                                    </p:anim>
                                    <p:anim calcmode="lin" valueType="num">
                                      <p:cBhvr>
                                        <p:cTn id="26" dur="500" fill="hold"/>
                                        <p:tgtEl>
                                          <p:spTgt spid="225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p:cNvSpPr>
          <p:nvPr>
            <p:ph type="body" sz="half" idx="4294967295"/>
          </p:nvPr>
        </p:nvSpPr>
        <p:spPr>
          <a:xfrm>
            <a:off x="5508625" y="260350"/>
            <a:ext cx="3527425" cy="5976938"/>
          </a:xfrm>
        </p:spPr>
        <p:txBody>
          <a:bodyPr/>
          <a:lstStyle/>
          <a:p>
            <a:r>
              <a:rPr lang="ru-RU" sz="1800" b="1" smtClean="0">
                <a:solidFill>
                  <a:srgbClr val="FF9999"/>
                </a:solidFill>
              </a:rPr>
              <a:t>Kapusniak</a:t>
            </a:r>
            <a:r>
              <a:rPr lang="ru-RU" sz="1800" smtClean="0">
                <a:solidFill>
                  <a:schemeClr val="hlink"/>
                </a:solidFill>
              </a:rPr>
              <a:t> </a:t>
            </a:r>
            <a:r>
              <a:rPr lang="en-US" sz="1800" smtClean="0"/>
              <a:t>- </a:t>
            </a:r>
            <a:r>
              <a:rPr lang="ru-RU" sz="1800" smtClean="0"/>
              <a:t>Cabbage soup is a filling </a:t>
            </a:r>
            <a:r>
              <a:rPr lang="en-US" sz="1800" smtClean="0"/>
              <a:t>  v</a:t>
            </a:r>
            <a:r>
              <a:rPr lang="ru-RU" sz="1800" smtClean="0"/>
              <a:t>egetable </a:t>
            </a:r>
            <a:r>
              <a:rPr lang="ru-RU" sz="1800" smtClean="0">
                <a:hlinkClick r:id="rId2" tooltip="Soup"/>
              </a:rPr>
              <a:t>soup</a:t>
            </a:r>
            <a:r>
              <a:rPr lang="ru-RU" sz="1800" smtClean="0"/>
              <a:t> of </a:t>
            </a:r>
            <a:r>
              <a:rPr lang="ru-RU" sz="1800" smtClean="0">
                <a:hlinkClick r:id="rId3" tooltip="Sauerkraut"/>
              </a:rPr>
              <a:t>sauerkraut</a:t>
            </a:r>
            <a:r>
              <a:rPr lang="ru-RU" sz="1800" smtClean="0"/>
              <a:t> and/or white </a:t>
            </a:r>
            <a:r>
              <a:rPr lang="ru-RU" sz="1800" u="sng" smtClean="0">
                <a:hlinkClick r:id="rId4" tooltip="Cabbage"/>
              </a:rPr>
              <a:t>cabbage</a:t>
            </a:r>
            <a:r>
              <a:rPr lang="ru-RU" sz="1800" smtClean="0"/>
              <a:t>(s). </a:t>
            </a:r>
            <a:r>
              <a:rPr lang="en-US" sz="1800" smtClean="0"/>
              <a:t>There are different types of cabbage soup, prepared with different ingredients. Vegetarian cabbage soup uses mushroom stock and there is another variety using a fish stock. Traditional cabbage soup is prepared using a pork stock. Kapusniak is served hot, in some regions with sour cream and sprinkled with chopped parsley and dill. </a:t>
            </a:r>
            <a:r>
              <a:rPr lang="ru-RU" sz="1800" smtClean="0"/>
              <a:t>In Ukraine kapusniak is served at weddings, wakes and funerals as a main dish.</a:t>
            </a:r>
            <a:r>
              <a:rPr lang="ru-RU" sz="1400" smtClean="0"/>
              <a:t> </a:t>
            </a:r>
          </a:p>
        </p:txBody>
      </p:sp>
      <p:pic>
        <p:nvPicPr>
          <p:cNvPr id="23555" name="Picture 3" descr="Kapusniak"/>
          <p:cNvPicPr>
            <a:picLocks noGrp="1" noChangeAspect="1" noChangeArrowheads="1"/>
          </p:cNvPicPr>
          <p:nvPr>
            <p:ph sz="quarter" idx="4294967295"/>
          </p:nvPr>
        </p:nvPicPr>
        <p:blipFill>
          <a:blip r:embed="rId5"/>
          <a:srcRect/>
          <a:stretch>
            <a:fillRect/>
          </a:stretch>
        </p:blipFill>
        <p:spPr>
          <a:xfrm>
            <a:off x="1763713" y="115888"/>
            <a:ext cx="3960812" cy="2970212"/>
          </a:xfrm>
        </p:spPr>
      </p:pic>
      <p:pic>
        <p:nvPicPr>
          <p:cNvPr id="23556" name="Picture 4" descr="22863"/>
          <p:cNvPicPr>
            <a:picLocks noGrp="1" noChangeAspect="1" noChangeArrowheads="1"/>
          </p:cNvPicPr>
          <p:nvPr>
            <p:ph sz="quarter" idx="4294967295"/>
          </p:nvPr>
        </p:nvPicPr>
        <p:blipFill>
          <a:blip r:embed="rId6"/>
          <a:srcRect/>
          <a:stretch>
            <a:fillRect/>
          </a:stretch>
        </p:blipFill>
        <p:spPr>
          <a:xfrm>
            <a:off x="0" y="2349500"/>
            <a:ext cx="3810000" cy="2057400"/>
          </a:xfrm>
        </p:spPr>
      </p:pic>
      <p:pic>
        <p:nvPicPr>
          <p:cNvPr id="23557" name="Picture 5" descr="83778501_60724"/>
          <p:cNvPicPr>
            <a:picLocks noChangeAspect="1" noChangeArrowheads="1"/>
          </p:cNvPicPr>
          <p:nvPr/>
        </p:nvPicPr>
        <p:blipFill>
          <a:blip r:embed="rId7"/>
          <a:srcRect/>
          <a:stretch>
            <a:fillRect/>
          </a:stretch>
        </p:blipFill>
        <p:spPr bwMode="auto">
          <a:xfrm>
            <a:off x="2051050" y="3860800"/>
            <a:ext cx="3810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p:cTn id="7" dur="500" fill="hold"/>
                                        <p:tgtEl>
                                          <p:spTgt spid="2355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55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p:cTn id="13" dur="500" fill="hold"/>
                                        <p:tgtEl>
                                          <p:spTgt spid="23555"/>
                                        </p:tgtEl>
                                        <p:attrNameLst>
                                          <p:attrName>ppt_w</p:attrName>
                                        </p:attrNameLst>
                                      </p:cBhvr>
                                      <p:tavLst>
                                        <p:tav tm="0">
                                          <p:val>
                                            <p:fltVal val="0"/>
                                          </p:val>
                                        </p:tav>
                                        <p:tav tm="100000">
                                          <p:val>
                                            <p:strVal val="#ppt_w"/>
                                          </p:val>
                                        </p:tav>
                                      </p:tavLst>
                                    </p:anim>
                                    <p:anim calcmode="lin" valueType="num">
                                      <p:cBhvr>
                                        <p:cTn id="14" dur="500" fill="hold"/>
                                        <p:tgtEl>
                                          <p:spTgt spid="2355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3556"/>
                                        </p:tgtEl>
                                        <p:attrNameLst>
                                          <p:attrName>style.visibility</p:attrName>
                                        </p:attrNameLst>
                                      </p:cBhvr>
                                      <p:to>
                                        <p:strVal val="visible"/>
                                      </p:to>
                                    </p:set>
                                    <p:anim calcmode="lin" valueType="num">
                                      <p:cBhvr>
                                        <p:cTn id="19" dur="500" fill="hold"/>
                                        <p:tgtEl>
                                          <p:spTgt spid="23556"/>
                                        </p:tgtEl>
                                        <p:attrNameLst>
                                          <p:attrName>ppt_w</p:attrName>
                                        </p:attrNameLst>
                                      </p:cBhvr>
                                      <p:tavLst>
                                        <p:tav tm="0">
                                          <p:val>
                                            <p:fltVal val="0"/>
                                          </p:val>
                                        </p:tav>
                                        <p:tav tm="100000">
                                          <p:val>
                                            <p:strVal val="#ppt_w"/>
                                          </p:val>
                                        </p:tav>
                                      </p:tavLst>
                                    </p:anim>
                                    <p:anim calcmode="lin" valueType="num">
                                      <p:cBhvr>
                                        <p:cTn id="20" dur="500" fill="hold"/>
                                        <p:tgtEl>
                                          <p:spTgt spid="23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p:cNvSpPr>
          <p:nvPr>
            <p:ph type="body" sz="half" idx="4294967295"/>
          </p:nvPr>
        </p:nvSpPr>
        <p:spPr>
          <a:xfrm>
            <a:off x="179388" y="260350"/>
            <a:ext cx="4356100" cy="4679950"/>
          </a:xfrm>
        </p:spPr>
        <p:txBody>
          <a:bodyPr/>
          <a:lstStyle/>
          <a:p>
            <a:r>
              <a:rPr lang="ru-RU" sz="1800" b="1" smtClean="0">
                <a:solidFill>
                  <a:srgbClr val="FF3300"/>
                </a:solidFill>
              </a:rPr>
              <a:t>Rosolnyk</a:t>
            </a:r>
            <a:r>
              <a:rPr lang="ru-RU" sz="1800" smtClean="0"/>
              <a:t> — the first liquid </a:t>
            </a:r>
            <a:r>
              <a:rPr lang="ru-RU" sz="1800" smtClean="0">
                <a:hlinkClick r:id="rId2" tooltip="Food"/>
              </a:rPr>
              <a:t>food</a:t>
            </a:r>
            <a:r>
              <a:rPr lang="ru-RU" sz="1800" smtClean="0"/>
              <a:t>, an essential element of which is salty </a:t>
            </a:r>
            <a:r>
              <a:rPr lang="ru-RU" sz="1800" smtClean="0">
                <a:hlinkClick r:id="rId3" tooltip="Cucumber"/>
              </a:rPr>
              <a:t>cucumbers</a:t>
            </a:r>
            <a:r>
              <a:rPr lang="ru-RU" sz="1800" smtClean="0"/>
              <a:t>. The structure may also include </a:t>
            </a:r>
            <a:r>
              <a:rPr lang="ru-RU" sz="1800" smtClean="0">
                <a:hlinkClick r:id="rId4" tooltip="Meat"/>
              </a:rPr>
              <a:t>meat</a:t>
            </a:r>
            <a:r>
              <a:rPr lang="ru-RU" sz="1800" smtClean="0"/>
              <a:t>, </a:t>
            </a:r>
            <a:r>
              <a:rPr lang="ru-RU" sz="1800" smtClean="0">
                <a:hlinkClick r:id="rId5" tooltip="Offal"/>
              </a:rPr>
              <a:t>pluck</a:t>
            </a:r>
            <a:r>
              <a:rPr lang="ru-RU" sz="1800" smtClean="0"/>
              <a:t>, different </a:t>
            </a:r>
            <a:r>
              <a:rPr lang="ru-RU" sz="1800" smtClean="0">
                <a:hlinkClick r:id="rId6" tooltip="Cereal"/>
              </a:rPr>
              <a:t>cereals</a:t>
            </a:r>
            <a:r>
              <a:rPr lang="ru-RU" sz="1800" smtClean="0"/>
              <a:t> (</a:t>
            </a:r>
            <a:r>
              <a:rPr lang="ru-RU" sz="1800" smtClean="0">
                <a:hlinkClick r:id="rId7" tooltip="Rice"/>
              </a:rPr>
              <a:t>rice</a:t>
            </a:r>
            <a:r>
              <a:rPr lang="ru-RU" sz="1800" smtClean="0"/>
              <a:t>, </a:t>
            </a:r>
            <a:r>
              <a:rPr lang="ru-RU" sz="1800" smtClean="0">
                <a:hlinkClick r:id="rId8" tooltip="Buckwheat"/>
              </a:rPr>
              <a:t>buckwheat</a:t>
            </a:r>
            <a:r>
              <a:rPr lang="ru-RU" sz="1800" smtClean="0"/>
              <a:t>, </a:t>
            </a:r>
            <a:r>
              <a:rPr lang="ru-RU" sz="1800" smtClean="0">
                <a:hlinkClick r:id="rId9" tooltip="Barley"/>
              </a:rPr>
              <a:t>barleys</a:t>
            </a:r>
            <a:r>
              <a:rPr lang="ru-RU" sz="1800" smtClean="0"/>
              <a:t>), </a:t>
            </a:r>
            <a:r>
              <a:rPr lang="ru-RU" sz="1800" smtClean="0">
                <a:hlinkClick r:id="rId10" tooltip="Vegetables"/>
              </a:rPr>
              <a:t>vegetables</a:t>
            </a:r>
            <a:r>
              <a:rPr lang="ru-RU" sz="1800" smtClean="0"/>
              <a:t> (</a:t>
            </a:r>
            <a:r>
              <a:rPr lang="ru-RU" sz="1800" smtClean="0">
                <a:hlinkClick r:id="rId11" tooltip="Potato"/>
              </a:rPr>
              <a:t>potato</a:t>
            </a:r>
            <a:r>
              <a:rPr lang="ru-RU" sz="1800" smtClean="0"/>
              <a:t>, </a:t>
            </a:r>
            <a:r>
              <a:rPr lang="ru-RU" sz="1800" smtClean="0">
                <a:hlinkClick r:id="rId12" tooltip="Carrot"/>
              </a:rPr>
              <a:t>carrot</a:t>
            </a:r>
            <a:r>
              <a:rPr lang="ru-RU" sz="1800" smtClean="0"/>
              <a:t>,</a:t>
            </a:r>
            <a:r>
              <a:rPr lang="en-US" sz="1800" smtClean="0"/>
              <a:t>      </a:t>
            </a:r>
            <a:r>
              <a:rPr lang="ru-RU" sz="1800" smtClean="0"/>
              <a:t> </a:t>
            </a:r>
            <a:r>
              <a:rPr lang="ru-RU" sz="1800" smtClean="0">
                <a:hlinkClick r:id="rId13" tooltip="Onion"/>
              </a:rPr>
              <a:t>onion</a:t>
            </a:r>
            <a:r>
              <a:rPr lang="ru-RU" sz="1800" smtClean="0"/>
              <a:t>, </a:t>
            </a:r>
            <a:r>
              <a:rPr lang="en-US" sz="1800" smtClean="0"/>
              <a:t>r</a:t>
            </a:r>
            <a:r>
              <a:rPr lang="ru-RU" sz="1800" smtClean="0"/>
              <a:t>oots </a:t>
            </a:r>
            <a:r>
              <a:rPr lang="ru-RU" sz="1800" smtClean="0">
                <a:hlinkClick r:id="rId14" tooltip="Parsley"/>
              </a:rPr>
              <a:t>parsley</a:t>
            </a:r>
            <a:r>
              <a:rPr lang="ru-RU" sz="1800" smtClean="0"/>
              <a:t>,</a:t>
            </a:r>
            <a:r>
              <a:rPr lang="ru-RU" sz="1800" smtClean="0">
                <a:hlinkClick r:id="rId15" tooltip="Saler"/>
              </a:rPr>
              <a:t>saler</a:t>
            </a:r>
            <a:r>
              <a:rPr lang="ru-RU" sz="1800" smtClean="0"/>
              <a:t> or </a:t>
            </a:r>
            <a:r>
              <a:rPr lang="ru-RU" sz="1800" u="sng" smtClean="0">
                <a:hlinkClick r:id="rId16" tooltip="Parsnips"/>
              </a:rPr>
              <a:t>parsnips</a:t>
            </a:r>
            <a:r>
              <a:rPr lang="ru-RU" sz="1800" smtClean="0"/>
              <a:t>), </a:t>
            </a:r>
            <a:r>
              <a:rPr lang="en-US" sz="1800" smtClean="0"/>
              <a:t>        </a:t>
            </a:r>
            <a:r>
              <a:rPr lang="ru-RU" sz="1800" smtClean="0">
                <a:hlinkClick r:id="rId17" tooltip="Spices"/>
              </a:rPr>
              <a:t>spices</a:t>
            </a:r>
            <a:r>
              <a:rPr lang="ru-RU" sz="1800" smtClean="0"/>
              <a:t> and greens.</a:t>
            </a:r>
            <a:r>
              <a:rPr lang="en-US" sz="1800" smtClean="0"/>
              <a:t> </a:t>
            </a:r>
            <a:r>
              <a:rPr lang="ru-RU" sz="1800" smtClean="0"/>
              <a:t>Serves with </a:t>
            </a:r>
            <a:r>
              <a:rPr lang="ru-RU" sz="1800" smtClean="0">
                <a:hlinkClick r:id="rId18" tooltip="Cream"/>
              </a:rPr>
              <a:t>cream</a:t>
            </a:r>
            <a:r>
              <a:rPr lang="ru-RU" sz="1800" smtClean="0"/>
              <a:t>.</a:t>
            </a:r>
            <a:endParaRPr lang="en-US" sz="1800" smtClean="0"/>
          </a:p>
          <a:p>
            <a:endParaRPr lang="ru-RU" sz="1800" smtClean="0"/>
          </a:p>
        </p:txBody>
      </p:sp>
      <p:sp>
        <p:nvSpPr>
          <p:cNvPr id="24579" name="AutoShape 3" descr="6779675"/>
          <p:cNvSpPr>
            <a:spLocks noChangeAspect="1" noChangeArrowheads="1"/>
          </p:cNvSpPr>
          <p:nvPr/>
        </p:nvSpPr>
        <p:spPr bwMode="auto">
          <a:xfrm>
            <a:off x="7308850" y="2852738"/>
            <a:ext cx="4762500" cy="3562350"/>
          </a:xfrm>
          <a:prstGeom prst="rect">
            <a:avLst/>
          </a:prstGeom>
          <a:noFill/>
        </p:spPr>
        <p:txBody>
          <a:bodyPr/>
          <a:lstStyle/>
          <a:p>
            <a:endParaRPr lang="ru-RU"/>
          </a:p>
        </p:txBody>
      </p:sp>
      <p:sp>
        <p:nvSpPr>
          <p:cNvPr id="24580" name="AutoShape 4" descr="6779675"/>
          <p:cNvSpPr>
            <a:spLocks noChangeAspect="1" noChangeArrowheads="1"/>
          </p:cNvSpPr>
          <p:nvPr/>
        </p:nvSpPr>
        <p:spPr bwMode="auto">
          <a:xfrm>
            <a:off x="6542088" y="2689225"/>
            <a:ext cx="4762500" cy="3562350"/>
          </a:xfrm>
          <a:prstGeom prst="rect">
            <a:avLst/>
          </a:prstGeom>
          <a:noFill/>
        </p:spPr>
        <p:txBody>
          <a:bodyPr/>
          <a:lstStyle/>
          <a:p>
            <a:endParaRPr lang="ru-RU"/>
          </a:p>
        </p:txBody>
      </p:sp>
      <p:pic>
        <p:nvPicPr>
          <p:cNvPr id="24581" name="Picture 5" descr="6779675"/>
          <p:cNvPicPr>
            <a:picLocks noGrp="1" noChangeAspect="1" noChangeArrowheads="1"/>
          </p:cNvPicPr>
          <p:nvPr>
            <p:ph sz="quarter" idx="4294967295"/>
          </p:nvPr>
        </p:nvPicPr>
        <p:blipFill>
          <a:blip r:embed="rId19"/>
          <a:srcRect/>
          <a:stretch>
            <a:fillRect/>
          </a:stretch>
        </p:blipFill>
        <p:spPr>
          <a:xfrm>
            <a:off x="6084888" y="188913"/>
            <a:ext cx="2922587" cy="2185987"/>
          </a:xfrm>
        </p:spPr>
      </p:pic>
      <p:pic>
        <p:nvPicPr>
          <p:cNvPr id="24582" name="Picture 6" descr="im30_3844"/>
          <p:cNvPicPr>
            <a:picLocks noChangeAspect="1" noChangeArrowheads="1"/>
          </p:cNvPicPr>
          <p:nvPr/>
        </p:nvPicPr>
        <p:blipFill>
          <a:blip r:embed="rId20"/>
          <a:srcRect/>
          <a:stretch>
            <a:fillRect/>
          </a:stretch>
        </p:blipFill>
        <p:spPr bwMode="auto">
          <a:xfrm>
            <a:off x="4500563" y="2060575"/>
            <a:ext cx="3455987" cy="2038350"/>
          </a:xfrm>
          <a:prstGeom prst="rect">
            <a:avLst/>
          </a:prstGeom>
          <a:noFill/>
        </p:spPr>
      </p:pic>
      <p:pic>
        <p:nvPicPr>
          <p:cNvPr id="24583" name="Picture 7" descr="rassolnik-na-rybnom-bulone-s-gribami-i-perlovkoi-933547"/>
          <p:cNvPicPr>
            <a:picLocks noChangeAspect="1" noChangeArrowheads="1"/>
          </p:cNvPicPr>
          <p:nvPr/>
        </p:nvPicPr>
        <p:blipFill>
          <a:blip r:embed="rId21"/>
          <a:srcRect/>
          <a:stretch>
            <a:fillRect/>
          </a:stretch>
        </p:blipFill>
        <p:spPr bwMode="auto">
          <a:xfrm>
            <a:off x="1116013" y="3573463"/>
            <a:ext cx="3887787" cy="2974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500" fill="hold"/>
                                        <p:tgtEl>
                                          <p:spTgt spid="245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p:cTn id="13" dur="500" fill="hold"/>
                                        <p:tgtEl>
                                          <p:spTgt spid="24581"/>
                                        </p:tgtEl>
                                        <p:attrNameLst>
                                          <p:attrName>ppt_w</p:attrName>
                                        </p:attrNameLst>
                                      </p:cBhvr>
                                      <p:tavLst>
                                        <p:tav tm="0">
                                          <p:val>
                                            <p:fltVal val="0"/>
                                          </p:val>
                                        </p:tav>
                                        <p:tav tm="100000">
                                          <p:val>
                                            <p:strVal val="#ppt_w"/>
                                          </p:val>
                                        </p:tav>
                                      </p:tavLst>
                                    </p:anim>
                                    <p:anim calcmode="lin" valueType="num">
                                      <p:cBhvr>
                                        <p:cTn id="14" dur="500" fill="hold"/>
                                        <p:tgtEl>
                                          <p:spTgt spid="2458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Другая 2">
      <a:dk1>
        <a:srgbClr val="7030A0"/>
      </a:dk1>
      <a:lt1>
        <a:sysClr val="window" lastClr="FFFFFF"/>
      </a:lt1>
      <a:dk2>
        <a:srgbClr val="575F6D"/>
      </a:dk2>
      <a:lt2>
        <a:srgbClr val="FFF39D"/>
      </a:lt2>
      <a:accent1>
        <a:srgbClr val="7030A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Другая 2">
    <a:dk1>
      <a:srgbClr val="7030A0"/>
    </a:dk1>
    <a:lt1>
      <a:sysClr val="window" lastClr="FFFFFF"/>
    </a:lt1>
    <a:dk2>
      <a:srgbClr val="575F6D"/>
    </a:dk2>
    <a:lt2>
      <a:srgbClr val="FFF39D"/>
    </a:lt2>
    <a:accent1>
      <a:srgbClr val="7030A0"/>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600</TotalTime>
  <Words>1231</Words>
  <PresentationFormat>Экран (4:3)</PresentationFormat>
  <Paragraphs>74</Paragraphs>
  <Slides>20</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7</vt:i4>
      </vt:variant>
      <vt:variant>
        <vt:lpstr>Заголовки слайдов</vt:lpstr>
      </vt:variant>
      <vt:variant>
        <vt:i4>20</vt:i4>
      </vt:variant>
    </vt:vector>
  </HeadingPairs>
  <TitlesOfParts>
    <vt:vector size="32" baseType="lpstr">
      <vt:lpstr>Arial</vt:lpstr>
      <vt:lpstr>Century Schoolbook</vt:lpstr>
      <vt:lpstr>Wingdings</vt:lpstr>
      <vt:lpstr>Wingdings 2</vt:lpstr>
      <vt:lpstr>Calibri</vt:lpstr>
      <vt:lpstr>Эркер</vt:lpstr>
      <vt:lpstr>Эркер</vt:lpstr>
      <vt:lpstr>Эркер</vt:lpstr>
      <vt:lpstr>Эркер</vt:lpstr>
      <vt:lpstr>Эркер</vt:lpstr>
      <vt:lpstr>Эркер</vt:lpstr>
      <vt:lpstr>Эркер</vt:lpstr>
      <vt:lpstr> Ukrainian cuisine </vt:lpstr>
      <vt:lpstr>Plan</vt:lpstr>
      <vt:lpstr>Foreword</vt:lpstr>
      <vt:lpstr>Briefly about the history</vt:lpstr>
      <vt:lpstr>Features of Ukrainian cuisine;</vt:lpstr>
      <vt:lpstr>The most popular Ukrainian dishes</vt:lpstr>
      <vt:lpstr>Soup:</vt:lpstr>
      <vt:lpstr>Слайд 8</vt:lpstr>
      <vt:lpstr>Слайд 9</vt:lpstr>
      <vt:lpstr>Слайд 10</vt:lpstr>
      <vt:lpstr>Varenyky</vt:lpstr>
      <vt:lpstr>Bread</vt:lpstr>
      <vt:lpstr>Salo</vt:lpstr>
      <vt:lpstr>Kvass</vt:lpstr>
      <vt:lpstr>Mead</vt:lpstr>
      <vt:lpstr>Cabbage roll</vt:lpstr>
      <vt:lpstr>Holodets</vt:lpstr>
      <vt:lpstr>Слайд 18</vt:lpstr>
      <vt:lpstr>Conclusion</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Britain. </dc:title>
  <cp:lastModifiedBy>1</cp:lastModifiedBy>
  <cp:revision>37</cp:revision>
  <dcterms:modified xsi:type="dcterms:W3CDTF">2013-12-22T22:04:26Z</dcterms:modified>
</cp:coreProperties>
</file>