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A849D62-64B6-44E2-82DB-0AF795B8F1A3}" type="datetimeFigureOut">
              <a:rPr lang="ru-RU" smtClean="0"/>
              <a:t>07.05.2014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88ABDD2-4E43-45AE-9057-6100236DB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9D62-64B6-44E2-82DB-0AF795B8F1A3}" type="datetimeFigureOut">
              <a:rPr lang="ru-RU" smtClean="0"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DD2-4E43-45AE-9057-6100236DB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9D62-64B6-44E2-82DB-0AF795B8F1A3}" type="datetimeFigureOut">
              <a:rPr lang="ru-RU" smtClean="0"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DD2-4E43-45AE-9057-6100236DB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A849D62-64B6-44E2-82DB-0AF795B8F1A3}" type="datetimeFigureOut">
              <a:rPr lang="ru-RU" smtClean="0"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DD2-4E43-45AE-9057-6100236DB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A849D62-64B6-44E2-82DB-0AF795B8F1A3}" type="datetimeFigureOut">
              <a:rPr lang="ru-RU" smtClean="0"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88ABDD2-4E43-45AE-9057-6100236DB57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A849D62-64B6-44E2-82DB-0AF795B8F1A3}" type="datetimeFigureOut">
              <a:rPr lang="ru-RU" smtClean="0"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88ABDD2-4E43-45AE-9057-6100236DB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A849D62-64B6-44E2-82DB-0AF795B8F1A3}" type="datetimeFigureOut">
              <a:rPr lang="ru-RU" smtClean="0"/>
              <a:t>07.05.2014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88ABDD2-4E43-45AE-9057-6100236DB5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9D62-64B6-44E2-82DB-0AF795B8F1A3}" type="datetimeFigureOut">
              <a:rPr lang="ru-RU" smtClean="0"/>
              <a:t>07.05.2014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DD2-4E43-45AE-9057-6100236DB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A849D62-64B6-44E2-82DB-0AF795B8F1A3}" type="datetimeFigureOut">
              <a:rPr lang="ru-RU" smtClean="0"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88ABDD2-4E43-45AE-9057-6100236DB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A849D62-64B6-44E2-82DB-0AF795B8F1A3}" type="datetimeFigureOut">
              <a:rPr lang="ru-RU" smtClean="0"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88ABDD2-4E43-45AE-9057-6100236DB5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A849D62-64B6-44E2-82DB-0AF795B8F1A3}" type="datetimeFigureOut">
              <a:rPr lang="ru-RU" smtClean="0"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88ABDD2-4E43-45AE-9057-6100236DB5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A849D62-64B6-44E2-82DB-0AF795B8F1A3}" type="datetimeFigureOut">
              <a:rPr lang="ru-RU" smtClean="0"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88ABDD2-4E43-45AE-9057-6100236DB57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A%D0%B5%D0%BC%D0%B1%D1%80%D1%96%D0%B9%D1%81%D1%8C%D0%BA%D0%B8%D0%B9_%D0%BF%D0%B5%D1%80%D1%96%D0%BE%D0%B4#cite_note-ISC_2012-5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На тему</a:t>
            </a:r>
            <a:r>
              <a:rPr lang="en-US" dirty="0" smtClean="0"/>
              <a:t>:”</a:t>
            </a:r>
            <a:r>
              <a:rPr lang="uk-UA" dirty="0" smtClean="0"/>
              <a:t>Кембрійський період</a:t>
            </a:r>
            <a:r>
              <a:rPr lang="en-US" dirty="0" smtClean="0"/>
              <a:t>”</a:t>
            </a:r>
            <a:endParaRPr lang="uk-UA" dirty="0" smtClean="0"/>
          </a:p>
          <a:p>
            <a:r>
              <a:rPr lang="uk-UA" dirty="0" smtClean="0"/>
              <a:t>Виконав учень 11А класу</a:t>
            </a:r>
          </a:p>
          <a:p>
            <a:r>
              <a:rPr lang="uk-UA" dirty="0" err="1" smtClean="0"/>
              <a:t>Острожчук</a:t>
            </a:r>
            <a:r>
              <a:rPr lang="uk-UA" dirty="0" smtClean="0"/>
              <a:t> Богдан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826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30"/>
            <a:ext cx="8229600" cy="1399032"/>
          </a:xfrm>
        </p:spPr>
        <p:txBody>
          <a:bodyPr>
            <a:normAutofit/>
          </a:bodyPr>
          <a:lstStyle/>
          <a:p>
            <a:r>
              <a:rPr lang="ru-RU" sz="3600" dirty="0">
                <a:effectLst/>
              </a:rPr>
              <a:t>Друга половина </a:t>
            </a:r>
            <a:r>
              <a:rPr lang="ru-RU" sz="3600" dirty="0" err="1">
                <a:effectLst/>
              </a:rPr>
              <a:t>Кембрію</a:t>
            </a:r>
            <a:r>
              <a:rPr lang="ru-RU" sz="3600" dirty="0">
                <a:effectLst/>
              </a:rPr>
              <a:t> (500 млн </a:t>
            </a:r>
            <a:r>
              <a:rPr lang="ru-RU" sz="3600" dirty="0" err="1">
                <a:effectLst/>
              </a:rPr>
              <a:t>років</a:t>
            </a:r>
            <a:r>
              <a:rPr lang="ru-RU" sz="3600" dirty="0">
                <a:effectLst/>
              </a:rPr>
              <a:t> тому)</a:t>
            </a:r>
            <a:endParaRPr lang="ru-RU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79600"/>
            <a:ext cx="8640960" cy="55949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37106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062912" cy="1470025"/>
          </a:xfrm>
        </p:spPr>
        <p:txBody>
          <a:bodyPr/>
          <a:lstStyle/>
          <a:p>
            <a:r>
              <a:rPr lang="uk-UA" dirty="0" smtClean="0"/>
              <a:t>Кембрійський вибух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8062912" cy="405904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Кембрійський</a:t>
            </a:r>
            <a:r>
              <a:rPr lang="ru-RU" dirty="0"/>
              <a:t> </a:t>
            </a:r>
            <a:r>
              <a:rPr lang="ru-RU" dirty="0" err="1"/>
              <a:t>еволюційний</a:t>
            </a:r>
            <a:r>
              <a:rPr lang="ru-RU" dirty="0"/>
              <a:t> </a:t>
            </a:r>
            <a:r>
              <a:rPr lang="ru-RU" dirty="0" err="1"/>
              <a:t>вибух</a:t>
            </a:r>
            <a:r>
              <a:rPr lang="ru-RU" dirty="0"/>
              <a:t> — одна з </a:t>
            </a:r>
            <a:r>
              <a:rPr lang="ru-RU" dirty="0" err="1"/>
              <a:t>найбільших</a:t>
            </a:r>
            <a:r>
              <a:rPr lang="ru-RU" dirty="0"/>
              <a:t> загадок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на </a:t>
            </a:r>
            <a:r>
              <a:rPr lang="ru-RU" dirty="0" err="1"/>
              <a:t>Землі</a:t>
            </a:r>
            <a:r>
              <a:rPr lang="ru-RU" dirty="0"/>
              <a:t>. </a:t>
            </a:r>
            <a:r>
              <a:rPr lang="ru-RU" dirty="0" err="1"/>
              <a:t>Знадобилося</a:t>
            </a:r>
            <a:r>
              <a:rPr lang="ru-RU" dirty="0"/>
              <a:t> 2,5 млрд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найпростіші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розвинулися</a:t>
            </a:r>
            <a:r>
              <a:rPr lang="ru-RU" dirty="0"/>
              <a:t> в </a:t>
            </a:r>
            <a:r>
              <a:rPr lang="ru-RU" dirty="0" err="1"/>
              <a:t>складніші</a:t>
            </a:r>
            <a:r>
              <a:rPr lang="ru-RU" dirty="0"/>
              <a:t> </a:t>
            </a:r>
            <a:r>
              <a:rPr lang="ru-RU" dirty="0" err="1"/>
              <a:t>еукаріотні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, і </a:t>
            </a:r>
            <a:r>
              <a:rPr lang="ru-RU" dirty="0" err="1"/>
              <a:t>ще</a:t>
            </a:r>
            <a:r>
              <a:rPr lang="ru-RU" dirty="0"/>
              <a:t> 700 млн </a:t>
            </a:r>
            <a:r>
              <a:rPr lang="ru-RU" dirty="0" err="1"/>
              <a:t>років</a:t>
            </a:r>
            <a:r>
              <a:rPr lang="ru-RU" dirty="0"/>
              <a:t> для </a:t>
            </a:r>
            <a:r>
              <a:rPr lang="ru-RU" dirty="0" err="1"/>
              <a:t>виникнення</a:t>
            </a:r>
            <a:r>
              <a:rPr lang="ru-RU" dirty="0"/>
              <a:t> перших </a:t>
            </a:r>
            <a:r>
              <a:rPr lang="ru-RU" dirty="0" err="1"/>
              <a:t>багатоклітинних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. А </a:t>
            </a:r>
            <a:r>
              <a:rPr lang="ru-RU" dirty="0" err="1"/>
              <a:t>потім</a:t>
            </a:r>
            <a:r>
              <a:rPr lang="ru-RU" dirty="0"/>
              <a:t>, </a:t>
            </a:r>
            <a:r>
              <a:rPr lang="ru-RU" dirty="0" err="1"/>
              <a:t>усього</a:t>
            </a:r>
            <a:r>
              <a:rPr lang="ru-RU" dirty="0"/>
              <a:t> за </a:t>
            </a:r>
            <a:r>
              <a:rPr lang="ru-RU" dirty="0" err="1"/>
              <a:t>якісь</a:t>
            </a:r>
            <a:r>
              <a:rPr lang="ru-RU" dirty="0"/>
              <a:t> 100 млн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виявився</a:t>
            </a:r>
            <a:r>
              <a:rPr lang="ru-RU" dirty="0"/>
              <a:t> заселений </a:t>
            </a:r>
            <a:r>
              <a:rPr lang="ru-RU" dirty="0" err="1"/>
              <a:t>неймовірними</a:t>
            </a:r>
            <a:r>
              <a:rPr lang="ru-RU" dirty="0"/>
              <a:t> </a:t>
            </a:r>
            <a:r>
              <a:rPr lang="ru-RU" dirty="0" err="1"/>
              <a:t>багатоклітинними</a:t>
            </a:r>
            <a:r>
              <a:rPr lang="ru-RU" dirty="0"/>
              <a:t> </a:t>
            </a:r>
            <a:r>
              <a:rPr lang="ru-RU" dirty="0" err="1"/>
              <a:t>тваринами</a:t>
            </a:r>
            <a:r>
              <a:rPr lang="ru-RU" dirty="0"/>
              <a:t>. З тих </a:t>
            </a:r>
            <a:r>
              <a:rPr lang="ru-RU" dirty="0" err="1"/>
              <a:t>пір</a:t>
            </a:r>
            <a:r>
              <a:rPr lang="ru-RU" dirty="0"/>
              <a:t> за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500 млн </a:t>
            </a:r>
            <a:r>
              <a:rPr lang="ru-RU" dirty="0" err="1"/>
              <a:t>років</a:t>
            </a:r>
            <a:r>
              <a:rPr lang="ru-RU" dirty="0"/>
              <a:t> на </a:t>
            </a:r>
            <a:r>
              <a:rPr lang="ru-RU" dirty="0" err="1"/>
              <a:t>Землі</a:t>
            </a:r>
            <a:r>
              <a:rPr lang="ru-RU" dirty="0"/>
              <a:t> не </a:t>
            </a:r>
            <a:r>
              <a:rPr lang="ru-RU" dirty="0" err="1"/>
              <a:t>з'явилося</a:t>
            </a:r>
            <a:r>
              <a:rPr lang="ru-RU" dirty="0"/>
              <a:t> </a:t>
            </a:r>
            <a:r>
              <a:rPr lang="ru-RU" dirty="0" err="1"/>
              <a:t>жодного</a:t>
            </a:r>
            <a:r>
              <a:rPr lang="ru-RU" dirty="0"/>
              <a:t> нового типу </a:t>
            </a:r>
            <a:r>
              <a:rPr lang="ru-RU" dirty="0" err="1"/>
              <a:t>тварин</a:t>
            </a:r>
            <a:r>
              <a:rPr lang="ru-RU" dirty="0"/>
              <a:t>. У </a:t>
            </a:r>
            <a:r>
              <a:rPr lang="ru-RU" dirty="0" err="1"/>
              <a:t>кембрійський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на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існували</a:t>
            </a:r>
            <a:r>
              <a:rPr lang="ru-RU" dirty="0"/>
              <a:t> </a:t>
            </a:r>
            <a:r>
              <a:rPr lang="ru-RU" dirty="0" err="1"/>
              <a:t>величезні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</a:t>
            </a:r>
            <a:r>
              <a:rPr lang="ru-RU" dirty="0" err="1"/>
              <a:t>зайняті</a:t>
            </a:r>
            <a:r>
              <a:rPr lang="ru-RU" dirty="0"/>
              <a:t> </a:t>
            </a:r>
            <a:r>
              <a:rPr lang="ru-RU" dirty="0" err="1"/>
              <a:t>континентальним</a:t>
            </a:r>
            <a:r>
              <a:rPr lang="ru-RU" dirty="0"/>
              <a:t> шельфом,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материковими</a:t>
            </a:r>
            <a:r>
              <a:rPr lang="ru-RU" dirty="0"/>
              <a:t> </a:t>
            </a:r>
            <a:r>
              <a:rPr lang="ru-RU" dirty="0" err="1"/>
              <a:t>обмілинами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66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062912" cy="1470025"/>
          </a:xfrm>
        </p:spPr>
        <p:txBody>
          <a:bodyPr>
            <a:normAutofit/>
          </a:bodyPr>
          <a:lstStyle/>
          <a:p>
            <a:r>
              <a:rPr lang="uk-UA" sz="4800" dirty="0" smtClean="0">
                <a:effectLst/>
              </a:rPr>
              <a:t>Висновок</a:t>
            </a:r>
            <a:endParaRPr lang="ru-RU" sz="48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41908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b="1" dirty="0" err="1"/>
              <a:t>Кембрійський</a:t>
            </a:r>
            <a:r>
              <a:rPr lang="ru-RU" b="1" dirty="0"/>
              <a:t> </a:t>
            </a:r>
            <a:r>
              <a:rPr lang="ru-RU" b="1" dirty="0" err="1"/>
              <a:t>період</a:t>
            </a:r>
            <a:r>
              <a:rPr lang="ru-RU" b="1" dirty="0"/>
              <a:t>, </a:t>
            </a:r>
            <a:r>
              <a:rPr lang="ru-RU" b="1" dirty="0" err="1"/>
              <a:t>Кембрій</a:t>
            </a:r>
            <a:r>
              <a:rPr lang="ru-RU" dirty="0"/>
              <a:t> (англ. </a:t>
            </a:r>
            <a:r>
              <a:rPr lang="en-US" i="1" dirty="0"/>
              <a:t>Cambrian System</a:t>
            </a:r>
            <a:r>
              <a:rPr lang="en-US" dirty="0"/>
              <a:t>, </a:t>
            </a:r>
            <a:r>
              <a:rPr lang="ru-RU" dirty="0" err="1"/>
              <a:t>нім</a:t>
            </a:r>
            <a:r>
              <a:rPr lang="ru-RU" dirty="0"/>
              <a:t>. </a:t>
            </a:r>
            <a:r>
              <a:rPr lang="en-US" i="1" dirty="0" err="1"/>
              <a:t>Kambrium</a:t>
            </a:r>
            <a:r>
              <a:rPr lang="en-US" i="1" dirty="0"/>
              <a:t> n</a:t>
            </a:r>
            <a:r>
              <a:rPr lang="en-US" dirty="0"/>
              <a:t>) — </a:t>
            </a:r>
            <a:r>
              <a:rPr lang="ru-RU" dirty="0"/>
              <a:t>перша системапалеозойської </a:t>
            </a:r>
            <a:r>
              <a:rPr lang="ru-RU" dirty="0" err="1"/>
              <a:t>ератеми</a:t>
            </a:r>
            <a:r>
              <a:rPr lang="ru-RU" dirty="0"/>
              <a:t>, в стратиграфічній </a:t>
            </a:r>
            <a:r>
              <a:rPr lang="ru-RU" dirty="0" err="1"/>
              <a:t>шкалі</a:t>
            </a:r>
            <a:r>
              <a:rPr lang="ru-RU" dirty="0"/>
              <a:t> </a:t>
            </a:r>
            <a:r>
              <a:rPr lang="ru-RU" dirty="0" err="1"/>
              <a:t>іде</a:t>
            </a:r>
            <a:r>
              <a:rPr lang="ru-RU" dirty="0"/>
              <a:t> за рифеєм (вендом) і </a:t>
            </a:r>
            <a:r>
              <a:rPr lang="ru-RU" dirty="0" err="1"/>
              <a:t>передує</a:t>
            </a:r>
            <a:r>
              <a:rPr lang="ru-RU" dirty="0"/>
              <a:t> </a:t>
            </a:r>
            <a:r>
              <a:rPr lang="ru-RU" dirty="0" err="1"/>
              <a:t>ордовицькій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 (</a:t>
            </a:r>
            <a:r>
              <a:rPr lang="ru-RU" dirty="0" err="1"/>
              <a:t>періоду</a:t>
            </a:r>
            <a:r>
              <a:rPr lang="ru-RU" dirty="0"/>
              <a:t>). Настав 541,0 ± 1,0 млн </a:t>
            </a:r>
            <a:r>
              <a:rPr lang="ru-RU" dirty="0" err="1"/>
              <a:t>років</a:t>
            </a:r>
            <a:r>
              <a:rPr lang="ru-RU" dirty="0"/>
              <a:t> тому, </a:t>
            </a:r>
            <a:r>
              <a:rPr lang="ru-RU" dirty="0" err="1"/>
              <a:t>закінчився</a:t>
            </a:r>
            <a:r>
              <a:rPr lang="ru-RU" dirty="0"/>
              <a:t> 485,4± 1,9 млн </a:t>
            </a:r>
            <a:r>
              <a:rPr lang="ru-RU" dirty="0" err="1"/>
              <a:t>років</a:t>
            </a:r>
            <a:r>
              <a:rPr lang="ru-RU" dirty="0"/>
              <a:t> тому</a:t>
            </a:r>
            <a:r>
              <a:rPr lang="ru-RU" baseline="30000" dirty="0">
                <a:hlinkClick r:id="rId2"/>
              </a:rPr>
              <a:t>[5]</a:t>
            </a:r>
            <a:r>
              <a:rPr lang="ru-RU" dirty="0"/>
              <a:t>. </a:t>
            </a:r>
            <a:r>
              <a:rPr lang="ru-RU" dirty="0" err="1"/>
              <a:t>Відклади</a:t>
            </a:r>
            <a:r>
              <a:rPr lang="ru-RU" dirty="0"/>
              <a:t> </a:t>
            </a:r>
            <a:r>
              <a:rPr lang="ru-RU" dirty="0" err="1"/>
              <a:t>кембрійського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є на </a:t>
            </a:r>
            <a:r>
              <a:rPr lang="ru-RU" dirty="0" err="1"/>
              <a:t>всіх</a:t>
            </a:r>
            <a:r>
              <a:rPr lang="ru-RU" dirty="0"/>
              <a:t> континентах.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6641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Кінець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621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700808"/>
            <a:ext cx="6984776" cy="4464496"/>
          </a:xfrm>
        </p:spPr>
        <p:txBody>
          <a:bodyPr/>
          <a:lstStyle/>
          <a:p>
            <a:pPr marL="512064" indent="-457200">
              <a:buFont typeface="+mj-lt"/>
              <a:buAutoNum type="arabicPeriod"/>
            </a:pPr>
            <a:r>
              <a:rPr lang="uk-UA" dirty="0" smtClean="0"/>
              <a:t>Визначення</a:t>
            </a:r>
          </a:p>
          <a:p>
            <a:pPr marL="512064" indent="-457200">
              <a:buFont typeface="+mj-lt"/>
              <a:buAutoNum type="arabicPeriod"/>
            </a:pPr>
            <a:r>
              <a:rPr lang="ru-RU" dirty="0" err="1"/>
              <a:t>Границя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докембрієм</a:t>
            </a:r>
            <a:r>
              <a:rPr lang="ru-RU" dirty="0"/>
              <a:t> і </a:t>
            </a:r>
            <a:r>
              <a:rPr lang="ru-RU" dirty="0" err="1" smtClean="0"/>
              <a:t>кембрієм</a:t>
            </a:r>
            <a:endParaRPr lang="ru-RU" dirty="0" smtClean="0"/>
          </a:p>
          <a:p>
            <a:pPr marL="512064" indent="-45720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Карта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кембрійську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епоху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2064" indent="-457200">
              <a:buFont typeface="+mj-lt"/>
              <a:buAutoNum type="arabicPeriod"/>
            </a:pPr>
            <a:r>
              <a:rPr lang="ru-RU" dirty="0"/>
              <a:t>Загадка </a:t>
            </a:r>
            <a:r>
              <a:rPr lang="ru-RU" dirty="0" err="1" smtClean="0"/>
              <a:t>кістяків</a:t>
            </a:r>
            <a:endParaRPr lang="ru-RU" dirty="0" smtClean="0"/>
          </a:p>
          <a:p>
            <a:pPr marL="512064" indent="-457200">
              <a:buFont typeface="+mj-lt"/>
              <a:buAutoNum type="arabicPeriod"/>
            </a:pPr>
            <a:r>
              <a:rPr lang="ru-RU" dirty="0" err="1"/>
              <a:t>Тваринний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бургеських</a:t>
            </a:r>
            <a:r>
              <a:rPr lang="ru-RU" dirty="0"/>
              <a:t> </a:t>
            </a:r>
            <a:r>
              <a:rPr lang="ru-RU" dirty="0" err="1" smtClean="0"/>
              <a:t>сланців</a:t>
            </a:r>
            <a:endParaRPr lang="ru-RU" dirty="0" smtClean="0"/>
          </a:p>
          <a:p>
            <a:pPr marL="512064" indent="-457200">
              <a:buFont typeface="+mj-lt"/>
              <a:buAutoNum type="arabicPeriod"/>
            </a:pPr>
            <a:r>
              <a:rPr lang="uk-UA" dirty="0"/>
              <a:t>Кембрійський </a:t>
            </a:r>
            <a:r>
              <a:rPr lang="uk-UA" dirty="0" smtClean="0"/>
              <a:t>вибух</a:t>
            </a:r>
          </a:p>
          <a:p>
            <a:pPr marL="512064" indent="-457200">
              <a:buFont typeface="+mj-lt"/>
              <a:buAutoNum type="arabicPeriod"/>
            </a:pPr>
            <a:r>
              <a:rPr lang="uk-UA" dirty="0" smtClean="0"/>
              <a:t>Висновок</a:t>
            </a:r>
          </a:p>
          <a:p>
            <a:pPr marL="512064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7523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194258"/>
              </p:ext>
            </p:extLst>
          </p:nvPr>
        </p:nvGraphicFramePr>
        <p:xfrm>
          <a:off x="498348" y="3300095"/>
          <a:ext cx="8147304" cy="3017520"/>
        </p:xfrm>
        <a:graphic>
          <a:graphicData uri="http://schemas.openxmlformats.org/drawingml/2006/table">
            <a:tbl>
              <a:tblPr/>
              <a:tblGrid>
                <a:gridCol w="8147304"/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/>
                        <a:t/>
                      </a:r>
                      <a:br>
                        <a:rPr lang="ru-RU" sz="2400" dirty="0"/>
                      </a:br>
                      <a:r>
                        <a:rPr lang="ru-RU" sz="2400" dirty="0" err="1"/>
                        <a:t>Кембрійський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період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почався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приблизно</a:t>
                      </a:r>
                      <a:r>
                        <a:rPr lang="ru-RU" sz="2400" dirty="0"/>
                        <a:t> 570 млн. </a:t>
                      </a:r>
                      <a:r>
                        <a:rPr lang="ru-RU" sz="2400" dirty="0" err="1"/>
                        <a:t>років</a:t>
                      </a:r>
                      <a:r>
                        <a:rPr lang="ru-RU" sz="2400" dirty="0"/>
                        <a:t> тому, а </a:t>
                      </a:r>
                      <a:r>
                        <a:rPr lang="ru-RU" sz="2400" dirty="0" err="1"/>
                        <a:t>можливо</a:t>
                      </a:r>
                      <a:r>
                        <a:rPr lang="ru-RU" sz="2400" dirty="0"/>
                        <a:t> й </a:t>
                      </a:r>
                      <a:r>
                        <a:rPr lang="ru-RU" sz="2400" dirty="0" err="1"/>
                        <a:t>трохи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раніше</a:t>
                      </a:r>
                      <a:r>
                        <a:rPr lang="ru-RU" sz="2400" dirty="0"/>
                        <a:t>, і </a:t>
                      </a:r>
                      <a:r>
                        <a:rPr lang="ru-RU" sz="2400" dirty="0" err="1"/>
                        <a:t>продовжувався</a:t>
                      </a:r>
                      <a:r>
                        <a:rPr lang="ru-RU" sz="2400" dirty="0"/>
                        <a:t> 70 млн. </a:t>
                      </a:r>
                      <a:r>
                        <a:rPr lang="ru-RU" sz="2400" dirty="0" err="1"/>
                        <a:t>років</a:t>
                      </a:r>
                      <a:r>
                        <a:rPr lang="ru-RU" sz="2400" dirty="0"/>
                        <a:t>. Початок </a:t>
                      </a:r>
                      <a:r>
                        <a:rPr lang="ru-RU" sz="2400" dirty="0" err="1"/>
                        <a:t>цьому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періодові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поклав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разючої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сили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еволюційний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вибух</a:t>
                      </a:r>
                      <a:r>
                        <a:rPr lang="ru-RU" sz="2400" dirty="0"/>
                        <a:t>, в </a:t>
                      </a:r>
                      <a:r>
                        <a:rPr lang="ru-RU" sz="2400" dirty="0" err="1"/>
                        <a:t>ході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якого</a:t>
                      </a:r>
                      <a:r>
                        <a:rPr lang="ru-RU" sz="2400" dirty="0"/>
                        <a:t> на </a:t>
                      </a:r>
                      <a:r>
                        <a:rPr lang="ru-RU" sz="2400" dirty="0" err="1"/>
                        <a:t>Землі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вперше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з'явилися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представники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більшості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основних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груп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тварин</a:t>
                      </a:r>
                      <a:r>
                        <a:rPr lang="ru-RU" sz="2400" dirty="0"/>
                        <a:t>, </a:t>
                      </a:r>
                      <a:r>
                        <a:rPr lang="ru-RU" sz="2400" dirty="0" err="1"/>
                        <a:t>відомих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сучасній</a:t>
                      </a:r>
                      <a:r>
                        <a:rPr lang="ru-RU" sz="2400" dirty="0"/>
                        <a:t> </a:t>
                      </a:r>
                      <a:r>
                        <a:rPr lang="ru-RU" sz="2400" dirty="0" err="1"/>
                        <a:t>науці</a:t>
                      </a:r>
                      <a:r>
                        <a:rPr lang="ru-RU" sz="2400" dirty="0"/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79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1520" y="367664"/>
            <a:ext cx="3322736" cy="5943600"/>
          </a:xfrm>
        </p:spPr>
        <p:txBody>
          <a:bodyPr>
            <a:normAutofit/>
          </a:bodyPr>
          <a:lstStyle/>
          <a:p>
            <a:r>
              <a:rPr lang="ru-RU" sz="1800" dirty="0" err="1"/>
              <a:t>Границя</a:t>
            </a:r>
            <a:r>
              <a:rPr lang="ru-RU" sz="1800" dirty="0"/>
              <a:t> </a:t>
            </a:r>
            <a:r>
              <a:rPr lang="ru-RU" sz="1800" dirty="0" err="1"/>
              <a:t>між</a:t>
            </a:r>
            <a:r>
              <a:rPr lang="ru-RU" sz="1800" dirty="0"/>
              <a:t> </a:t>
            </a:r>
            <a:r>
              <a:rPr lang="ru-RU" sz="1800" dirty="0" err="1"/>
              <a:t>докембрієм</a:t>
            </a:r>
            <a:r>
              <a:rPr lang="ru-RU" sz="1800" dirty="0"/>
              <a:t> і </a:t>
            </a:r>
            <a:r>
              <a:rPr lang="ru-RU" sz="1800" dirty="0" err="1"/>
              <a:t>кембрієм</a:t>
            </a:r>
            <a:r>
              <a:rPr lang="ru-RU" sz="1800" dirty="0"/>
              <a:t> проходить по </a:t>
            </a:r>
            <a:r>
              <a:rPr lang="ru-RU" sz="1800" dirty="0" err="1"/>
              <a:t>гірських</a:t>
            </a:r>
            <a:r>
              <a:rPr lang="ru-RU" sz="1800" dirty="0"/>
              <a:t> породах, в </a:t>
            </a:r>
            <a:r>
              <a:rPr lang="ru-RU" sz="1800" dirty="0" err="1"/>
              <a:t>яких</a:t>
            </a:r>
            <a:r>
              <a:rPr lang="ru-RU" sz="1800" dirty="0"/>
              <a:t> </a:t>
            </a:r>
            <a:r>
              <a:rPr lang="ru-RU" sz="1800" dirty="0" err="1"/>
              <a:t>раптово</a:t>
            </a:r>
            <a:r>
              <a:rPr lang="ru-RU" sz="1800" dirty="0"/>
              <a:t> </a:t>
            </a:r>
            <a:r>
              <a:rPr lang="ru-RU" sz="1800" dirty="0" err="1"/>
              <a:t>з’являється</a:t>
            </a:r>
            <a:r>
              <a:rPr lang="ru-RU" sz="1800" dirty="0"/>
              <a:t> дивна </a:t>
            </a:r>
            <a:r>
              <a:rPr lang="ru-RU" sz="1800" dirty="0" err="1"/>
              <a:t>розмаїтість</a:t>
            </a:r>
            <a:r>
              <a:rPr lang="ru-RU" sz="1800" dirty="0"/>
              <a:t> </a:t>
            </a:r>
            <a:r>
              <a:rPr lang="ru-RU" sz="1800" dirty="0" err="1"/>
              <a:t>скам'янілостей</a:t>
            </a:r>
            <a:r>
              <a:rPr lang="ru-RU" sz="1800" dirty="0"/>
              <a:t> </a:t>
            </a:r>
            <a:r>
              <a:rPr lang="ru-RU" sz="1800" dirty="0" err="1"/>
              <a:t>тварин</a:t>
            </a:r>
            <a:r>
              <a:rPr lang="ru-RU" sz="1800" dirty="0"/>
              <a:t> з </a:t>
            </a:r>
            <a:r>
              <a:rPr lang="ru-RU" sz="1800" dirty="0" err="1"/>
              <a:t>мінеральними</a:t>
            </a:r>
            <a:r>
              <a:rPr lang="ru-RU" sz="1800" dirty="0"/>
              <a:t> </a:t>
            </a:r>
            <a:r>
              <a:rPr lang="ru-RU" sz="1800" dirty="0" err="1"/>
              <a:t>кістяками</a:t>
            </a:r>
            <a:r>
              <a:rPr lang="ru-RU" sz="1800" dirty="0"/>
              <a:t> - результат "</a:t>
            </a:r>
            <a:r>
              <a:rPr lang="ru-RU" sz="1800" dirty="0" err="1"/>
              <a:t>кембрійського</a:t>
            </a:r>
            <a:r>
              <a:rPr lang="ru-RU" sz="1800" dirty="0"/>
              <a:t> </a:t>
            </a:r>
            <a:r>
              <a:rPr lang="ru-RU" sz="1800" dirty="0" err="1"/>
              <a:t>вибуху</a:t>
            </a:r>
            <a:r>
              <a:rPr lang="ru-RU" sz="1800" dirty="0"/>
              <a:t>" </a:t>
            </a:r>
            <a:r>
              <a:rPr lang="ru-RU" sz="1800" dirty="0" err="1"/>
              <a:t>життєвих</a:t>
            </a:r>
            <a:r>
              <a:rPr lang="ru-RU" sz="1800" dirty="0"/>
              <a:t> форм.</a:t>
            </a:r>
            <a:endParaRPr lang="ru-RU" sz="1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434" y="764704"/>
            <a:ext cx="5207093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69888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0"/>
            <a:ext cx="8229600" cy="4572000"/>
          </a:xfrm>
        </p:spPr>
        <p:txBody>
          <a:bodyPr/>
          <a:lstStyle/>
          <a:p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Ніхто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точно не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знає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виглядала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карта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кембрійську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епоху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ясно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лише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вона сильно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відрізнялася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сьогоднішньої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Поперек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екватора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розкинувся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величезний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материк Гондвана,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включав в себе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Африки,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Південної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Америки,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Південної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Близького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Сходу,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Австралії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Антарктиди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40082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1520" y="367664"/>
            <a:ext cx="3322736" cy="5943600"/>
          </a:xfrm>
        </p:spPr>
        <p:txBody>
          <a:bodyPr>
            <a:normAutofit/>
          </a:bodyPr>
          <a:lstStyle/>
          <a:p>
            <a:r>
              <a:rPr lang="ru-RU" sz="1800" dirty="0"/>
              <a:t>Загадка </a:t>
            </a:r>
            <a:r>
              <a:rPr lang="ru-RU" sz="1800" dirty="0" err="1"/>
              <a:t>кістяків</a:t>
            </a:r>
            <a:r>
              <a:rPr lang="ru-RU" sz="1800" dirty="0"/>
              <a:t>. </a:t>
            </a:r>
            <a:r>
              <a:rPr lang="ru-RU" sz="1800" dirty="0" err="1"/>
              <a:t>Тварини</a:t>
            </a:r>
            <a:r>
              <a:rPr lang="ru-RU" sz="1800" dirty="0"/>
              <a:t>, </a:t>
            </a:r>
            <a:r>
              <a:rPr lang="ru-RU" sz="1800" dirty="0" err="1"/>
              <a:t>поки</a:t>
            </a:r>
            <a:r>
              <a:rPr lang="ru-RU" sz="1800" dirty="0"/>
              <a:t> в них </a:t>
            </a:r>
            <a:r>
              <a:rPr lang="ru-RU" sz="1800" dirty="0" err="1"/>
              <a:t>ще</a:t>
            </a:r>
            <a:r>
              <a:rPr lang="ru-RU" sz="1800" dirty="0"/>
              <a:t> не </a:t>
            </a:r>
            <a:r>
              <a:rPr lang="ru-RU" sz="1800" dirty="0" err="1"/>
              <a:t>сформувалися</a:t>
            </a:r>
            <a:r>
              <a:rPr lang="ru-RU" sz="1800" dirty="0"/>
              <a:t> </a:t>
            </a:r>
            <a:r>
              <a:rPr lang="ru-RU" sz="1800" dirty="0" err="1"/>
              <a:t>тверді</a:t>
            </a:r>
            <a:r>
              <a:rPr lang="ru-RU" sz="1800" dirty="0"/>
              <a:t> </a:t>
            </a:r>
            <a:r>
              <a:rPr lang="ru-RU" sz="1800" dirty="0" err="1"/>
              <a:t>кістяки</a:t>
            </a:r>
            <a:r>
              <a:rPr lang="ru-RU" sz="1800" dirty="0"/>
              <a:t>, </a:t>
            </a:r>
            <a:r>
              <a:rPr lang="ru-RU" sz="1800" dirty="0" err="1"/>
              <a:t>дуже</a:t>
            </a:r>
            <a:r>
              <a:rPr lang="ru-RU" sz="1800" dirty="0"/>
              <a:t> </a:t>
            </a:r>
            <a:r>
              <a:rPr lang="ru-RU" sz="1800" dirty="0" err="1"/>
              <a:t>рідко</a:t>
            </a:r>
            <a:r>
              <a:rPr lang="ru-RU" sz="1800" dirty="0"/>
              <a:t> </a:t>
            </a:r>
            <a:r>
              <a:rPr lang="ru-RU" sz="1800" dirty="0" err="1"/>
              <a:t>зберігалися</a:t>
            </a:r>
            <a:r>
              <a:rPr lang="ru-RU" sz="1800" dirty="0"/>
              <a:t> у </a:t>
            </a:r>
            <a:r>
              <a:rPr lang="ru-RU" sz="1800" dirty="0" err="1"/>
              <a:t>виді</a:t>
            </a:r>
            <a:r>
              <a:rPr lang="ru-RU" sz="1800" dirty="0"/>
              <a:t> </a:t>
            </a:r>
            <a:r>
              <a:rPr lang="ru-RU" sz="1800" dirty="0" err="1"/>
              <a:t>скам’янілостей</a:t>
            </a:r>
            <a:r>
              <a:rPr lang="ru-RU" sz="1800" dirty="0"/>
              <a:t> . </a:t>
            </a:r>
            <a:r>
              <a:rPr lang="ru-RU" sz="1800" dirty="0" err="1"/>
              <a:t>Відповідно</a:t>
            </a:r>
            <a:r>
              <a:rPr lang="ru-RU" sz="1800" dirty="0"/>
              <a:t> і </a:t>
            </a:r>
            <a:r>
              <a:rPr lang="ru-RU" sz="1800" dirty="0" err="1"/>
              <a:t>зведень</a:t>
            </a:r>
            <a:r>
              <a:rPr lang="ru-RU" sz="1800" dirty="0"/>
              <a:t> про них до нас </a:t>
            </a:r>
            <a:r>
              <a:rPr lang="ru-RU" sz="1800" dirty="0" err="1"/>
              <a:t>дійшло</a:t>
            </a:r>
            <a:r>
              <a:rPr lang="ru-RU" sz="1800" dirty="0"/>
              <a:t> </a:t>
            </a:r>
            <a:r>
              <a:rPr lang="ru-RU" sz="1800" dirty="0" err="1"/>
              <a:t>вкрай</a:t>
            </a:r>
            <a:r>
              <a:rPr lang="ru-RU" sz="1800" dirty="0"/>
              <a:t> мало.</a:t>
            </a:r>
            <a:endParaRPr lang="ru-RU" sz="1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708920"/>
            <a:ext cx="5630958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31547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496" y="367664"/>
            <a:ext cx="8136904" cy="1981216"/>
          </a:xfrm>
        </p:spPr>
        <p:txBody>
          <a:bodyPr/>
          <a:lstStyle/>
          <a:p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тверді</a:t>
            </a:r>
            <a:r>
              <a:rPr lang="ru-RU" dirty="0"/>
              <a:t> </a:t>
            </a:r>
            <a:r>
              <a:rPr lang="ru-RU" dirty="0" err="1"/>
              <a:t>кістяки</a:t>
            </a:r>
            <a:r>
              <a:rPr lang="ru-RU" dirty="0"/>
              <a:t> дозволяли </a:t>
            </a:r>
            <a:r>
              <a:rPr lang="ru-RU" dirty="0" err="1"/>
              <a:t>тваринам</a:t>
            </a:r>
            <a:r>
              <a:rPr lang="ru-RU" dirty="0"/>
              <a:t> перейти до нового способу </a:t>
            </a:r>
            <a:r>
              <a:rPr lang="ru-RU" dirty="0" err="1"/>
              <a:t>життя</a:t>
            </a:r>
            <a:r>
              <a:rPr lang="ru-RU" dirty="0"/>
              <a:t>: вони </a:t>
            </a:r>
            <a:r>
              <a:rPr lang="ru-RU" dirty="0" err="1"/>
              <a:t>змогли</a:t>
            </a:r>
            <a:r>
              <a:rPr lang="ru-RU" dirty="0"/>
              <a:t> </a:t>
            </a:r>
            <a:r>
              <a:rPr lang="ru-RU" dirty="0" err="1"/>
              <a:t>підніматися</a:t>
            </a:r>
            <a:r>
              <a:rPr lang="ru-RU" dirty="0"/>
              <a:t> над </a:t>
            </a:r>
            <a:r>
              <a:rPr lang="ru-RU" dirty="0" err="1"/>
              <a:t>донним</a:t>
            </a:r>
            <a:r>
              <a:rPr lang="ru-RU" dirty="0"/>
              <a:t> мулом, а стало бути, і </a:t>
            </a:r>
            <a:r>
              <a:rPr lang="ru-RU" dirty="0" err="1"/>
              <a:t>швидше</a:t>
            </a:r>
            <a:r>
              <a:rPr lang="ru-RU" dirty="0"/>
              <a:t> </a:t>
            </a:r>
            <a:r>
              <a:rPr lang="ru-RU" dirty="0" err="1"/>
              <a:t>пересуватися</a:t>
            </a:r>
            <a:r>
              <a:rPr lang="ru-RU" dirty="0"/>
              <a:t> по </a:t>
            </a:r>
            <a:r>
              <a:rPr lang="ru-RU" dirty="0" err="1"/>
              <a:t>морському</a:t>
            </a:r>
            <a:r>
              <a:rPr lang="ru-RU" dirty="0"/>
              <a:t> дну. Як </a:t>
            </a:r>
            <a:r>
              <a:rPr lang="ru-RU" dirty="0" err="1"/>
              <a:t>тільки</a:t>
            </a:r>
            <a:r>
              <a:rPr lang="ru-RU" dirty="0"/>
              <a:t> у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розвинулися</a:t>
            </a:r>
            <a:r>
              <a:rPr lang="ru-RU" dirty="0"/>
              <a:t> </a:t>
            </a:r>
            <a:r>
              <a:rPr lang="ru-RU" dirty="0" err="1"/>
              <a:t>членисті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, </a:t>
            </a:r>
            <a:r>
              <a:rPr lang="ru-RU" dirty="0" err="1"/>
              <a:t>їм</a:t>
            </a:r>
            <a:r>
              <a:rPr lang="ru-RU" dirty="0"/>
              <a:t> стали </a:t>
            </a:r>
            <a:r>
              <a:rPr lang="ru-RU" dirty="0" err="1"/>
              <a:t>доступні</a:t>
            </a:r>
            <a:r>
              <a:rPr lang="ru-RU" dirty="0"/>
              <a:t> </a:t>
            </a:r>
            <a:r>
              <a:rPr lang="ru-RU" dirty="0" err="1"/>
              <a:t>найрізноманітніші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пересування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ходьба і </a:t>
            </a:r>
            <a:r>
              <a:rPr lang="ru-RU" dirty="0" err="1"/>
              <a:t>плавання</a:t>
            </a:r>
            <a:r>
              <a:rPr lang="ru-RU" dirty="0"/>
              <a:t>. </a:t>
            </a:r>
            <a:r>
              <a:rPr lang="ru-RU" dirty="0" err="1"/>
              <a:t>Щетинисті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 </a:t>
            </a:r>
            <a:r>
              <a:rPr lang="ru-RU" dirty="0" err="1"/>
              <a:t>підходили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для </a:t>
            </a:r>
            <a:r>
              <a:rPr lang="ru-RU" dirty="0" err="1"/>
              <a:t>фільтрування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 з </a:t>
            </a:r>
            <a:r>
              <a:rPr lang="ru-RU" dirty="0" err="1"/>
              <a:t>морської</a:t>
            </a:r>
            <a:r>
              <a:rPr lang="ru-RU" dirty="0"/>
              <a:t> води, а </a:t>
            </a:r>
            <a:r>
              <a:rPr lang="ru-RU" dirty="0" err="1"/>
              <a:t>членисті</a:t>
            </a:r>
            <a:r>
              <a:rPr lang="ru-RU" dirty="0"/>
              <a:t> </a:t>
            </a:r>
            <a:r>
              <a:rPr lang="ru-RU" dirty="0" err="1"/>
              <a:t>ротові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відкривали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для </a:t>
            </a:r>
            <a:r>
              <a:rPr lang="ru-RU" dirty="0" err="1"/>
              <a:t>захоплювання</a:t>
            </a:r>
            <a:r>
              <a:rPr lang="ru-RU" dirty="0"/>
              <a:t> </a:t>
            </a:r>
            <a:r>
              <a:rPr lang="ru-RU" dirty="0" err="1"/>
              <a:t>здобичі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57771"/>
            <a:ext cx="6765014" cy="50737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22003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07504" y="367664"/>
            <a:ext cx="3466752" cy="637370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41428001"/>
              </p:ext>
            </p:extLst>
          </p:nvPr>
        </p:nvGraphicFramePr>
        <p:xfrm>
          <a:off x="4932040" y="620688"/>
          <a:ext cx="3996060" cy="5904656"/>
        </p:xfrm>
        <a:graphic>
          <a:graphicData uri="http://schemas.openxmlformats.org/drawingml/2006/table">
            <a:tbl>
              <a:tblPr/>
              <a:tblGrid>
                <a:gridCol w="3996060"/>
              </a:tblGrid>
              <a:tr h="5904656">
                <a:tc>
                  <a:txBody>
                    <a:bodyPr/>
                    <a:lstStyle/>
                    <a:p>
                      <a:r>
                        <a:rPr lang="ru-RU" sz="1300" dirty="0"/>
                        <a:t/>
                      </a:r>
                      <a:br>
                        <a:rPr lang="ru-RU" sz="1300" dirty="0"/>
                      </a:br>
                      <a:r>
                        <a:rPr lang="ru-RU" sz="1300" dirty="0" err="1"/>
                        <a:t>Тваринний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світ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бургеських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сланців</a:t>
                      </a:r>
                      <a:r>
                        <a:rPr lang="ru-RU" sz="1300" dirty="0"/>
                        <a:t>. Медуза </a:t>
                      </a:r>
                      <a:r>
                        <a:rPr lang="ru-RU" sz="1300" dirty="0" err="1"/>
                        <a:t>элдонія</a:t>
                      </a:r>
                      <a:r>
                        <a:rPr lang="ru-RU" sz="1300" dirty="0"/>
                        <a:t> (1) </a:t>
                      </a:r>
                      <a:r>
                        <a:rPr lang="ru-RU" sz="1300" dirty="0" err="1"/>
                        <a:t>поширена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серед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деревоподібних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скляних</a:t>
                      </a:r>
                      <a:r>
                        <a:rPr lang="ru-RU" sz="1300" dirty="0"/>
                        <a:t> губок (</a:t>
                      </a:r>
                      <a:r>
                        <a:rPr lang="ru-RU" sz="1300" dirty="0" err="1"/>
                        <a:t>вауксій</a:t>
                      </a:r>
                      <a:r>
                        <a:rPr lang="ru-RU" sz="1300" dirty="0"/>
                        <a:t>) (2). </a:t>
                      </a:r>
                      <a:r>
                        <a:rPr lang="ru-RU" sz="1300" dirty="0" err="1"/>
                        <a:t>Дивні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членистоногі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протокаріс</a:t>
                      </a:r>
                      <a:r>
                        <a:rPr lang="ru-RU" sz="1300" dirty="0"/>
                        <a:t> (3) і </a:t>
                      </a:r>
                      <a:r>
                        <a:rPr lang="ru-RU" sz="1300" dirty="0" err="1"/>
                        <a:t>пленокаріс</a:t>
                      </a:r>
                      <a:r>
                        <a:rPr lang="ru-RU" sz="1300" dirty="0"/>
                        <a:t> (4) </a:t>
                      </a:r>
                      <a:r>
                        <a:rPr lang="ru-RU" sz="1300" dirty="0" err="1"/>
                        <a:t>плавають</a:t>
                      </a:r>
                      <a:r>
                        <a:rPr lang="ru-RU" sz="1300" dirty="0"/>
                        <a:t> попри </a:t>
                      </a:r>
                      <a:r>
                        <a:rPr lang="ru-RU" sz="1300" dirty="0" err="1"/>
                        <a:t>маккензії</a:t>
                      </a:r>
                      <a:r>
                        <a:rPr lang="ru-RU" sz="1300" dirty="0"/>
                        <a:t> (5)с, яка </a:t>
                      </a:r>
                      <a:r>
                        <a:rPr lang="ru-RU" sz="1300" dirty="0" err="1"/>
                        <a:t>наближена</a:t>
                      </a:r>
                      <a:r>
                        <a:rPr lang="ru-RU" sz="1300" dirty="0"/>
                        <a:t> до </a:t>
                      </a:r>
                      <a:r>
                        <a:rPr lang="ru-RU" sz="1300" dirty="0" err="1"/>
                        <a:t>різновиду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морських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анемонів</a:t>
                      </a:r>
                      <a:r>
                        <a:rPr lang="ru-RU" sz="1300" dirty="0"/>
                        <a:t>. Вона </a:t>
                      </a:r>
                      <a:r>
                        <a:rPr lang="ru-RU" sz="1300" dirty="0" err="1"/>
                        <a:t>здається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малюсінькою</a:t>
                      </a:r>
                      <a:r>
                        <a:rPr lang="ru-RU" sz="1300" dirty="0"/>
                        <a:t> на </a:t>
                      </a:r>
                      <a:r>
                        <a:rPr lang="ru-RU" sz="1300" dirty="0" err="1"/>
                        <a:t>тлі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величезного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хижого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аномалокаріса</a:t>
                      </a:r>
                      <a:r>
                        <a:rPr lang="ru-RU" sz="1300" dirty="0"/>
                        <a:t> (6), чия </a:t>
                      </a:r>
                      <a:r>
                        <a:rPr lang="ru-RU" sz="1300" dirty="0" err="1"/>
                        <a:t>могутня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паща</a:t>
                      </a:r>
                      <a:r>
                        <a:rPr lang="ru-RU" sz="1300" dirty="0"/>
                        <a:t>, </a:t>
                      </a:r>
                      <a:r>
                        <a:rPr lang="ru-RU" sz="1300" dirty="0" err="1"/>
                        <a:t>можливо</a:t>
                      </a:r>
                      <a:r>
                        <a:rPr lang="ru-RU" sz="1300" dirty="0"/>
                        <a:t>, </a:t>
                      </a:r>
                      <a:r>
                        <a:rPr lang="ru-RU" sz="1300" dirty="0" err="1"/>
                        <a:t>була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здатна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роздавлювати</a:t>
                      </a:r>
                      <a:r>
                        <a:rPr lang="ru-RU" sz="1300" dirty="0"/>
                        <a:t> панцири </a:t>
                      </a:r>
                      <a:r>
                        <a:rPr lang="ru-RU" sz="1300" dirty="0" err="1"/>
                        <a:t>інших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артроподів</a:t>
                      </a:r>
                      <a:r>
                        <a:rPr lang="ru-RU" sz="1300" dirty="0"/>
                        <a:t>. </a:t>
                      </a:r>
                      <a:r>
                        <a:rPr lang="ru-RU" sz="1300" dirty="0" err="1"/>
                        <a:t>Ракоподібні</a:t>
                      </a:r>
                      <a:r>
                        <a:rPr lang="ru-RU" sz="1300" dirty="0"/>
                        <a:t>, </a:t>
                      </a:r>
                      <a:r>
                        <a:rPr lang="ru-RU" sz="1300" dirty="0" err="1"/>
                        <a:t>наприклад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бургессія</a:t>
                      </a:r>
                      <a:r>
                        <a:rPr lang="ru-RU" sz="1300" dirty="0"/>
                        <a:t> (7) і </a:t>
                      </a:r>
                      <a:r>
                        <a:rPr lang="ru-RU" sz="1300" dirty="0" err="1"/>
                        <a:t>канадаспіс</a:t>
                      </a:r>
                      <a:r>
                        <a:rPr lang="ru-RU" sz="1300" dirty="0"/>
                        <a:t> (8), </a:t>
                      </a:r>
                      <a:r>
                        <a:rPr lang="ru-RU" sz="1300" dirty="0" err="1"/>
                        <a:t>паслися</a:t>
                      </a:r>
                      <a:r>
                        <a:rPr lang="ru-RU" sz="1300" dirty="0"/>
                        <a:t> в </a:t>
                      </a:r>
                      <a:r>
                        <a:rPr lang="ru-RU" sz="1300" dirty="0" err="1"/>
                        <a:t>шарі</a:t>
                      </a:r>
                      <a:r>
                        <a:rPr lang="ru-RU" sz="1300" dirty="0"/>
                        <a:t> мулу, </a:t>
                      </a:r>
                      <a:r>
                        <a:rPr lang="ru-RU" sz="1300" dirty="0" err="1"/>
                        <a:t>висмоктуючи</a:t>
                      </a:r>
                      <a:r>
                        <a:rPr lang="ru-RU" sz="1300" dirty="0"/>
                        <a:t> з </a:t>
                      </a:r>
                      <a:r>
                        <a:rPr lang="ru-RU" sz="1300" dirty="0" err="1"/>
                        <a:t>нього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частки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їжі</a:t>
                      </a:r>
                      <a:r>
                        <a:rPr lang="ru-RU" sz="1300" dirty="0"/>
                        <a:t>. </a:t>
                      </a:r>
                      <a:r>
                        <a:rPr lang="ru-RU" sz="1300" dirty="0" err="1"/>
                        <a:t>Наройя</a:t>
                      </a:r>
                      <a:r>
                        <a:rPr lang="ru-RU" sz="1300" dirty="0"/>
                        <a:t> (9) </a:t>
                      </a:r>
                      <a:r>
                        <a:rPr lang="ru-RU" sz="1300" dirty="0" err="1"/>
                        <a:t>була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примітивним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м'якотілим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трилобітом</a:t>
                      </a:r>
                      <a:r>
                        <a:rPr lang="ru-RU" sz="1300" dirty="0"/>
                        <a:t>, а </a:t>
                      </a:r>
                      <a:r>
                        <a:rPr lang="ru-RU" sz="1300" dirty="0" err="1"/>
                        <a:t>вигадлива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віваксія</a:t>
                      </a:r>
                      <a:r>
                        <a:rPr lang="ru-RU" sz="1300" dirty="0"/>
                        <a:t> (10) - </a:t>
                      </a:r>
                      <a:r>
                        <a:rPr lang="ru-RU" sz="1300" dirty="0" err="1"/>
                        <a:t>різновидом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кільчастого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хробака</a:t>
                      </a:r>
                      <a:r>
                        <a:rPr lang="ru-RU" sz="1300" dirty="0"/>
                        <a:t>, </a:t>
                      </a:r>
                      <a:r>
                        <a:rPr lang="ru-RU" sz="1300" dirty="0" err="1"/>
                        <a:t>покритого</a:t>
                      </a:r>
                      <a:r>
                        <a:rPr lang="ru-RU" sz="1300" dirty="0"/>
                        <a:t> пластинами і шипами, як і </a:t>
                      </a:r>
                      <a:r>
                        <a:rPr lang="ru-RU" sz="1300" dirty="0" err="1"/>
                        <a:t>канадія</a:t>
                      </a:r>
                      <a:r>
                        <a:rPr lang="ru-RU" sz="1300" dirty="0"/>
                        <a:t> (1 1 ). </a:t>
                      </a:r>
                      <a:r>
                        <a:rPr lang="ru-RU" sz="1300" dirty="0" err="1"/>
                        <a:t>Ще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більш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дивними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істотами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були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опабінія</a:t>
                      </a:r>
                      <a:r>
                        <a:rPr lang="ru-RU" sz="1300" dirty="0"/>
                        <a:t> (12) і </a:t>
                      </a:r>
                      <a:r>
                        <a:rPr lang="ru-RU" sz="1300" dirty="0" err="1"/>
                        <a:t>галлуцигенія</a:t>
                      </a:r>
                      <a:r>
                        <a:rPr lang="ru-RU" sz="1300" dirty="0"/>
                        <a:t> (13), </a:t>
                      </a:r>
                      <a:r>
                        <a:rPr lang="ru-RU" sz="1300" dirty="0" err="1"/>
                        <a:t>несхожі</a:t>
                      </a:r>
                      <a:r>
                        <a:rPr lang="ru-RU" sz="1300" dirty="0"/>
                        <a:t> на </a:t>
                      </a:r>
                      <a:r>
                        <a:rPr lang="ru-RU" sz="1300" dirty="0" err="1"/>
                        <a:t>жодну</a:t>
                      </a:r>
                      <a:r>
                        <a:rPr lang="ru-RU" sz="1300" dirty="0"/>
                        <a:t> з </a:t>
                      </a:r>
                      <a:r>
                        <a:rPr lang="ru-RU" sz="1300" dirty="0" err="1"/>
                        <a:t>нині</a:t>
                      </a:r>
                      <a:r>
                        <a:rPr lang="ru-RU" sz="1300" dirty="0"/>
                        <a:t> живучих </a:t>
                      </a:r>
                      <a:r>
                        <a:rPr lang="ru-RU" sz="1300" dirty="0" err="1"/>
                        <a:t>тварин</a:t>
                      </a:r>
                      <a:r>
                        <a:rPr lang="ru-RU" sz="1300" dirty="0"/>
                        <a:t>, а </a:t>
                      </a:r>
                      <a:r>
                        <a:rPr lang="ru-RU" sz="1300" dirty="0" err="1"/>
                        <a:t>також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червоподібний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одонтогрифус</a:t>
                      </a:r>
                      <a:r>
                        <a:rPr lang="ru-RU" sz="1300" dirty="0"/>
                        <a:t> (14) з </a:t>
                      </a:r>
                      <a:r>
                        <a:rPr lang="ru-RU" sz="1300" dirty="0" err="1"/>
                        <a:t>підковоподібним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ротом</a:t>
                      </a:r>
                      <a:r>
                        <a:rPr lang="ru-RU" sz="1300" dirty="0"/>
                        <a:t>, </a:t>
                      </a:r>
                      <a:r>
                        <a:rPr lang="ru-RU" sz="1300" dirty="0" err="1"/>
                        <a:t>оточеним</a:t>
                      </a:r>
                      <a:r>
                        <a:rPr lang="ru-RU" sz="1300" dirty="0"/>
                        <a:t> </a:t>
                      </a:r>
                      <a:r>
                        <a:rPr lang="ru-RU" sz="1300" dirty="0" err="1"/>
                        <a:t>крихітними</a:t>
                      </a:r>
                      <a:r>
                        <a:rPr lang="ru-RU" sz="1300" dirty="0"/>
                        <a:t> зубами і </a:t>
                      </a:r>
                      <a:r>
                        <a:rPr lang="ru-RU" sz="1300" dirty="0" err="1"/>
                        <a:t>щупальцями</a:t>
                      </a:r>
                      <a:r>
                        <a:rPr lang="ru-RU" sz="1300" dirty="0"/>
                        <a:t>.</a:t>
                      </a:r>
                    </a:p>
                  </a:txBody>
                  <a:tcPr marL="65878" marR="65878" marT="32939" marB="329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4932040" cy="63367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806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399032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Початок Кембрію</a:t>
            </a:r>
            <a:r>
              <a:rPr lang="ru-RU" sz="3600" dirty="0">
                <a:effectLst/>
              </a:rPr>
              <a:t> (540 млн </a:t>
            </a:r>
            <a:r>
              <a:rPr lang="ru-RU" sz="3600" dirty="0" err="1">
                <a:effectLst/>
              </a:rPr>
              <a:t>років</a:t>
            </a:r>
            <a:r>
              <a:rPr lang="ru-RU" sz="3600" dirty="0">
                <a:effectLst/>
              </a:rPr>
              <a:t> тому)</a:t>
            </a:r>
            <a:endParaRPr lang="ru-RU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72580"/>
            <a:ext cx="8449518" cy="54726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55886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</TotalTime>
  <Words>244</Words>
  <Application>Microsoft Office PowerPoint</Application>
  <PresentationFormat>Экран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Яркая</vt:lpstr>
      <vt:lpstr>Презентація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Початок Кембрію (540 млн років тому)</vt:lpstr>
      <vt:lpstr>Друга половина Кембрію (500 млн років тому)</vt:lpstr>
      <vt:lpstr>Кембрійський вибух</vt:lpstr>
      <vt:lpstr>Висновок</vt:lpstr>
      <vt:lpstr>Кінець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</dc:title>
  <dc:creator>Bodya</dc:creator>
  <cp:lastModifiedBy>Bodya</cp:lastModifiedBy>
  <cp:revision>6</cp:revision>
  <dcterms:created xsi:type="dcterms:W3CDTF">2014-05-07T14:04:13Z</dcterms:created>
  <dcterms:modified xsi:type="dcterms:W3CDTF">2014-05-07T14:39:54Z</dcterms:modified>
</cp:coreProperties>
</file>