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62" r:id="rId4"/>
    <p:sldId id="263" r:id="rId5"/>
    <p:sldId id="264" r:id="rId6"/>
    <p:sldId id="265" r:id="rId7"/>
    <p:sldId id="266" r:id="rId8"/>
    <p:sldId id="267" r:id="rId9"/>
    <p:sldId id="268" r:id="rId10"/>
    <p:sldId id="269" r:id="rId11"/>
    <p:sldId id="270" r:id="rId12"/>
    <p:sldId id="271" r:id="rId13"/>
    <p:sldId id="260" r:id="rId14"/>
    <p:sldId id="261" r:id="rId15"/>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9648" autoAdjust="0"/>
    <p:restoredTop sz="94660"/>
  </p:normalViewPr>
  <p:slideViewPr>
    <p:cSldViewPr>
      <p:cViewPr varScale="1">
        <p:scale>
          <a:sx n="51" d="100"/>
          <a:sy n="51" d="100"/>
        </p:scale>
        <p:origin x="-780"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8E1317EF-6BD0-4B82-A9D5-83C4DD2E8904}" type="datetimeFigureOut">
              <a:rPr lang="ru-RU"/>
              <a:pPr>
                <a:defRPr/>
              </a:pPr>
              <a:t>21.05.2014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8EB44F5E-F670-4F31-8D7B-2FB6E755EEA1}"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Образ слайда 1"/>
          <p:cNvSpPr>
            <a:spLocks noGrp="1" noRot="1" noChangeAspect="1"/>
          </p:cNvSpPr>
          <p:nvPr>
            <p:ph type="sldImg"/>
          </p:nvPr>
        </p:nvSpPr>
        <p:spPr bwMode="auto">
          <a:noFill/>
          <a:ln>
            <a:solidFill>
              <a:srgbClr val="000000"/>
            </a:solidFill>
            <a:miter lim="800000"/>
            <a:headEnd/>
            <a:tailEnd/>
          </a:ln>
        </p:spPr>
      </p:sp>
      <p:sp>
        <p:nvSpPr>
          <p:cNvPr id="17410" name="Заметки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ru-RU" smtClean="0"/>
          </a:p>
        </p:txBody>
      </p:sp>
      <p:sp>
        <p:nvSpPr>
          <p:cNvPr id="1741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68B650D-C36A-4D79-8F54-3CD6F9BA09B3}" type="slidenum">
              <a:rPr lang="ru-RU"/>
              <a:pPr fontAlgn="base">
                <a:spcBef>
                  <a:spcPct val="0"/>
                </a:spcBef>
                <a:spcAft>
                  <a:spcPct val="0"/>
                </a:spcAft>
              </a:pPr>
              <a:t>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FD24BADC-642F-4274-A024-2FB7513611B0}" type="datetimeFigureOut">
              <a:rPr lang="ru-RU"/>
              <a:pPr>
                <a:defRPr/>
              </a:pPr>
              <a:t>21.05.2014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DEDF889-400B-436F-A35E-5DB13BC27F99}"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6D69148-95C1-4EF3-9E7D-11DC9DFAA01D}" type="datetimeFigureOut">
              <a:rPr lang="ru-RU"/>
              <a:pPr>
                <a:defRPr/>
              </a:pPr>
              <a:t>21.05.2014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8F5FB03-6011-4D56-8D86-9F24DE81AAD0}"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F76A6A89-F81A-4A41-BA34-214CE551EC81}" type="datetimeFigureOut">
              <a:rPr lang="ru-RU"/>
              <a:pPr>
                <a:defRPr/>
              </a:pPr>
              <a:t>21.05.2014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E4B874D-AF93-4C6E-9023-4ED07850E490}" type="slidenum">
              <a:rPr lang="ru-RU"/>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1143000" y="228600"/>
            <a:ext cx="7924800" cy="579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Rectangle 5"/>
          <p:cNvSpPr>
            <a:spLocks noGrp="1" noChangeArrowheads="1"/>
          </p:cNvSpPr>
          <p:nvPr>
            <p:ph type="dt" sz="half" idx="10"/>
          </p:nvPr>
        </p:nvSpPr>
        <p:spPr/>
        <p:txBody>
          <a:bodyPr/>
          <a:lstStyle>
            <a:lvl1pPr>
              <a:defRPr/>
            </a:lvl1pPr>
          </a:lstStyle>
          <a:p>
            <a:pPr>
              <a:defRPr/>
            </a:pPr>
            <a:endParaRPr lang="ru-RU"/>
          </a:p>
        </p:txBody>
      </p:sp>
      <p:sp>
        <p:nvSpPr>
          <p:cNvPr id="4" name="Rectangle 6"/>
          <p:cNvSpPr>
            <a:spLocks noGrp="1" noChangeArrowheads="1"/>
          </p:cNvSpPr>
          <p:nvPr>
            <p:ph type="ftr" sz="quarter" idx="11"/>
          </p:nvPr>
        </p:nvSpPr>
        <p:spPr/>
        <p:txBody>
          <a:bodyPr/>
          <a:lstStyle>
            <a:lvl1pPr>
              <a:defRPr/>
            </a:lvl1pPr>
          </a:lstStyle>
          <a:p>
            <a:pPr>
              <a:defRPr/>
            </a:pPr>
            <a:endParaRPr lang="ru-RU"/>
          </a:p>
        </p:txBody>
      </p:sp>
      <p:sp>
        <p:nvSpPr>
          <p:cNvPr id="5" name="Rectangle 7"/>
          <p:cNvSpPr>
            <a:spLocks noGrp="1" noChangeArrowheads="1"/>
          </p:cNvSpPr>
          <p:nvPr>
            <p:ph type="sldNum" sz="quarter" idx="12"/>
          </p:nvPr>
        </p:nvSpPr>
        <p:spPr/>
        <p:txBody>
          <a:bodyPr/>
          <a:lstStyle>
            <a:lvl1pPr>
              <a:defRPr/>
            </a:lvl1pPr>
          </a:lstStyle>
          <a:p>
            <a:pPr>
              <a:defRPr/>
            </a:pPr>
            <a:fld id="{2F434D9B-A24C-48BE-816F-8EC765DA9FC7}"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7885C84-A152-4A62-ADE0-5F1D42F92659}" type="datetimeFigureOut">
              <a:rPr lang="ru-RU"/>
              <a:pPr>
                <a:defRPr/>
              </a:pPr>
              <a:t>21.05.2014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04A9ECD4-7049-4337-8794-7CE6DE4574E0}"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658B2BA4-86E3-4FCE-8323-72E25417140C}" type="datetimeFigureOut">
              <a:rPr lang="ru-RU"/>
              <a:pPr>
                <a:defRPr/>
              </a:pPr>
              <a:t>21.05.2014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5B09A25-E8B7-436D-80A5-79C6AEA600A0}"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1A679932-5907-4334-90BE-89A4C81E87A5}" type="datetimeFigureOut">
              <a:rPr lang="ru-RU"/>
              <a:pPr>
                <a:defRPr/>
              </a:pPr>
              <a:t>21.05.2014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9B4CFD4-74F5-46D6-BCA4-F32724568136}"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52F7EC52-C2A4-479E-AEA1-27EE3B236C4F}" type="datetimeFigureOut">
              <a:rPr lang="ru-RU"/>
              <a:pPr>
                <a:defRPr/>
              </a:pPr>
              <a:t>21.05.2014</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FB746ACD-E45E-435C-99AA-6FAF8E6F6EBF}"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2478B497-C36D-4183-9E9B-BA1F40D024DC}" type="datetimeFigureOut">
              <a:rPr lang="ru-RU"/>
              <a:pPr>
                <a:defRPr/>
              </a:pPr>
              <a:t>21.05.2014</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0DC6B443-F385-46DB-80D2-586D5245A509}"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D9C72776-DEF5-4DA7-8775-194F8E0302DF}" type="datetimeFigureOut">
              <a:rPr lang="ru-RU"/>
              <a:pPr>
                <a:defRPr/>
              </a:pPr>
              <a:t>21.05.2014</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3395E2AE-40A6-46B3-A98D-CECC5B27F23F}"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4E0A3645-1AB4-43CF-BAD3-152E38F75BFC}" type="datetimeFigureOut">
              <a:rPr lang="ru-RU"/>
              <a:pPr>
                <a:defRPr/>
              </a:pPr>
              <a:t>21.05.2014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6EE35A0-E8D3-40C7-AA42-DCB120E08F7E}"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53B91F6D-9EBF-4F9B-806F-58658EE5E0FE}" type="datetimeFigureOut">
              <a:rPr lang="ru-RU"/>
              <a:pPr>
                <a:defRPr/>
              </a:pPr>
              <a:t>21.05.2014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D74B86C-0857-4828-9C45-849734BF5AEF}"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82194D60-65EB-45BF-980A-D0B293BF0266}" type="datetimeFigureOut">
              <a:rPr lang="ru-RU"/>
              <a:pPr>
                <a:defRPr/>
              </a:pPr>
              <a:t>21.05.2014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16E8E8DB-3F51-403C-B9B8-22920186F8F7}"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12.xml"/><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3.xml"/><Relationship Id="rId3" Type="http://schemas.openxmlformats.org/officeDocument/2006/relationships/slide" Target="slide5.xml"/><Relationship Id="rId7" Type="http://schemas.openxmlformats.org/officeDocument/2006/relationships/slide" Target="slide9.xml"/><Relationship Id="rId12" Type="http://schemas.openxmlformats.org/officeDocument/2006/relationships/slide" Target="slide4.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slide" Target="slide8.xml"/><Relationship Id="rId11" Type="http://schemas.openxmlformats.org/officeDocument/2006/relationships/slide" Target="slide3.xml"/><Relationship Id="rId5" Type="http://schemas.openxmlformats.org/officeDocument/2006/relationships/slide" Target="slide7.xml"/><Relationship Id="rId10" Type="http://schemas.openxmlformats.org/officeDocument/2006/relationships/slide" Target="slide12.xml"/><Relationship Id="rId4" Type="http://schemas.openxmlformats.org/officeDocument/2006/relationships/slide" Target="slide6.xml"/><Relationship Id="rId9" Type="http://schemas.openxmlformats.org/officeDocument/2006/relationships/slide" Target="slide11.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jpe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jpeg"/><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jpe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03648" y="1700808"/>
            <a:ext cx="6264696" cy="1196751"/>
          </a:xfrm>
          <a:noFill/>
          <a:ln>
            <a:noFill/>
          </a:ln>
        </p:spPr>
        <p:style>
          <a:lnRef idx="1">
            <a:schemeClr val="accent6"/>
          </a:lnRef>
          <a:fillRef idx="2">
            <a:schemeClr val="accent6"/>
          </a:fillRef>
          <a:effectRef idx="1">
            <a:schemeClr val="accent6"/>
          </a:effectRef>
          <a:fontRef idx="minor">
            <a:schemeClr val="dk1"/>
          </a:fontRef>
        </p:style>
        <p:txBody>
          <a:bodyPr spcFirstLastPara="1" rtlCol="0">
            <a:prstTxWarp prst="textArchUp">
              <a:avLst>
                <a:gd name="adj" fmla="val 12084565"/>
              </a:avLst>
            </a:prstTxWarp>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defRPr/>
            </a:pPr>
            <a:r>
              <a:rPr lang="uk-UA"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8100" dir="5400000" algn="t" rotWithShape="0">
                    <a:prstClr val="black">
                      <a:alpha val="40000"/>
                    </a:prstClr>
                  </a:outerShdw>
                </a:effectLst>
              </a:rPr>
              <a:t>Кайнозойська </a:t>
            </a:r>
            <a:r>
              <a:rPr lang="uk-UA"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8100" dir="5400000" algn="t" rotWithShape="0">
                    <a:prstClr val="black">
                      <a:alpha val="40000"/>
                    </a:prstClr>
                  </a:outerShdw>
                </a:effectLst>
              </a:rPr>
              <a:t>ера</a:t>
            </a:r>
            <a:endParaRPr lang="ru-RU"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8100" dir="5400000" algn="t" rotWithShape="0">
                  <a:prstClr val="black">
                    <a:alpha val="40000"/>
                  </a:prstClr>
                </a:outerShdw>
              </a:effectLst>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Прямоугольник 2"/>
          <p:cNvSpPr>
            <a:spLocks noChangeArrowheads="1"/>
          </p:cNvSpPr>
          <p:nvPr/>
        </p:nvSpPr>
        <p:spPr bwMode="auto">
          <a:xfrm>
            <a:off x="107950" y="260350"/>
            <a:ext cx="8856663" cy="5356225"/>
          </a:xfrm>
          <a:prstGeom prst="rect">
            <a:avLst/>
          </a:prstGeom>
          <a:noFill/>
          <a:ln w="9525">
            <a:noFill/>
            <a:miter lim="800000"/>
            <a:headEnd/>
            <a:tailEnd/>
          </a:ln>
        </p:spPr>
        <p:txBody>
          <a:bodyPr>
            <a:spAutoFit/>
          </a:bodyPr>
          <a:lstStyle/>
          <a:p>
            <a:r>
              <a:rPr lang="ru-RU">
                <a:latin typeface="Calibri" pitchFamily="34" charset="0"/>
              </a:rPr>
              <a:t>З пліоцену відомі викопні рештки безкільових птяхів. подібних до аме­риканських нанду та австралійських ему. Гіперіони, мастодонти, слони, мозоленогі досягли значного видового різноманіття. У багатьох видів ро­дини котячих ікла верхніх щелеп були настільки великі, що виступали назовні. Такі види об’єднують під назвою «шаблезубі кішки*. У кінці пері­оду Південна Америка з’єдналась із Північною через Панамський переши­йок, і між ними відбувся обмін частиною фаун, зокрема велетенські нелі- таючі журавлі розселилися  в Північну Америку. Північна Америка на той час мала усталені біоти, тому більшість південноамери­канських видів у ній не прижилась (лишилось лише 5 з них). У Південній Америці натомість відбувалась біоценотична криза внаслідок завершення утворення Анд. Тому близько 50 % сучасних родів плацентарних ссавців цього континенту - нащадки північноамериканських мігрантів. Ця подія дістала назву «великого обміну», який детально дослідив відомий амери­канський зоолог Г. Сімпсон у 40-70-х роках </a:t>
            </a:r>
            <a:r>
              <a:rPr lang="en-US">
                <a:latin typeface="Calibri" pitchFamily="34" charset="0"/>
              </a:rPr>
              <a:t>XX </a:t>
            </a:r>
            <a:r>
              <a:rPr lang="ru-RU">
                <a:latin typeface="Calibri" pitchFamily="34" charset="0"/>
              </a:rPr>
              <a:t>сторіччя.</a:t>
            </a:r>
          </a:p>
          <a:p>
            <a:r>
              <a:rPr lang="uk-UA">
                <a:latin typeface="Calibri" pitchFamily="34" charset="0"/>
              </a:rPr>
              <a:t>Викопні рештки примітивних істот з родини гомінід знайдено в Схід­ній Африці. їхній вік обчислюють у 4-5 млн років. Це були австралопіте­ки, яких існувало водночас кілька видів на Африканському континенті. Кінець неогену характеризувався горотворчою активністю, частковим зледенінням Північної півкулі, зміною кліматів, що призвело до вимиран­ня багатьох груп; так, повністю зникла гіпаріонова фауна; значно зменши­лось видове різноманіття хоботних тощо.</a:t>
            </a:r>
          </a:p>
        </p:txBody>
      </p:sp>
      <p:pic>
        <p:nvPicPr>
          <p:cNvPr id="25602" name="Picture 3" descr="C:\Users\Vlad\Desktop\Blakey_50moll.jpg">
            <a:hlinkClick r:id="rId2" action="ppaction://hlinksldjump"/>
          </p:cNvPr>
          <p:cNvPicPr>
            <a:picLocks noChangeAspect="1" noChangeArrowheads="1"/>
          </p:cNvPicPr>
          <p:nvPr/>
        </p:nvPicPr>
        <p:blipFill>
          <a:blip r:embed="rId3"/>
          <a:srcRect/>
          <a:stretch>
            <a:fillRect/>
          </a:stretch>
        </p:blipFill>
        <p:spPr bwMode="auto">
          <a:xfrm>
            <a:off x="7229475" y="6515100"/>
            <a:ext cx="1806575" cy="336550"/>
          </a:xfrm>
          <a:prstGeom prst="rect">
            <a:avLst/>
          </a:prstGeom>
          <a:noFill/>
          <a:ln w="9525">
            <a:noFill/>
            <a:miter lim="800000"/>
            <a:headEnd/>
            <a:tailEnd/>
          </a:ln>
        </p:spPr>
      </p:pic>
    </p:spTree>
  </p:cSld>
  <p:clrMapOvr>
    <a:masterClrMapping/>
  </p:clrMapOvr>
  <p:transition spd="slow" advClick="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Прямоугольник 2"/>
          <p:cNvSpPr>
            <a:spLocks noChangeArrowheads="1"/>
          </p:cNvSpPr>
          <p:nvPr/>
        </p:nvSpPr>
        <p:spPr bwMode="auto">
          <a:xfrm>
            <a:off x="468313" y="404813"/>
            <a:ext cx="7991475" cy="2563812"/>
          </a:xfrm>
          <a:prstGeom prst="rect">
            <a:avLst/>
          </a:prstGeom>
          <a:noFill/>
          <a:ln w="9525">
            <a:noFill/>
            <a:miter lim="800000"/>
            <a:headEnd/>
            <a:tailEnd/>
          </a:ln>
        </p:spPr>
        <p:txBody>
          <a:bodyPr>
            <a:spAutoFit/>
          </a:bodyPr>
          <a:lstStyle/>
          <a:p>
            <a:r>
              <a:rPr lang="ru-RU">
                <a:latin typeface="Calibri" pitchFamily="34" charset="0"/>
              </a:rPr>
              <a:t>Протягом плейстоцену сталося п’ять зледенінь ; у Північній Америці вимерли всі копитні та багато інших груп. Унаслідок цього вели­кі простори Північної півкулі були охоплені тундрами, де розвинулась специфічна біота. Основу її складали трав’янисті покритонасінні, мохи та лишайники. Із ссавців для неї характерні лемінги, песець, північний олень та вівцебик (дожили до наших днів), а також нині вимерлі покритий шерстю слон - мамут, шерстистий носоріг, великорогий олень, печерний ведмідь, смілодон  та ін. У цю епоху розпочалась активна госпо­дарська діяльність людини: полювання, рільництво, скотарство.</a:t>
            </a:r>
            <a:r>
              <a:rPr lang="en-US">
                <a:latin typeface="Calibri" pitchFamily="34" charset="0"/>
              </a:rPr>
              <a:t>5</a:t>
            </a:r>
            <a:endParaRPr lang="ru-RU">
              <a:latin typeface="Calibri" pitchFamily="34" charset="0"/>
            </a:endParaRPr>
          </a:p>
        </p:txBody>
      </p:sp>
      <p:pic>
        <p:nvPicPr>
          <p:cNvPr id="26626" name="Picture 3" descr="C:\Users\Vlad\Desktop\Blakey_50moll.jpg">
            <a:hlinkClick r:id="rId2" action="ppaction://hlinksldjump"/>
          </p:cNvPr>
          <p:cNvPicPr>
            <a:picLocks noChangeAspect="1" noChangeArrowheads="1"/>
          </p:cNvPicPr>
          <p:nvPr/>
        </p:nvPicPr>
        <p:blipFill>
          <a:blip r:embed="rId3"/>
          <a:srcRect/>
          <a:stretch>
            <a:fillRect/>
          </a:stretch>
        </p:blipFill>
        <p:spPr bwMode="auto">
          <a:xfrm>
            <a:off x="7229475" y="6515100"/>
            <a:ext cx="1806575" cy="336550"/>
          </a:xfrm>
          <a:prstGeom prst="rect">
            <a:avLst/>
          </a:prstGeom>
          <a:noFill/>
          <a:ln w="9525">
            <a:noFill/>
            <a:miter lim="800000"/>
            <a:headEnd/>
            <a:tailEnd/>
          </a:ln>
        </p:spPr>
      </p:pic>
      <p:pic>
        <p:nvPicPr>
          <p:cNvPr id="26630" name="Picture 6" descr="загруженное (1)"/>
          <p:cNvPicPr>
            <a:picLocks noChangeAspect="1" noChangeArrowheads="1"/>
          </p:cNvPicPr>
          <p:nvPr/>
        </p:nvPicPr>
        <p:blipFill>
          <a:blip r:embed="rId4"/>
          <a:srcRect/>
          <a:stretch>
            <a:fillRect/>
          </a:stretch>
        </p:blipFill>
        <p:spPr bwMode="auto">
          <a:xfrm>
            <a:off x="539750" y="2852738"/>
            <a:ext cx="4679950" cy="3506787"/>
          </a:xfrm>
          <a:prstGeom prst="rect">
            <a:avLst/>
          </a:prstGeom>
          <a:noFill/>
        </p:spPr>
      </p:pic>
      <p:pic>
        <p:nvPicPr>
          <p:cNvPr id="26631" name="Picture 7" descr="0007-006-Kajnozojskaja-era"/>
          <p:cNvPicPr>
            <a:picLocks noChangeAspect="1" noChangeArrowheads="1"/>
          </p:cNvPicPr>
          <p:nvPr/>
        </p:nvPicPr>
        <p:blipFill>
          <a:blip r:embed="rId5"/>
          <a:srcRect/>
          <a:stretch>
            <a:fillRect/>
          </a:stretch>
        </p:blipFill>
        <p:spPr bwMode="auto">
          <a:xfrm>
            <a:off x="4064000" y="2781300"/>
            <a:ext cx="5080000" cy="3260725"/>
          </a:xfrm>
          <a:prstGeom prst="rect">
            <a:avLst/>
          </a:prstGeom>
          <a:noFill/>
        </p:spPr>
      </p:pic>
    </p:spTree>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630"/>
                                        </p:tgtEl>
                                        <p:attrNameLst>
                                          <p:attrName>style.visibility</p:attrName>
                                        </p:attrNameLst>
                                      </p:cBhvr>
                                      <p:to>
                                        <p:strVal val="visible"/>
                                      </p:to>
                                    </p:set>
                                    <p:anim calcmode="lin" valueType="num">
                                      <p:cBhvr additive="base">
                                        <p:cTn id="7" dur="500" fill="hold"/>
                                        <p:tgtEl>
                                          <p:spTgt spid="26630"/>
                                        </p:tgtEl>
                                        <p:attrNameLst>
                                          <p:attrName>ppt_x</p:attrName>
                                        </p:attrNameLst>
                                      </p:cBhvr>
                                      <p:tavLst>
                                        <p:tav tm="0">
                                          <p:val>
                                            <p:strVal val="#ppt_x"/>
                                          </p:val>
                                        </p:tav>
                                        <p:tav tm="100000">
                                          <p:val>
                                            <p:strVal val="#ppt_x"/>
                                          </p:val>
                                        </p:tav>
                                      </p:tavLst>
                                    </p:anim>
                                    <p:anim calcmode="lin" valueType="num">
                                      <p:cBhvr additive="base">
                                        <p:cTn id="8" dur="500" fill="hold"/>
                                        <p:tgtEl>
                                          <p:spTgt spid="266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26631"/>
                                        </p:tgtEl>
                                        <p:attrNameLst>
                                          <p:attrName>style.visibility</p:attrName>
                                        </p:attrNameLst>
                                      </p:cBhvr>
                                      <p:to>
                                        <p:strVal val="visible"/>
                                      </p:to>
                                    </p:set>
                                    <p:animEffect transition="in" filter="diamond(in)">
                                      <p:cBhvr>
                                        <p:cTn id="13" dur="2000"/>
                                        <p:tgtEl>
                                          <p:spTgt spid="26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Прямоугольник 1"/>
          <p:cNvSpPr>
            <a:spLocks noChangeArrowheads="1"/>
          </p:cNvSpPr>
          <p:nvPr/>
        </p:nvSpPr>
        <p:spPr bwMode="auto">
          <a:xfrm>
            <a:off x="323850" y="620713"/>
            <a:ext cx="8424863" cy="1917700"/>
          </a:xfrm>
          <a:prstGeom prst="rect">
            <a:avLst/>
          </a:prstGeom>
          <a:noFill/>
          <a:ln w="9525">
            <a:noFill/>
            <a:miter lim="800000"/>
            <a:headEnd/>
            <a:tailEnd/>
          </a:ln>
        </p:spPr>
        <p:txBody>
          <a:bodyPr>
            <a:spAutoFit/>
          </a:bodyPr>
          <a:lstStyle/>
          <a:p>
            <a:r>
              <a:rPr lang="ru-RU" sz="2400">
                <a:latin typeface="Calibri" pitchFamily="34" charset="0"/>
              </a:rPr>
              <a:t>У голоцені остаточно сформувались сучасні обриси суходолу, мережа водойм, географічні зони. Вія розпочався після звільнення Європи та Азії від льодовика. Приблизно 5-6 тис. років тому виникають перші держави і міста, а в </a:t>
            </a:r>
            <a:r>
              <a:rPr lang="en-US" sz="2400">
                <a:latin typeface="Calibri" pitchFamily="34" charset="0"/>
              </a:rPr>
              <a:t>XIX </a:t>
            </a:r>
            <a:r>
              <a:rPr lang="ru-RU" sz="2400">
                <a:latin typeface="Calibri" pitchFamily="34" charset="0"/>
              </a:rPr>
              <a:t>ст. формуються промислові комплекси.</a:t>
            </a:r>
          </a:p>
        </p:txBody>
      </p:sp>
      <p:pic>
        <p:nvPicPr>
          <p:cNvPr id="27650" name="Picture 3" descr="C:\Users\Vlad\Desktop\Blakey_50moll.jpg">
            <a:hlinkClick r:id="rId2" action="ppaction://hlinksldjump"/>
          </p:cNvPr>
          <p:cNvPicPr>
            <a:picLocks noChangeAspect="1" noChangeArrowheads="1"/>
          </p:cNvPicPr>
          <p:nvPr/>
        </p:nvPicPr>
        <p:blipFill>
          <a:blip r:embed="rId3"/>
          <a:srcRect/>
          <a:stretch>
            <a:fillRect/>
          </a:stretch>
        </p:blipFill>
        <p:spPr bwMode="auto">
          <a:xfrm>
            <a:off x="7229475" y="6515100"/>
            <a:ext cx="1806575" cy="336550"/>
          </a:xfrm>
          <a:prstGeom prst="rect">
            <a:avLst/>
          </a:prstGeom>
          <a:noFill/>
          <a:ln w="9525">
            <a:noFill/>
            <a:miter lim="800000"/>
            <a:headEnd/>
            <a:tailEnd/>
          </a:ln>
        </p:spPr>
      </p:pic>
      <p:pic>
        <p:nvPicPr>
          <p:cNvPr id="27652" name="Picture 4" descr="images (2)"/>
          <p:cNvPicPr>
            <a:picLocks noChangeAspect="1" noChangeArrowheads="1"/>
          </p:cNvPicPr>
          <p:nvPr/>
        </p:nvPicPr>
        <p:blipFill>
          <a:blip r:embed="rId4"/>
          <a:srcRect/>
          <a:stretch>
            <a:fillRect/>
          </a:stretch>
        </p:blipFill>
        <p:spPr bwMode="auto">
          <a:xfrm>
            <a:off x="1116013" y="2660650"/>
            <a:ext cx="5832475" cy="3887788"/>
          </a:xfrm>
          <a:prstGeom prst="rect">
            <a:avLst/>
          </a:prstGeom>
          <a:noFill/>
        </p:spPr>
      </p:pic>
    </p:spTree>
  </p:cSld>
  <p:clrMapOvr>
    <a:masterClrMapping/>
  </p:clrMapOvr>
  <p:transition spd="slow" advClick="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rtlCol="0">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auto">
              <a:spcAft>
                <a:spcPts val="0"/>
              </a:spcAft>
              <a:buFont typeface="Arial" pitchFamily="34" charset="0"/>
              <a:buChar char="•"/>
              <a:defRPr/>
            </a:pPr>
            <a:r>
              <a:rPr lang="uk-UA" b="1" dirty="0" smtClean="0">
                <a:ln w="11430"/>
                <a:effectLst>
                  <a:outerShdw blurRad="50800" dist="39000" dir="5460000" algn="tl">
                    <a:srgbClr val="000000">
                      <a:alpha val="38000"/>
                    </a:srgbClr>
                  </a:outerShdw>
                </a:effectLst>
              </a:rPr>
              <a:t>Поява трахейної системи у комах.</a:t>
            </a:r>
          </a:p>
          <a:p>
            <a:pPr fontAlgn="auto">
              <a:spcAft>
                <a:spcPts val="0"/>
              </a:spcAft>
              <a:buFont typeface="Arial" pitchFamily="34" charset="0"/>
              <a:buChar char="•"/>
              <a:defRPr/>
            </a:pPr>
            <a:r>
              <a:rPr lang="uk-UA" b="1" dirty="0" smtClean="0">
                <a:ln w="11430"/>
                <a:effectLst>
                  <a:outerShdw blurRad="50800" dist="39000" dir="5460000" algn="tl">
                    <a:srgbClr val="000000">
                      <a:alpha val="38000"/>
                    </a:srgbClr>
                  </a:outerShdw>
                </a:effectLst>
              </a:rPr>
              <a:t>Виникнення членистих кінцівок у комах.</a:t>
            </a:r>
          </a:p>
          <a:p>
            <a:pPr fontAlgn="auto">
              <a:spcAft>
                <a:spcPts val="0"/>
              </a:spcAft>
              <a:buFont typeface="Arial" pitchFamily="34" charset="0"/>
              <a:buChar char="•"/>
              <a:defRPr/>
            </a:pPr>
            <a:r>
              <a:rPr lang="uk-UA" b="1" dirty="0" smtClean="0">
                <a:ln w="11430"/>
                <a:effectLst>
                  <a:outerShdw blurRad="50800" dist="39000" dir="5460000" algn="tl">
                    <a:srgbClr val="000000">
                      <a:alpha val="38000"/>
                    </a:srgbClr>
                  </a:outerShdw>
                </a:effectLst>
              </a:rPr>
              <a:t>Виникнення поперечно-посмугованої мускулатури у тварин.</a:t>
            </a:r>
          </a:p>
          <a:p>
            <a:pPr fontAlgn="auto">
              <a:spcAft>
                <a:spcPts val="0"/>
              </a:spcAft>
              <a:buFont typeface="Arial" pitchFamily="34" charset="0"/>
              <a:buChar char="•"/>
              <a:defRPr/>
            </a:pPr>
            <a:r>
              <a:rPr lang="uk-UA" b="1" dirty="0" smtClean="0">
                <a:ln w="11430"/>
                <a:effectLst>
                  <a:outerShdw blurRad="50800" dist="39000" dir="5460000" algn="tl">
                    <a:srgbClr val="000000">
                      <a:alpha val="38000"/>
                    </a:srgbClr>
                  </a:outerShdw>
                </a:effectLst>
              </a:rPr>
              <a:t>Розвиток хітинового покриву.</a:t>
            </a:r>
          </a:p>
        </p:txBody>
      </p:sp>
      <p:pic>
        <p:nvPicPr>
          <p:cNvPr id="5" name="Picture 13" descr="с т"/>
          <p:cNvPicPr>
            <a:picLocks noChangeAspect="1" noChangeArrowheads="1"/>
          </p:cNvPicPr>
          <p:nvPr/>
        </p:nvPicPr>
        <p:blipFill>
          <a:blip r:embed="rId2"/>
          <a:srcRect/>
          <a:stretch>
            <a:fillRect/>
          </a:stretch>
        </p:blipFill>
        <p:spPr bwMode="auto">
          <a:xfrm>
            <a:off x="1785938" y="4500563"/>
            <a:ext cx="2647950" cy="1882775"/>
          </a:xfrm>
          <a:prstGeom prst="rect">
            <a:avLst/>
          </a:prstGeom>
          <a:ln w="28575">
            <a:solidFill>
              <a:srgbClr val="003300"/>
            </a:solidFill>
          </a:ln>
          <a:effectLst>
            <a:outerShdw blurRad="292100" dist="139700" dir="2700000" algn="tl" rotWithShape="0">
              <a:srgbClr val="333333">
                <a:alpha val="65000"/>
              </a:srgbClr>
            </a:outerShdw>
          </a:effectLst>
        </p:spPr>
      </p:pic>
      <p:pic>
        <p:nvPicPr>
          <p:cNvPr id="6" name="Picture 10" descr="eocen"/>
          <p:cNvPicPr>
            <a:picLocks noChangeAspect="1" noChangeArrowheads="1"/>
          </p:cNvPicPr>
          <p:nvPr/>
        </p:nvPicPr>
        <p:blipFill>
          <a:blip r:embed="rId3"/>
          <a:srcRect/>
          <a:stretch>
            <a:fillRect/>
          </a:stretch>
        </p:blipFill>
        <p:spPr bwMode="auto">
          <a:xfrm>
            <a:off x="6357938" y="3429000"/>
            <a:ext cx="2141537" cy="2881313"/>
          </a:xfrm>
          <a:prstGeom prst="rect">
            <a:avLst/>
          </a:prstGeom>
          <a:ln w="28575">
            <a:solidFill>
              <a:srgbClr val="003300"/>
            </a:solidFill>
          </a:ln>
          <a:effectLst>
            <a:outerShdw blurRad="292100" dist="139700" dir="2700000" algn="tl" rotWithShape="0">
              <a:srgbClr val="333333">
                <a:alpha val="65000"/>
              </a:srgbClr>
            </a:outerShdw>
          </a:effectLst>
        </p:spPr>
      </p:pic>
      <p:sp>
        <p:nvSpPr>
          <p:cNvPr id="2" name="Прямоугольник 1"/>
          <p:cNvSpPr/>
          <p:nvPr/>
        </p:nvSpPr>
        <p:spPr>
          <a:xfrm>
            <a:off x="1766679" y="345561"/>
            <a:ext cx="6163867" cy="584775"/>
          </a:xfrm>
          <a:prstGeom prst="rect">
            <a:avLst/>
          </a:prstGeom>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fontAlgn="auto">
              <a:spcBef>
                <a:spcPts val="0"/>
              </a:spcBef>
              <a:spcAft>
                <a:spcPts val="0"/>
              </a:spcAft>
              <a:defRPr/>
            </a:pPr>
            <a:r>
              <a:rPr lang="uk-UA"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50800" dist="38100" dir="2700000" algn="tl" rotWithShape="0">
                    <a:prstClr val="black">
                      <a:alpha val="40000"/>
                    </a:prstClr>
                  </a:outerShdw>
                </a:effectLst>
                <a:latin typeface="+mn-lt"/>
              </a:rPr>
              <a:t>Ароморфози  Кайнозойської  ери</a:t>
            </a:r>
            <a:endParaRPr lang="uk-UA"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50800" dist="38100" dir="2700000" algn="tl" rotWithShape="0">
                  <a:prstClr val="black">
                    <a:alpha val="40000"/>
                  </a:prstClr>
                </a:outerShdw>
              </a:effectLst>
              <a:latin typeface="+mn-lt"/>
            </a:endParaRPr>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rtlCol="0">
            <a:normAutofit/>
          </a:bodyPr>
          <a:lstStyle/>
          <a:p>
            <a:pPr fontAlgn="auto">
              <a:spcAft>
                <a:spcPts val="0"/>
              </a:spcAft>
              <a:buFont typeface="Arial" pitchFamily="34" charset="0"/>
              <a:buChar char="•"/>
              <a:defRPr/>
            </a:pPr>
            <a:r>
              <a:rPr lang="uk-UA" b="1" dirty="0">
                <a:ln w="11430"/>
                <a:effectLst>
                  <a:outerShdw blurRad="50800" dist="39000" dir="5460000" algn="tl">
                    <a:srgbClr val="000000">
                      <a:alpha val="38000"/>
                    </a:srgbClr>
                  </a:outerShdw>
                </a:effectLst>
              </a:rPr>
              <a:t>Удосконалення багатьох систем органів.</a:t>
            </a:r>
          </a:p>
          <a:p>
            <a:pPr fontAlgn="auto">
              <a:spcAft>
                <a:spcPts val="0"/>
              </a:spcAft>
              <a:buFont typeface="Arial" pitchFamily="34" charset="0"/>
              <a:buChar char="•"/>
              <a:defRPr/>
            </a:pPr>
            <a:r>
              <a:rPr lang="uk-UA" b="1" dirty="0">
                <a:ln w="11430"/>
                <a:effectLst>
                  <a:outerShdw blurRad="50800" dist="39000" dir="5460000" algn="tl">
                    <a:srgbClr val="000000">
                      <a:alpha val="38000"/>
                    </a:srgbClr>
                  </a:outerShdw>
                </a:effectLst>
              </a:rPr>
              <a:t>Утворення умовних рефлексів, що дало можливість пристосовуватись до різноманітних умов існування.</a:t>
            </a:r>
          </a:p>
          <a:p>
            <a:pPr fontAlgn="auto">
              <a:spcAft>
                <a:spcPts val="0"/>
              </a:spcAft>
              <a:buFont typeface="Arial" pitchFamily="34" charset="0"/>
              <a:buChar char="•"/>
              <a:defRPr/>
            </a:pPr>
            <a:r>
              <a:rPr lang="uk-UA" b="1" dirty="0">
                <a:ln w="11430"/>
                <a:effectLst>
                  <a:outerShdw blurRad="50800" dist="39000" dir="5460000" algn="tl">
                    <a:srgbClr val="000000">
                      <a:alpha val="38000"/>
                    </a:srgbClr>
                  </a:outerShdw>
                </a:effectLst>
              </a:rPr>
              <a:t>Поява приматів.</a:t>
            </a:r>
          </a:p>
          <a:p>
            <a:pPr fontAlgn="auto">
              <a:spcAft>
                <a:spcPts val="0"/>
              </a:spcAft>
              <a:buFont typeface="Arial" pitchFamily="34" charset="0"/>
              <a:buChar char="•"/>
              <a:defRPr/>
            </a:pPr>
            <a:r>
              <a:rPr lang="uk-UA" b="1" dirty="0">
                <a:ln w="11430"/>
                <a:effectLst>
                  <a:outerShdw blurRad="50800" dist="39000" dir="5460000" algn="tl">
                    <a:srgbClr val="000000">
                      <a:alpha val="38000"/>
                    </a:srgbClr>
                  </a:outerShdw>
                </a:effectLst>
              </a:rPr>
              <a:t>Поява людини.</a:t>
            </a:r>
          </a:p>
        </p:txBody>
      </p:sp>
      <p:pic>
        <p:nvPicPr>
          <p:cNvPr id="6" name="Picture 13" descr="avstralopiteki"/>
          <p:cNvPicPr>
            <a:picLocks noChangeAspect="1" noChangeArrowheads="1"/>
          </p:cNvPicPr>
          <p:nvPr/>
        </p:nvPicPr>
        <p:blipFill>
          <a:blip r:embed="rId2"/>
          <a:srcRect/>
          <a:stretch>
            <a:fillRect/>
          </a:stretch>
        </p:blipFill>
        <p:spPr bwMode="auto">
          <a:xfrm>
            <a:off x="6357938" y="3357563"/>
            <a:ext cx="2071687" cy="2727325"/>
          </a:xfrm>
          <a:prstGeom prst="rect">
            <a:avLst/>
          </a:prstGeom>
          <a:ln w="28575">
            <a:solidFill>
              <a:srgbClr val="003300"/>
            </a:solidFill>
          </a:ln>
          <a:effectLst>
            <a:outerShdw blurRad="292100" dist="139700" dir="2700000" algn="tl" rotWithShape="0">
              <a:srgbClr val="333333">
                <a:alpha val="65000"/>
              </a:srgbClr>
            </a:outerShdw>
          </a:effectLst>
        </p:spPr>
      </p:pic>
      <p:pic>
        <p:nvPicPr>
          <p:cNvPr id="7" name="Picture 8" descr="polyuvannya-na-mamont"/>
          <p:cNvPicPr>
            <a:picLocks noChangeAspect="1" noChangeArrowheads="1"/>
          </p:cNvPicPr>
          <p:nvPr/>
        </p:nvPicPr>
        <p:blipFill>
          <a:blip r:embed="rId3"/>
          <a:srcRect/>
          <a:stretch>
            <a:fillRect/>
          </a:stretch>
        </p:blipFill>
        <p:spPr bwMode="auto">
          <a:xfrm>
            <a:off x="1714500" y="5000625"/>
            <a:ext cx="1778000" cy="1511300"/>
          </a:xfrm>
          <a:prstGeom prst="rect">
            <a:avLst/>
          </a:prstGeom>
          <a:ln w="28575">
            <a:solidFill>
              <a:srgbClr val="003300"/>
            </a:solidFill>
          </a:ln>
          <a:effectLst>
            <a:outerShdw blurRad="292100" dist="139700" dir="2700000" algn="tl" rotWithShape="0">
              <a:srgbClr val="333333">
                <a:alpha val="65000"/>
              </a:srgbClr>
            </a:outerShdw>
          </a:effectLst>
        </p:spPr>
      </p:pic>
      <p:pic>
        <p:nvPicPr>
          <p:cNvPr id="8" name="Рисунок 7" descr="комахи кайнозоя.jpg"/>
          <p:cNvPicPr>
            <a:picLocks noChangeAspect="1"/>
          </p:cNvPicPr>
          <p:nvPr/>
        </p:nvPicPr>
        <p:blipFill>
          <a:blip r:embed="rId4"/>
          <a:stretch>
            <a:fillRect/>
          </a:stretch>
        </p:blipFill>
        <p:spPr>
          <a:xfrm>
            <a:off x="3857625" y="3929063"/>
            <a:ext cx="2159000" cy="1928812"/>
          </a:xfrm>
          <a:prstGeom prst="rect">
            <a:avLst/>
          </a:prstGeom>
          <a:ln w="28575">
            <a:solidFill>
              <a:srgbClr val="003300"/>
            </a:solidFill>
          </a:ln>
          <a:effectLst>
            <a:outerShdw blurRad="292100" dist="139700" dir="2700000" algn="tl" rotWithShape="0">
              <a:srgbClr val="333333">
                <a:alpha val="65000"/>
              </a:srgbClr>
            </a:outerShdw>
          </a:effectLst>
        </p:spPr>
      </p:pic>
      <p:sp>
        <p:nvSpPr>
          <p:cNvPr id="9" name="Прямоугольник 8"/>
          <p:cNvSpPr/>
          <p:nvPr/>
        </p:nvSpPr>
        <p:spPr>
          <a:xfrm>
            <a:off x="1766679" y="345561"/>
            <a:ext cx="6163867" cy="584775"/>
          </a:xfrm>
          <a:prstGeom prst="rect">
            <a:avLst/>
          </a:prstGeom>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fontAlgn="auto">
              <a:spcBef>
                <a:spcPts val="0"/>
              </a:spcBef>
              <a:spcAft>
                <a:spcPts val="0"/>
              </a:spcAft>
              <a:defRPr/>
            </a:pPr>
            <a:r>
              <a:rPr lang="uk-UA"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50800" dist="38100" dir="2700000" algn="tl" rotWithShape="0">
                    <a:prstClr val="black">
                      <a:alpha val="40000"/>
                    </a:prstClr>
                  </a:outerShdw>
                </a:effectLst>
                <a:latin typeface="+mn-lt"/>
              </a:rPr>
              <a:t>Ароморфози  Кайнозойської  ери</a:t>
            </a:r>
            <a:endParaRPr lang="uk-UA"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50800" dist="38100" dir="2700000" algn="tl" rotWithShape="0">
                  <a:prstClr val="black">
                    <a:alpha val="40000"/>
                  </a:prstClr>
                </a:outerShdw>
              </a:effectLst>
              <a:latin typeface="+mn-lt"/>
            </a:endParaRP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6385" name="Organization Chart 14"/>
          <p:cNvGrpSpPr>
            <a:grpSpLocks/>
          </p:cNvGrpSpPr>
          <p:nvPr/>
        </p:nvGrpSpPr>
        <p:grpSpPr bwMode="auto">
          <a:xfrm>
            <a:off x="106363" y="250825"/>
            <a:ext cx="8929687" cy="5507038"/>
            <a:chOff x="2200" y="1443"/>
            <a:chExt cx="6199" cy="4153"/>
          </a:xfrm>
        </p:grpSpPr>
        <p:cxnSp>
          <p:nvCxnSpPr>
            <p:cNvPr id="16391" name="_s1028"/>
            <p:cNvCxnSpPr>
              <a:cxnSpLocks noChangeShapeType="1"/>
              <a:stCxn id="16409" idx="1"/>
              <a:endCxn id="16408" idx="2"/>
            </p:cNvCxnSpPr>
            <p:nvPr/>
          </p:nvCxnSpPr>
          <p:spPr bwMode="auto">
            <a:xfrm rot="10800000" flipH="1">
              <a:off x="6360" y="3559"/>
              <a:ext cx="785" cy="402"/>
            </a:xfrm>
            <a:prstGeom prst="bentConnector4">
              <a:avLst>
                <a:gd name="adj1" fmla="val -15861"/>
                <a:gd name="adj2" fmla="val 81602"/>
              </a:avLst>
            </a:prstGeom>
            <a:noFill/>
            <a:ln w="28575">
              <a:solidFill>
                <a:srgbClr val="540000"/>
              </a:solidFill>
              <a:miter lim="800000"/>
              <a:headEnd/>
              <a:tailEnd/>
            </a:ln>
          </p:spPr>
        </p:cxnSp>
        <p:cxnSp>
          <p:nvCxnSpPr>
            <p:cNvPr id="16392" name="_s1029"/>
            <p:cNvCxnSpPr>
              <a:cxnSpLocks noChangeShapeType="1"/>
              <a:stCxn id="16408" idx="1"/>
              <a:endCxn id="16402" idx="2"/>
            </p:cNvCxnSpPr>
            <p:nvPr/>
          </p:nvCxnSpPr>
          <p:spPr bwMode="auto">
            <a:xfrm rot="10800000" flipH="1">
              <a:off x="6360" y="2902"/>
              <a:ext cx="587" cy="402"/>
            </a:xfrm>
            <a:prstGeom prst="bentConnector4">
              <a:avLst>
                <a:gd name="adj1" fmla="val -42431"/>
                <a:gd name="adj2" fmla="val 81718"/>
              </a:avLst>
            </a:prstGeom>
            <a:noFill/>
            <a:ln w="28575">
              <a:solidFill>
                <a:srgbClr val="540000"/>
              </a:solidFill>
              <a:miter lim="800000"/>
              <a:headEnd/>
              <a:tailEnd/>
            </a:ln>
          </p:spPr>
        </p:cxnSp>
        <p:cxnSp>
          <p:nvCxnSpPr>
            <p:cNvPr id="16393" name="_s1030"/>
            <p:cNvCxnSpPr>
              <a:cxnSpLocks noChangeShapeType="1"/>
              <a:stCxn id="16407" idx="1"/>
              <a:endCxn id="16406" idx="1"/>
            </p:cNvCxnSpPr>
            <p:nvPr/>
          </p:nvCxnSpPr>
          <p:spPr bwMode="auto">
            <a:xfrm rot="10800000">
              <a:off x="2465" y="4562"/>
              <a:ext cx="40" cy="736"/>
            </a:xfrm>
            <a:prstGeom prst="bentConnector3">
              <a:avLst>
                <a:gd name="adj1" fmla="val 496764"/>
              </a:avLst>
            </a:prstGeom>
            <a:noFill/>
            <a:ln w="28575">
              <a:solidFill>
                <a:srgbClr val="540000"/>
              </a:solidFill>
              <a:miter lim="800000"/>
              <a:headEnd/>
              <a:tailEnd/>
            </a:ln>
          </p:spPr>
        </p:cxnSp>
        <p:cxnSp>
          <p:nvCxnSpPr>
            <p:cNvPr id="16394" name="_s1031"/>
            <p:cNvCxnSpPr>
              <a:cxnSpLocks noChangeShapeType="1"/>
              <a:stCxn id="16406" idx="0"/>
              <a:endCxn id="16387" idx="2"/>
            </p:cNvCxnSpPr>
            <p:nvPr/>
          </p:nvCxnSpPr>
          <p:spPr bwMode="auto">
            <a:xfrm rot="16200000" flipV="1">
              <a:off x="2626" y="3721"/>
              <a:ext cx="747" cy="423"/>
            </a:xfrm>
            <a:prstGeom prst="bentConnector3">
              <a:avLst>
                <a:gd name="adj1" fmla="val 50000"/>
              </a:avLst>
            </a:prstGeom>
            <a:noFill/>
            <a:ln w="28575">
              <a:solidFill>
                <a:srgbClr val="540000"/>
              </a:solidFill>
              <a:miter lim="800000"/>
              <a:headEnd/>
              <a:tailEnd/>
            </a:ln>
          </p:spPr>
        </p:cxnSp>
        <p:cxnSp>
          <p:nvCxnSpPr>
            <p:cNvPr id="16395" name="_s1032"/>
            <p:cNvCxnSpPr>
              <a:cxnSpLocks noChangeShapeType="1"/>
              <a:stCxn id="16405" idx="1"/>
              <a:endCxn id="16404" idx="2"/>
            </p:cNvCxnSpPr>
            <p:nvPr/>
          </p:nvCxnSpPr>
          <p:spPr bwMode="auto">
            <a:xfrm rot="10800000" flipH="1">
              <a:off x="4556" y="4920"/>
              <a:ext cx="707" cy="421"/>
            </a:xfrm>
            <a:prstGeom prst="bentConnector4">
              <a:avLst>
                <a:gd name="adj1" fmla="val -22449"/>
                <a:gd name="adj2" fmla="val 80287"/>
              </a:avLst>
            </a:prstGeom>
            <a:noFill/>
            <a:ln w="28575">
              <a:solidFill>
                <a:srgbClr val="540000"/>
              </a:solidFill>
              <a:miter lim="800000"/>
              <a:headEnd/>
              <a:tailEnd/>
            </a:ln>
          </p:spPr>
        </p:cxnSp>
        <p:cxnSp>
          <p:nvCxnSpPr>
            <p:cNvPr id="16396" name="_s1033"/>
            <p:cNvCxnSpPr>
              <a:cxnSpLocks noChangeShapeType="1"/>
              <a:stCxn id="16404" idx="1"/>
              <a:endCxn id="16403" idx="2"/>
            </p:cNvCxnSpPr>
            <p:nvPr/>
          </p:nvCxnSpPr>
          <p:spPr bwMode="auto">
            <a:xfrm rot="10800000" flipH="1">
              <a:off x="4556" y="4215"/>
              <a:ext cx="707" cy="449"/>
            </a:xfrm>
            <a:prstGeom prst="bentConnector4">
              <a:avLst>
                <a:gd name="adj1" fmla="val -22449"/>
                <a:gd name="adj2" fmla="val 78421"/>
              </a:avLst>
            </a:prstGeom>
            <a:noFill/>
            <a:ln w="28575">
              <a:solidFill>
                <a:srgbClr val="540000"/>
              </a:solidFill>
              <a:miter lim="800000"/>
              <a:headEnd/>
              <a:tailEnd/>
            </a:ln>
          </p:spPr>
        </p:cxnSp>
        <p:cxnSp>
          <p:nvCxnSpPr>
            <p:cNvPr id="16397" name="_s1034"/>
            <p:cNvCxnSpPr>
              <a:cxnSpLocks noChangeShapeType="1"/>
              <a:endCxn id="16386" idx="2"/>
            </p:cNvCxnSpPr>
            <p:nvPr/>
          </p:nvCxnSpPr>
          <p:spPr bwMode="auto">
            <a:xfrm rot="10800000">
              <a:off x="3974" y="3559"/>
              <a:ext cx="631" cy="382"/>
            </a:xfrm>
            <a:prstGeom prst="bentConnector2">
              <a:avLst/>
            </a:prstGeom>
            <a:noFill/>
            <a:ln w="28575">
              <a:solidFill>
                <a:srgbClr val="540000"/>
              </a:solidFill>
              <a:miter lim="800000"/>
              <a:headEnd/>
              <a:tailEnd/>
            </a:ln>
          </p:spPr>
        </p:cxnSp>
        <p:cxnSp>
          <p:nvCxnSpPr>
            <p:cNvPr id="16398" name="_s1035"/>
            <p:cNvCxnSpPr>
              <a:cxnSpLocks noChangeShapeType="1"/>
              <a:stCxn id="16402" idx="0"/>
              <a:endCxn id="3" idx="2"/>
            </p:cNvCxnSpPr>
            <p:nvPr/>
          </p:nvCxnSpPr>
          <p:spPr bwMode="auto">
            <a:xfrm rot="16200000" flipV="1">
              <a:off x="5912" y="1283"/>
              <a:ext cx="265" cy="1805"/>
            </a:xfrm>
            <a:prstGeom prst="bentConnector3">
              <a:avLst>
                <a:gd name="adj1" fmla="val 50000"/>
              </a:avLst>
            </a:prstGeom>
            <a:noFill/>
            <a:ln w="28575">
              <a:solidFill>
                <a:srgbClr val="540000"/>
              </a:solidFill>
              <a:miter lim="800000"/>
              <a:headEnd/>
              <a:tailEnd/>
            </a:ln>
          </p:spPr>
        </p:cxnSp>
        <p:cxnSp>
          <p:nvCxnSpPr>
            <p:cNvPr id="16399" name="_s1036"/>
            <p:cNvCxnSpPr>
              <a:cxnSpLocks noChangeShapeType="1"/>
              <a:stCxn id="16401" idx="0"/>
              <a:endCxn id="3" idx="2"/>
            </p:cNvCxnSpPr>
            <p:nvPr/>
          </p:nvCxnSpPr>
          <p:spPr bwMode="auto">
            <a:xfrm rot="5400000" flipH="1" flipV="1">
              <a:off x="4127" y="1303"/>
              <a:ext cx="265" cy="1766"/>
            </a:xfrm>
            <a:prstGeom prst="bentConnector3">
              <a:avLst>
                <a:gd name="adj1" fmla="val 50000"/>
              </a:avLst>
            </a:prstGeom>
            <a:noFill/>
            <a:ln w="28575">
              <a:solidFill>
                <a:srgbClr val="540000"/>
              </a:solidFill>
              <a:miter lim="800000"/>
              <a:headEnd/>
              <a:tailEnd/>
            </a:ln>
          </p:spPr>
        </p:cxnSp>
        <p:sp>
          <p:nvSpPr>
            <p:cNvPr id="3" name="_s1037"/>
            <p:cNvSpPr>
              <a:spLocks noChangeArrowheads="1"/>
            </p:cNvSpPr>
            <p:nvPr/>
          </p:nvSpPr>
          <p:spPr bwMode="auto">
            <a:xfrm>
              <a:off x="4083" y="1443"/>
              <a:ext cx="2119" cy="610"/>
            </a:xfrm>
            <a:prstGeom prst="roundRect">
              <a:avLst>
                <a:gd name="adj" fmla="val 16667"/>
              </a:avLst>
            </a:prstGeom>
            <a:gradFill rotWithShape="1">
              <a:gsLst>
                <a:gs pos="0">
                  <a:srgbClr val="F9F67F"/>
                </a:gs>
                <a:gs pos="100000">
                  <a:srgbClr val="FFCC00"/>
                </a:gs>
              </a:gsLst>
              <a:lin ang="5400000" scaled="1"/>
            </a:gradFill>
            <a:ln w="9525">
              <a:solidFill>
                <a:srgbClr val="800000"/>
              </a:solidFill>
              <a:round/>
              <a:headEnd/>
              <a:tailEnd/>
            </a:ln>
          </p:spPr>
          <p:txBody>
            <a:bodyPr wrap="none" lIns="15959" tIns="7979" rIns="15959" bIns="7979" anchor="ctr">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kumimoji="1" lang="uk-UA" altLang="ru-RU" sz="2400" b="1" dirty="0">
                  <a:ln w="11430">
                    <a:solidFill>
                      <a:schemeClr val="bg1">
                        <a:lumMod val="95000"/>
                        <a:lumOff val="5000"/>
                      </a:schemeClr>
                    </a:solidFill>
                  </a:ln>
                  <a:solidFill>
                    <a:schemeClr val="bg1">
                      <a:lumMod val="95000"/>
                      <a:lumOff val="5000"/>
                    </a:schemeClr>
                  </a:solidFill>
                  <a:effectLst>
                    <a:reflection blurRad="6350" stA="50000" endA="300" endPos="50000" dist="29997" dir="5400000" sy="-100000" algn="bl" rotWithShape="0"/>
                  </a:effectLst>
                  <a:latin typeface="Times New Roman" pitchFamily="18" charset="0"/>
                </a:rPr>
                <a:t>Кайнозойська ера</a:t>
              </a:r>
            </a:p>
          </p:txBody>
        </p:sp>
        <p:sp>
          <p:nvSpPr>
            <p:cNvPr id="16401" name="_s1038"/>
            <p:cNvSpPr>
              <a:spLocks noChangeArrowheads="1"/>
            </p:cNvSpPr>
            <p:nvPr/>
          </p:nvSpPr>
          <p:spPr bwMode="auto">
            <a:xfrm>
              <a:off x="2200" y="2318"/>
              <a:ext cx="2353" cy="584"/>
            </a:xfrm>
            <a:prstGeom prst="roundRect">
              <a:avLst>
                <a:gd name="adj" fmla="val 16667"/>
              </a:avLst>
            </a:prstGeom>
            <a:gradFill rotWithShape="1">
              <a:gsLst>
                <a:gs pos="0">
                  <a:srgbClr val="FF9933"/>
                </a:gs>
                <a:gs pos="100000">
                  <a:srgbClr val="FF6600"/>
                </a:gs>
              </a:gsLst>
              <a:lin ang="5400000" scaled="1"/>
            </a:gradFill>
            <a:ln w="9525">
              <a:solidFill>
                <a:srgbClr val="800000"/>
              </a:solidFill>
              <a:round/>
              <a:headEnd/>
              <a:tailEnd/>
            </a:ln>
          </p:spPr>
          <p:txBody>
            <a:bodyPr wrap="none" lIns="15959" tIns="7979" rIns="15959" bIns="7979" anchor="ctr"/>
            <a:lstStyle/>
            <a:p>
              <a:pPr algn="ctr"/>
              <a:r>
                <a:rPr kumimoji="1" lang="uk-UA" altLang="ru-RU" b="1" u="sng">
                  <a:solidFill>
                    <a:srgbClr val="000000"/>
                  </a:solidFill>
                  <a:latin typeface="Times New Roman" pitchFamily="18" charset="0"/>
                </a:rPr>
                <a:t>Третинний період</a:t>
              </a:r>
              <a:r>
                <a:rPr kumimoji="1" lang="uk-UA" altLang="ru-RU">
                  <a:latin typeface="Times New Roman" pitchFamily="18" charset="0"/>
                </a:rPr>
                <a:t> </a:t>
              </a:r>
            </a:p>
          </p:txBody>
        </p:sp>
        <p:sp>
          <p:nvSpPr>
            <p:cNvPr id="16402" name="_s1039">
              <a:hlinkClick r:id="rId3" action="ppaction://hlinksldjump"/>
            </p:cNvPr>
            <p:cNvSpPr>
              <a:spLocks noChangeArrowheads="1"/>
            </p:cNvSpPr>
            <p:nvPr/>
          </p:nvSpPr>
          <p:spPr bwMode="auto">
            <a:xfrm>
              <a:off x="5495" y="2318"/>
              <a:ext cx="2904" cy="584"/>
            </a:xfrm>
            <a:prstGeom prst="roundRect">
              <a:avLst>
                <a:gd name="adj" fmla="val 16667"/>
              </a:avLst>
            </a:prstGeom>
            <a:gradFill rotWithShape="1">
              <a:gsLst>
                <a:gs pos="0">
                  <a:srgbClr val="FF9933"/>
                </a:gs>
                <a:gs pos="100000">
                  <a:srgbClr val="FF6600"/>
                </a:gs>
              </a:gsLst>
              <a:lin ang="5400000" scaled="1"/>
            </a:gradFill>
            <a:ln w="9525">
              <a:solidFill>
                <a:srgbClr val="800000"/>
              </a:solidFill>
              <a:round/>
              <a:headEnd/>
              <a:tailEnd/>
            </a:ln>
          </p:spPr>
          <p:txBody>
            <a:bodyPr wrap="none" lIns="15959" tIns="7979" rIns="15959" bIns="7979" anchor="ctr"/>
            <a:lstStyle/>
            <a:p>
              <a:pPr algn="ctr"/>
              <a:r>
                <a:rPr kumimoji="1" lang="uk-UA" altLang="ru-RU" b="1" u="sng">
                  <a:solidFill>
                    <a:srgbClr val="000000"/>
                  </a:solidFill>
                  <a:latin typeface="Times New Roman" pitchFamily="18" charset="0"/>
                </a:rPr>
                <a:t>Четвертинний</a:t>
              </a:r>
              <a:endParaRPr kumimoji="1" lang="ru-RU" altLang="ru-RU" b="1" u="sng">
                <a:solidFill>
                  <a:srgbClr val="000000"/>
                </a:solidFill>
                <a:latin typeface="Times New Roman" pitchFamily="18" charset="0"/>
              </a:endParaRPr>
            </a:p>
            <a:p>
              <a:pPr algn="ctr"/>
              <a:r>
                <a:rPr kumimoji="1" lang="uk-UA" altLang="ru-RU" b="1" u="sng">
                  <a:solidFill>
                    <a:srgbClr val="000000"/>
                  </a:solidFill>
                  <a:latin typeface="Times New Roman" pitchFamily="18" charset="0"/>
                </a:rPr>
                <a:t>(Антропогеновий)період</a:t>
              </a:r>
            </a:p>
          </p:txBody>
        </p:sp>
        <p:sp>
          <p:nvSpPr>
            <p:cNvPr id="16403" name="_s1040">
              <a:hlinkClick r:id="rId4" action="ppaction://hlinksldjump"/>
            </p:cNvPr>
            <p:cNvSpPr>
              <a:spLocks noChangeArrowheads="1"/>
            </p:cNvSpPr>
            <p:nvPr/>
          </p:nvSpPr>
          <p:spPr bwMode="auto">
            <a:xfrm>
              <a:off x="4596" y="3631"/>
              <a:ext cx="1334" cy="584"/>
            </a:xfrm>
            <a:prstGeom prst="roundRect">
              <a:avLst>
                <a:gd name="adj" fmla="val 16667"/>
              </a:avLst>
            </a:prstGeom>
            <a:gradFill rotWithShape="1">
              <a:gsLst>
                <a:gs pos="0">
                  <a:srgbClr val="FF6600"/>
                </a:gs>
                <a:gs pos="100000">
                  <a:srgbClr val="FF0000"/>
                </a:gs>
              </a:gsLst>
              <a:lin ang="5400000" scaled="1"/>
            </a:gradFill>
            <a:ln w="9525">
              <a:solidFill>
                <a:srgbClr val="800000"/>
              </a:solidFill>
              <a:round/>
              <a:headEnd/>
              <a:tailEnd/>
            </a:ln>
          </p:spPr>
          <p:txBody>
            <a:bodyPr wrap="none" lIns="16975" tIns="8489" rIns="16975" bIns="8489" anchor="ctr"/>
            <a:lstStyle/>
            <a:p>
              <a:pPr algn="ctr"/>
              <a:r>
                <a:rPr kumimoji="1" lang="ru-RU" altLang="ru-RU">
                  <a:solidFill>
                    <a:srgbClr val="000000"/>
                  </a:solidFill>
                  <a:latin typeface="Times New Roman" pitchFamily="18" charset="0"/>
                </a:rPr>
                <a:t>Палеоцен </a:t>
              </a:r>
            </a:p>
          </p:txBody>
        </p:sp>
        <p:sp>
          <p:nvSpPr>
            <p:cNvPr id="16404" name="_s1041">
              <a:hlinkClick r:id="rId5" action="ppaction://hlinksldjump"/>
            </p:cNvPr>
            <p:cNvSpPr>
              <a:spLocks noChangeArrowheads="1"/>
            </p:cNvSpPr>
            <p:nvPr/>
          </p:nvSpPr>
          <p:spPr bwMode="auto">
            <a:xfrm>
              <a:off x="4556" y="4409"/>
              <a:ext cx="1414" cy="511"/>
            </a:xfrm>
            <a:prstGeom prst="roundRect">
              <a:avLst>
                <a:gd name="adj" fmla="val 16667"/>
              </a:avLst>
            </a:prstGeom>
            <a:gradFill rotWithShape="1">
              <a:gsLst>
                <a:gs pos="0">
                  <a:srgbClr val="FF0000"/>
                </a:gs>
                <a:gs pos="100000">
                  <a:srgbClr val="D60000"/>
                </a:gs>
              </a:gsLst>
              <a:lin ang="5400000" scaled="1"/>
            </a:gradFill>
            <a:ln w="9525">
              <a:solidFill>
                <a:srgbClr val="800000"/>
              </a:solidFill>
              <a:round/>
              <a:headEnd/>
              <a:tailEnd/>
            </a:ln>
          </p:spPr>
          <p:txBody>
            <a:bodyPr wrap="none" lIns="16975" tIns="8489" rIns="16975" bIns="8489" anchor="ctr"/>
            <a:lstStyle/>
            <a:p>
              <a:pPr algn="ctr"/>
              <a:r>
                <a:rPr kumimoji="1" lang="ru-RU" altLang="ru-RU">
                  <a:solidFill>
                    <a:srgbClr val="000000"/>
                  </a:solidFill>
                  <a:latin typeface="Times New Roman" pitchFamily="18" charset="0"/>
                </a:rPr>
                <a:t>Эоцен</a:t>
              </a:r>
              <a:r>
                <a:rPr kumimoji="1" lang="ru-RU" altLang="ru-RU">
                  <a:latin typeface="Times New Roman" pitchFamily="18" charset="0"/>
                </a:rPr>
                <a:t> </a:t>
              </a:r>
            </a:p>
          </p:txBody>
        </p:sp>
        <p:sp>
          <p:nvSpPr>
            <p:cNvPr id="16405" name="_s1042">
              <a:hlinkClick r:id="rId6" action="ppaction://hlinksldjump"/>
            </p:cNvPr>
            <p:cNvSpPr>
              <a:spLocks noChangeArrowheads="1"/>
            </p:cNvSpPr>
            <p:nvPr/>
          </p:nvSpPr>
          <p:spPr bwMode="auto">
            <a:xfrm>
              <a:off x="4556" y="5086"/>
              <a:ext cx="1414" cy="510"/>
            </a:xfrm>
            <a:prstGeom prst="roundRect">
              <a:avLst>
                <a:gd name="adj" fmla="val 16667"/>
              </a:avLst>
            </a:prstGeom>
            <a:gradFill rotWithShape="1">
              <a:gsLst>
                <a:gs pos="0">
                  <a:srgbClr val="F9F67F"/>
                </a:gs>
                <a:gs pos="100000">
                  <a:srgbClr val="FFCC00"/>
                </a:gs>
              </a:gsLst>
              <a:lin ang="5400000" scaled="1"/>
            </a:gradFill>
            <a:ln w="9525">
              <a:solidFill>
                <a:srgbClr val="800000"/>
              </a:solidFill>
              <a:round/>
              <a:headEnd/>
              <a:tailEnd/>
            </a:ln>
          </p:spPr>
          <p:txBody>
            <a:bodyPr wrap="none" lIns="16975" tIns="8489" rIns="16975" bIns="8489" anchor="ctr"/>
            <a:lstStyle/>
            <a:p>
              <a:pPr algn="ctr"/>
              <a:r>
                <a:rPr kumimoji="1" lang="uk-UA" altLang="ru-RU">
                  <a:solidFill>
                    <a:srgbClr val="000000"/>
                  </a:solidFill>
                  <a:latin typeface="Times New Roman" pitchFamily="18" charset="0"/>
                </a:rPr>
                <a:t>Олігоцен</a:t>
              </a:r>
              <a:r>
                <a:rPr kumimoji="1" lang="ru-RU" altLang="ru-RU">
                  <a:latin typeface="Times New Roman" pitchFamily="18" charset="0"/>
                </a:rPr>
                <a:t> </a:t>
              </a:r>
            </a:p>
          </p:txBody>
        </p:sp>
        <p:sp>
          <p:nvSpPr>
            <p:cNvPr id="16406" name="_s1043">
              <a:hlinkClick r:id="rId7" action="ppaction://hlinksldjump"/>
            </p:cNvPr>
            <p:cNvSpPr>
              <a:spLocks noChangeArrowheads="1"/>
            </p:cNvSpPr>
            <p:nvPr/>
          </p:nvSpPr>
          <p:spPr bwMode="auto">
            <a:xfrm>
              <a:off x="2465" y="4306"/>
              <a:ext cx="1492" cy="511"/>
            </a:xfrm>
            <a:prstGeom prst="roundRect">
              <a:avLst>
                <a:gd name="adj" fmla="val 16667"/>
              </a:avLst>
            </a:prstGeom>
            <a:gradFill rotWithShape="1">
              <a:gsLst>
                <a:gs pos="0">
                  <a:srgbClr val="FF9933"/>
                </a:gs>
                <a:gs pos="100000">
                  <a:srgbClr val="FF6600"/>
                </a:gs>
              </a:gsLst>
              <a:lin ang="5400000" scaled="1"/>
            </a:gradFill>
            <a:ln w="9525">
              <a:solidFill>
                <a:srgbClr val="800000"/>
              </a:solidFill>
              <a:round/>
              <a:headEnd/>
              <a:tailEnd/>
            </a:ln>
          </p:spPr>
          <p:txBody>
            <a:bodyPr wrap="none" lIns="16975" tIns="8489" rIns="16975" bIns="8489" anchor="ctr"/>
            <a:lstStyle/>
            <a:p>
              <a:pPr algn="ctr"/>
              <a:r>
                <a:rPr kumimoji="1" lang="uk-UA" altLang="ru-RU">
                  <a:solidFill>
                    <a:srgbClr val="000000"/>
                  </a:solidFill>
                  <a:latin typeface="Times New Roman" pitchFamily="18" charset="0"/>
                </a:rPr>
                <a:t>Міоцен </a:t>
              </a:r>
            </a:p>
          </p:txBody>
        </p:sp>
        <p:sp>
          <p:nvSpPr>
            <p:cNvPr id="16407" name="_s1044">
              <a:hlinkClick r:id="rId8" action="ppaction://hlinksldjump"/>
            </p:cNvPr>
            <p:cNvSpPr>
              <a:spLocks noChangeArrowheads="1"/>
            </p:cNvSpPr>
            <p:nvPr/>
          </p:nvSpPr>
          <p:spPr bwMode="auto">
            <a:xfrm>
              <a:off x="2505" y="5043"/>
              <a:ext cx="1412" cy="510"/>
            </a:xfrm>
            <a:prstGeom prst="roundRect">
              <a:avLst>
                <a:gd name="adj" fmla="val 16667"/>
              </a:avLst>
            </a:prstGeom>
            <a:gradFill rotWithShape="1">
              <a:gsLst>
                <a:gs pos="0">
                  <a:srgbClr val="FF6600"/>
                </a:gs>
                <a:gs pos="100000">
                  <a:srgbClr val="FF0000"/>
                </a:gs>
              </a:gsLst>
              <a:lin ang="5400000" scaled="1"/>
            </a:gradFill>
            <a:ln w="9525">
              <a:solidFill>
                <a:srgbClr val="800000"/>
              </a:solidFill>
              <a:round/>
              <a:headEnd/>
              <a:tailEnd/>
            </a:ln>
          </p:spPr>
          <p:txBody>
            <a:bodyPr wrap="none" lIns="16975" tIns="8489" rIns="16975" bIns="8489" anchor="ctr"/>
            <a:lstStyle/>
            <a:p>
              <a:pPr algn="ctr"/>
              <a:r>
                <a:rPr kumimoji="1" lang="uk-UA" altLang="ru-RU">
                  <a:solidFill>
                    <a:srgbClr val="000000"/>
                  </a:solidFill>
                  <a:latin typeface="Times New Roman" pitchFamily="18" charset="0"/>
                </a:rPr>
                <a:t>Пліоцен</a:t>
              </a:r>
              <a:r>
                <a:rPr kumimoji="1" lang="uk-UA" altLang="ru-RU">
                  <a:latin typeface="Times New Roman" pitchFamily="18" charset="0"/>
                </a:rPr>
                <a:t> </a:t>
              </a:r>
            </a:p>
          </p:txBody>
        </p:sp>
        <p:sp>
          <p:nvSpPr>
            <p:cNvPr id="16408" name="_s1045">
              <a:hlinkClick r:id="rId9" action="ppaction://hlinksldjump"/>
            </p:cNvPr>
            <p:cNvSpPr>
              <a:spLocks noChangeArrowheads="1"/>
            </p:cNvSpPr>
            <p:nvPr/>
          </p:nvSpPr>
          <p:spPr bwMode="auto">
            <a:xfrm>
              <a:off x="6360" y="3049"/>
              <a:ext cx="1569" cy="510"/>
            </a:xfrm>
            <a:prstGeom prst="roundRect">
              <a:avLst>
                <a:gd name="adj" fmla="val 16667"/>
              </a:avLst>
            </a:prstGeom>
            <a:gradFill rotWithShape="1">
              <a:gsLst>
                <a:gs pos="0">
                  <a:srgbClr val="FF6600"/>
                </a:gs>
                <a:gs pos="100000">
                  <a:srgbClr val="FF0000"/>
                </a:gs>
              </a:gsLst>
              <a:lin ang="5400000" scaled="1"/>
            </a:gradFill>
            <a:ln w="9525">
              <a:solidFill>
                <a:srgbClr val="800000"/>
              </a:solidFill>
              <a:round/>
              <a:headEnd/>
              <a:tailEnd/>
            </a:ln>
          </p:spPr>
          <p:txBody>
            <a:bodyPr wrap="none" lIns="18655" tIns="9328" rIns="18655" bIns="9328" anchor="ctr"/>
            <a:lstStyle/>
            <a:p>
              <a:pPr algn="ctr"/>
              <a:r>
                <a:rPr kumimoji="1" lang="ru-RU" altLang="ru-RU">
                  <a:solidFill>
                    <a:srgbClr val="000000"/>
                  </a:solidFill>
                  <a:latin typeface="Times New Roman" pitchFamily="18" charset="0"/>
                </a:rPr>
                <a:t>Плейстоцен  </a:t>
              </a:r>
            </a:p>
          </p:txBody>
        </p:sp>
        <p:sp>
          <p:nvSpPr>
            <p:cNvPr id="16409" name="_s1046">
              <a:hlinkClick r:id="rId10" action="ppaction://hlinksldjump"/>
            </p:cNvPr>
            <p:cNvSpPr>
              <a:spLocks noChangeArrowheads="1"/>
            </p:cNvSpPr>
            <p:nvPr/>
          </p:nvSpPr>
          <p:spPr bwMode="auto">
            <a:xfrm>
              <a:off x="6360" y="3705"/>
              <a:ext cx="1569" cy="510"/>
            </a:xfrm>
            <a:prstGeom prst="roundRect">
              <a:avLst>
                <a:gd name="adj" fmla="val 16667"/>
              </a:avLst>
            </a:prstGeom>
            <a:gradFill rotWithShape="1">
              <a:gsLst>
                <a:gs pos="0">
                  <a:srgbClr val="FF0000"/>
                </a:gs>
                <a:gs pos="100000">
                  <a:srgbClr val="D60000"/>
                </a:gs>
              </a:gsLst>
              <a:lin ang="5400000" scaled="1"/>
            </a:gradFill>
            <a:ln w="9525">
              <a:solidFill>
                <a:srgbClr val="800000"/>
              </a:solidFill>
              <a:round/>
              <a:headEnd/>
              <a:tailEnd/>
            </a:ln>
          </p:spPr>
          <p:txBody>
            <a:bodyPr wrap="none" lIns="18845" tIns="9422" rIns="18845" bIns="9422" anchor="ctr"/>
            <a:lstStyle/>
            <a:p>
              <a:pPr algn="ctr"/>
              <a:r>
                <a:rPr kumimoji="1" lang="ru-RU" altLang="ru-RU">
                  <a:solidFill>
                    <a:srgbClr val="000000"/>
                  </a:solidFill>
                  <a:latin typeface="Times New Roman" pitchFamily="18" charset="0"/>
                </a:rPr>
                <a:t> Голоцен</a:t>
              </a:r>
              <a:r>
                <a:rPr kumimoji="1" lang="ru-RU" altLang="ru-RU">
                  <a:latin typeface="Times New Roman" pitchFamily="18" charset="0"/>
                </a:rPr>
                <a:t> </a:t>
              </a:r>
            </a:p>
          </p:txBody>
        </p:sp>
      </p:grpSp>
      <p:sp>
        <p:nvSpPr>
          <p:cNvPr id="16386" name="_s1040">
            <a:hlinkClick r:id="rId11" action="ppaction://hlinksldjump"/>
          </p:cNvPr>
          <p:cNvSpPr>
            <a:spLocks noChangeArrowheads="1"/>
          </p:cNvSpPr>
          <p:nvPr/>
        </p:nvSpPr>
        <p:spPr bwMode="auto">
          <a:xfrm>
            <a:off x="1816100" y="2282825"/>
            <a:ext cx="1693863" cy="774700"/>
          </a:xfrm>
          <a:prstGeom prst="roundRect">
            <a:avLst>
              <a:gd name="adj" fmla="val 16667"/>
            </a:avLst>
          </a:prstGeom>
          <a:gradFill rotWithShape="1">
            <a:gsLst>
              <a:gs pos="0">
                <a:srgbClr val="FF6600"/>
              </a:gs>
              <a:gs pos="100000">
                <a:srgbClr val="FF0000"/>
              </a:gs>
            </a:gsLst>
            <a:lin ang="5400000" scaled="1"/>
          </a:gradFill>
          <a:ln w="9525">
            <a:solidFill>
              <a:srgbClr val="800000"/>
            </a:solidFill>
            <a:round/>
            <a:headEnd/>
            <a:tailEnd/>
          </a:ln>
        </p:spPr>
        <p:txBody>
          <a:bodyPr wrap="none" lIns="16975" tIns="8489" rIns="16975" bIns="8489" anchor="ctr"/>
          <a:lstStyle/>
          <a:p>
            <a:pPr algn="ctr"/>
            <a:r>
              <a:rPr kumimoji="1" lang="uk-UA" altLang="ru-RU">
                <a:solidFill>
                  <a:srgbClr val="000000"/>
                </a:solidFill>
                <a:latin typeface="Times New Roman" pitchFamily="18" charset="0"/>
              </a:rPr>
              <a:t>Палеогеновий </a:t>
            </a:r>
          </a:p>
        </p:txBody>
      </p:sp>
      <p:sp>
        <p:nvSpPr>
          <p:cNvPr id="16387" name="_s1040">
            <a:hlinkClick r:id="rId12" action="ppaction://hlinksldjump"/>
          </p:cNvPr>
          <p:cNvSpPr>
            <a:spLocks noChangeArrowheads="1"/>
          </p:cNvSpPr>
          <p:nvPr/>
        </p:nvSpPr>
        <p:spPr bwMode="auto">
          <a:xfrm>
            <a:off x="106363" y="2282825"/>
            <a:ext cx="1695450" cy="774700"/>
          </a:xfrm>
          <a:prstGeom prst="roundRect">
            <a:avLst>
              <a:gd name="adj" fmla="val 16667"/>
            </a:avLst>
          </a:prstGeom>
          <a:gradFill rotWithShape="1">
            <a:gsLst>
              <a:gs pos="0">
                <a:srgbClr val="FF6600"/>
              </a:gs>
              <a:gs pos="100000">
                <a:srgbClr val="FF0000"/>
              </a:gs>
            </a:gsLst>
            <a:lin ang="5400000" scaled="1"/>
          </a:gradFill>
          <a:ln w="9525">
            <a:solidFill>
              <a:srgbClr val="800000"/>
            </a:solidFill>
            <a:round/>
            <a:headEnd/>
            <a:tailEnd/>
          </a:ln>
        </p:spPr>
        <p:txBody>
          <a:bodyPr wrap="none" lIns="16975" tIns="8489" rIns="16975" bIns="8489" anchor="ctr"/>
          <a:lstStyle/>
          <a:p>
            <a:pPr algn="ctr"/>
            <a:r>
              <a:rPr kumimoji="1" lang="uk-UA" altLang="ru-RU">
                <a:solidFill>
                  <a:srgbClr val="000000"/>
                </a:solidFill>
                <a:latin typeface="Times New Roman" pitchFamily="18" charset="0"/>
              </a:rPr>
              <a:t>Неогеновий </a:t>
            </a:r>
          </a:p>
        </p:txBody>
      </p:sp>
      <p:cxnSp>
        <p:nvCxnSpPr>
          <p:cNvPr id="16388" name="_s1036"/>
          <p:cNvCxnSpPr>
            <a:cxnSpLocks noChangeShapeType="1"/>
            <a:stCxn id="16387" idx="0"/>
            <a:endCxn id="16401" idx="2"/>
          </p:cNvCxnSpPr>
          <p:nvPr/>
        </p:nvCxnSpPr>
        <p:spPr bwMode="auto">
          <a:xfrm rot="5400000" flipH="1" flipV="1">
            <a:off x="1329532" y="1810544"/>
            <a:ext cx="96837" cy="847725"/>
          </a:xfrm>
          <a:prstGeom prst="bentConnector3">
            <a:avLst>
              <a:gd name="adj1" fmla="val 50000"/>
            </a:avLst>
          </a:prstGeom>
          <a:noFill/>
          <a:ln w="28575">
            <a:solidFill>
              <a:srgbClr val="540000"/>
            </a:solidFill>
            <a:miter lim="800000"/>
            <a:headEnd/>
            <a:tailEnd/>
          </a:ln>
        </p:spPr>
      </p:cxnSp>
      <p:cxnSp>
        <p:nvCxnSpPr>
          <p:cNvPr id="16389" name="_s1036"/>
          <p:cNvCxnSpPr>
            <a:cxnSpLocks noChangeShapeType="1"/>
            <a:stCxn id="16401" idx="2"/>
            <a:endCxn id="16386" idx="0"/>
          </p:cNvCxnSpPr>
          <p:nvPr/>
        </p:nvCxnSpPr>
        <p:spPr bwMode="auto">
          <a:xfrm rot="16200000" flipH="1">
            <a:off x="2183607" y="1804194"/>
            <a:ext cx="96837" cy="860425"/>
          </a:xfrm>
          <a:prstGeom prst="bentConnector3">
            <a:avLst>
              <a:gd name="adj1" fmla="val 50000"/>
            </a:avLst>
          </a:prstGeom>
          <a:noFill/>
          <a:ln w="28575">
            <a:solidFill>
              <a:srgbClr val="540000"/>
            </a:solidFill>
            <a:miter lim="800000"/>
            <a:headEnd/>
            <a:tailEnd/>
          </a:ln>
        </p:spPr>
      </p:cxnSp>
      <p:sp>
        <p:nvSpPr>
          <p:cNvPr id="13" name="Стрелка вправо 12">
            <a:hlinkClick r:id="rId13" action="ppaction://hlinksldjump"/>
          </p:cNvPr>
          <p:cNvSpPr/>
          <p:nvPr/>
        </p:nvSpPr>
        <p:spPr>
          <a:xfrm>
            <a:off x="7884368" y="5877272"/>
            <a:ext cx="1134183" cy="83898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uk-UA"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Book Antiqua" panose="02040602050305030304" pitchFamily="18" charset="0"/>
              </a:rPr>
              <a:t>Далі</a:t>
            </a:r>
            <a:endParaRPr lang="ru-R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Book Antiqua" panose="02040602050305030304" pitchFamily="18" charset="0"/>
            </a:endParaRPr>
          </a:p>
        </p:txBody>
      </p:sp>
    </p:spTree>
  </p:cSld>
  <p:clrMapOvr>
    <a:masterClrMapping/>
  </p:clrMapOvr>
  <p:transition spd="slow" advClick="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Прямоугольник 2"/>
          <p:cNvSpPr>
            <a:spLocks noChangeArrowheads="1"/>
          </p:cNvSpPr>
          <p:nvPr/>
        </p:nvSpPr>
        <p:spPr bwMode="auto">
          <a:xfrm>
            <a:off x="250825" y="549275"/>
            <a:ext cx="4897438" cy="2838450"/>
          </a:xfrm>
          <a:prstGeom prst="rect">
            <a:avLst/>
          </a:prstGeom>
          <a:noFill/>
          <a:ln w="9525">
            <a:noFill/>
            <a:miter lim="800000"/>
            <a:headEnd/>
            <a:tailEnd/>
          </a:ln>
        </p:spPr>
        <p:txBody>
          <a:bodyPr>
            <a:spAutoFit/>
          </a:bodyPr>
          <a:lstStyle/>
          <a:p>
            <a:r>
              <a:rPr lang="uk-UA" b="1" i="1">
                <a:latin typeface="Calibri" pitchFamily="34" charset="0"/>
              </a:rPr>
              <a:t>Палеогеновий період.</a:t>
            </a:r>
            <a:endParaRPr lang="en-US" b="1" i="1">
              <a:latin typeface="Calibri" pitchFamily="34" charset="0"/>
            </a:endParaRPr>
          </a:p>
          <a:p>
            <a:pPr>
              <a:buFontTx/>
              <a:buChar char="•"/>
            </a:pPr>
            <a:r>
              <a:rPr lang="uk-UA"/>
              <a:t>Тривалість періоду 40 млн років. Його поділяють на палеоцен Р1, еоцен Р2 і олігоцен Р3.</a:t>
            </a:r>
          </a:p>
          <a:p>
            <a:pPr>
              <a:buFontTx/>
              <a:buChar char="•"/>
            </a:pPr>
            <a:r>
              <a:rPr lang="uk-UA">
                <a:latin typeface="Calibri" pitchFamily="34" charset="0"/>
              </a:rPr>
              <a:t> В 1866р. німецький геолог К. Науман запропонував осадочні породи, що залягають на крейдяних, називати палеогеновим. Слово палеоген означає “давня геологічна обстановка”. Вперше його виокремили в Паризько-Лондонському басейні. </a:t>
            </a:r>
          </a:p>
        </p:txBody>
      </p:sp>
      <p:pic>
        <p:nvPicPr>
          <p:cNvPr id="1026" name="Picture 2" descr="C:\Users\Vlad\Desktop\0vej3htthc.jpg"/>
          <p:cNvPicPr>
            <a:picLocks noChangeAspect="1" noChangeArrowheads="1"/>
          </p:cNvPicPr>
          <p:nvPr/>
        </p:nvPicPr>
        <p:blipFill>
          <a:blip r:embed="rId2">
            <a:extLst>
              <a:ext uri="{28A0092B-C50C-407E-A947-70E740481C1C}"/>
            </a:extLst>
          </a:blip>
          <a:srcRect/>
          <a:stretch>
            <a:fillRect/>
          </a:stretch>
        </p:blipFill>
        <p:spPr bwMode="auto">
          <a:xfrm>
            <a:off x="4959888" y="548680"/>
            <a:ext cx="4091679" cy="2782342"/>
          </a:xfrm>
          <a:prstGeom prst="rect">
            <a:avLst/>
          </a:prstGeom>
          <a:ln>
            <a:noFill/>
          </a:ln>
          <a:effectLst>
            <a:softEdge rad="112500"/>
          </a:effectLst>
          <a:extLst>
            <a:ext uri="{909E8E84-426E-40DD-AFC4-6F175D3DCCD1}"/>
          </a:extLst>
        </p:spPr>
      </p:pic>
      <p:pic>
        <p:nvPicPr>
          <p:cNvPr id="18436" name="Picture 3" descr="C:\Users\Vlad\Desktop\Blakey_50moll.jpg">
            <a:hlinkClick r:id="rId3" action="ppaction://hlinksldjump"/>
          </p:cNvPr>
          <p:cNvPicPr>
            <a:picLocks noChangeAspect="1" noChangeArrowheads="1"/>
          </p:cNvPicPr>
          <p:nvPr/>
        </p:nvPicPr>
        <p:blipFill>
          <a:blip r:embed="rId4"/>
          <a:srcRect/>
          <a:stretch>
            <a:fillRect/>
          </a:stretch>
        </p:blipFill>
        <p:spPr bwMode="auto">
          <a:xfrm>
            <a:off x="7229475" y="6515100"/>
            <a:ext cx="1806575" cy="336550"/>
          </a:xfrm>
          <a:prstGeom prst="rect">
            <a:avLst/>
          </a:prstGeom>
          <a:noFill/>
          <a:ln w="9525">
            <a:noFill/>
            <a:miter lim="800000"/>
            <a:headEnd/>
            <a:tailEnd/>
          </a:ln>
        </p:spPr>
      </p:pic>
      <p:pic>
        <p:nvPicPr>
          <p:cNvPr id="18438" name="Picture 6" descr="titanoboa"/>
          <p:cNvPicPr>
            <a:picLocks noChangeAspect="1" noChangeArrowheads="1"/>
          </p:cNvPicPr>
          <p:nvPr/>
        </p:nvPicPr>
        <p:blipFill>
          <a:blip r:embed="rId5"/>
          <a:srcRect/>
          <a:stretch>
            <a:fillRect/>
          </a:stretch>
        </p:blipFill>
        <p:spPr bwMode="auto">
          <a:xfrm>
            <a:off x="900113" y="3573463"/>
            <a:ext cx="6000750" cy="3009900"/>
          </a:xfrm>
          <a:prstGeom prst="rect">
            <a:avLst/>
          </a:prstGeom>
          <a:noFill/>
        </p:spPr>
      </p:pic>
    </p:spTree>
  </p:cSld>
  <p:clrMapOvr>
    <a:masterClrMapping/>
  </p:clrMapOvr>
  <p:transition spd="slow" advClick="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0825" y="404813"/>
            <a:ext cx="4392613" cy="2838450"/>
          </a:xfrm>
          <a:prstGeom prst="rect">
            <a:avLst/>
          </a:prstGeom>
        </p:spPr>
        <p:txBody>
          <a:bodyPr>
            <a:spAutoFit/>
          </a:bodyPr>
          <a:lstStyle/>
          <a:p>
            <a:r>
              <a:rPr lang="uk-UA" b="1" i="1">
                <a:latin typeface="Calibri" pitchFamily="34" charset="0"/>
              </a:rPr>
              <a:t>Неогеновий період.  </a:t>
            </a:r>
            <a:endParaRPr lang="en-US" b="1" i="1">
              <a:latin typeface="Calibri" pitchFamily="34" charset="0"/>
            </a:endParaRPr>
          </a:p>
          <a:p>
            <a:r>
              <a:rPr lang="uk-UA">
                <a:latin typeface="Calibri" pitchFamily="34" charset="0"/>
              </a:rPr>
              <a:t>В цей час </a:t>
            </a:r>
            <a:r>
              <a:rPr lang="uk-UA" i="1">
                <a:latin typeface="Calibri" pitchFamily="34" charset="0"/>
              </a:rPr>
              <a:t>палеогеографія</a:t>
            </a:r>
            <a:r>
              <a:rPr lang="uk-UA">
                <a:latin typeface="Calibri" pitchFamily="34" charset="0"/>
              </a:rPr>
              <a:t> і органічне життя на Землі були вже схожі до сучасних. Оскільки новітні рухи земної кори з найбільшою силою проявилася на південних окраїнах Євразії, старий океан Тетіс поділився на окремі моря. </a:t>
            </a:r>
          </a:p>
          <a:p>
            <a:r>
              <a:rPr lang="uk-UA"/>
              <a:t>Тривалість неогену приблизно 23 млн. років.</a:t>
            </a:r>
          </a:p>
          <a:p>
            <a:endParaRPr lang="uk-UA">
              <a:latin typeface="Calibri" pitchFamily="34" charset="0"/>
            </a:endParaRPr>
          </a:p>
        </p:txBody>
      </p:sp>
      <p:pic>
        <p:nvPicPr>
          <p:cNvPr id="2050" name="Picture 2" descr="C:\Users\Vlad\Desktop\din17.jpg"/>
          <p:cNvPicPr>
            <a:picLocks noChangeAspect="1" noChangeArrowheads="1"/>
          </p:cNvPicPr>
          <p:nvPr/>
        </p:nvPicPr>
        <p:blipFill>
          <a:blip r:embed="rId2">
            <a:extLst>
              <a:ext uri="{28A0092B-C50C-407E-A947-70E740481C1C}"/>
            </a:extLst>
          </a:blip>
          <a:srcRect/>
          <a:stretch>
            <a:fillRect/>
          </a:stretch>
        </p:blipFill>
        <p:spPr bwMode="auto">
          <a:xfrm>
            <a:off x="5364088" y="620688"/>
            <a:ext cx="3343852" cy="49255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extLst>
        </p:spPr>
      </p:pic>
      <p:pic>
        <p:nvPicPr>
          <p:cNvPr id="19460" name="Picture 3" descr="C:\Users\Vlad\Desktop\Blakey_50moll.jpg">
            <a:hlinkClick r:id="rId3" action="ppaction://hlinksldjump"/>
          </p:cNvPr>
          <p:cNvPicPr>
            <a:picLocks noChangeAspect="1" noChangeArrowheads="1"/>
          </p:cNvPicPr>
          <p:nvPr/>
        </p:nvPicPr>
        <p:blipFill>
          <a:blip r:embed="rId4"/>
          <a:srcRect/>
          <a:stretch>
            <a:fillRect/>
          </a:stretch>
        </p:blipFill>
        <p:spPr bwMode="auto">
          <a:xfrm>
            <a:off x="7229475" y="6515100"/>
            <a:ext cx="1806575" cy="336550"/>
          </a:xfrm>
          <a:prstGeom prst="rect">
            <a:avLst/>
          </a:prstGeom>
          <a:noFill/>
          <a:ln w="9525">
            <a:noFill/>
            <a:miter lim="800000"/>
            <a:headEnd/>
            <a:tailEnd/>
          </a:ln>
        </p:spPr>
      </p:pic>
      <p:pic>
        <p:nvPicPr>
          <p:cNvPr id="19463" name="Picture 7" descr="загруженное (2)"/>
          <p:cNvPicPr>
            <a:picLocks noChangeAspect="1" noChangeArrowheads="1"/>
          </p:cNvPicPr>
          <p:nvPr/>
        </p:nvPicPr>
        <p:blipFill>
          <a:blip r:embed="rId5"/>
          <a:srcRect/>
          <a:stretch>
            <a:fillRect/>
          </a:stretch>
        </p:blipFill>
        <p:spPr bwMode="auto">
          <a:xfrm>
            <a:off x="434975" y="3213100"/>
            <a:ext cx="4497388" cy="3154363"/>
          </a:xfrm>
          <a:prstGeom prst="rect">
            <a:avLst/>
          </a:prstGeom>
          <a:noFill/>
        </p:spPr>
      </p:pic>
    </p:spTree>
  </p:cSld>
  <p:clrMapOvr>
    <a:masterClrMapping/>
  </p:clrMapOvr>
  <p:transition spd="slow" advClick="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Прямоугольник 1"/>
          <p:cNvSpPr>
            <a:spLocks noChangeArrowheads="1"/>
          </p:cNvSpPr>
          <p:nvPr/>
        </p:nvSpPr>
        <p:spPr bwMode="auto">
          <a:xfrm>
            <a:off x="179388" y="333375"/>
            <a:ext cx="5113337" cy="3138488"/>
          </a:xfrm>
          <a:prstGeom prst="rect">
            <a:avLst/>
          </a:prstGeom>
          <a:noFill/>
          <a:ln w="9525">
            <a:noFill/>
            <a:miter lim="800000"/>
            <a:headEnd/>
            <a:tailEnd/>
          </a:ln>
        </p:spPr>
        <p:txBody>
          <a:bodyPr>
            <a:spAutoFit/>
          </a:bodyPr>
          <a:lstStyle/>
          <a:p>
            <a:r>
              <a:rPr lang="uk-UA">
                <a:latin typeface="Calibri" pitchFamily="34" charset="0"/>
              </a:rPr>
              <a:t>В </a:t>
            </a:r>
            <a:r>
              <a:rPr lang="uk-UA" b="1" i="1">
                <a:latin typeface="Calibri" pitchFamily="34" charset="0"/>
              </a:rPr>
              <a:t>антропогені</a:t>
            </a:r>
            <a:r>
              <a:rPr lang="uk-UA" i="1">
                <a:latin typeface="Calibri" pitchFamily="34" charset="0"/>
              </a:rPr>
              <a:t> </a:t>
            </a:r>
            <a:r>
              <a:rPr lang="uk-UA">
                <a:latin typeface="Calibri" pitchFamily="34" charset="0"/>
              </a:rPr>
              <a:t>на земній кулі була чітко виражена кліматична зональність. На початку періоду у північній півкулі установився холодний і суворий клімат. На вершинах гір і в полярних областях нагромаджувався лід, який дав початок гірським і материковим зледенінням. Близько 700 тис. років тому центрами зледеніння стали Канадський щит, Гренландія, Скандинавія, Полярний Урал і Таймир. З того часу льодовики повільно, упродовж багатьох тисяч років, наростали і з такими ж темпами скорочувалися. </a:t>
            </a:r>
          </a:p>
        </p:txBody>
      </p:sp>
      <p:pic>
        <p:nvPicPr>
          <p:cNvPr id="3074" name="Picture 2" descr="C:\Users\Vlad\Desktop\Pleistocene_SA.jpg"/>
          <p:cNvPicPr>
            <a:picLocks noChangeAspect="1" noChangeArrowheads="1"/>
          </p:cNvPicPr>
          <p:nvPr/>
        </p:nvPicPr>
        <p:blipFill>
          <a:blip r:embed="rId2">
            <a:extLst>
              <a:ext uri="{28A0092B-C50C-407E-A947-70E740481C1C}"/>
            </a:extLst>
          </a:blip>
          <a:srcRect/>
          <a:stretch>
            <a:fillRect/>
          </a:stretch>
        </p:blipFill>
        <p:spPr bwMode="auto">
          <a:xfrm>
            <a:off x="5272992" y="332656"/>
            <a:ext cx="3744416" cy="2671796"/>
          </a:xfrm>
          <a:prstGeom prst="rect">
            <a:avLst/>
          </a:prstGeom>
          <a:ln>
            <a:noFill/>
          </a:ln>
          <a:effectLst>
            <a:softEdge rad="112500"/>
          </a:effectLst>
          <a:extLst>
            <a:ext uri="{909E8E84-426E-40DD-AFC4-6F175D3DCCD1}"/>
          </a:extLst>
        </p:spPr>
      </p:pic>
      <p:sp>
        <p:nvSpPr>
          <p:cNvPr id="4" name="Прямоугольник 3"/>
          <p:cNvSpPr/>
          <p:nvPr/>
        </p:nvSpPr>
        <p:spPr>
          <a:xfrm>
            <a:off x="179388" y="3357563"/>
            <a:ext cx="8820150" cy="3416300"/>
          </a:xfrm>
          <a:prstGeom prst="rect">
            <a:avLst/>
          </a:prstGeom>
        </p:spPr>
        <p:txBody>
          <a:bodyPr>
            <a:spAutoFit/>
          </a:bodyPr>
          <a:lstStyle/>
          <a:p>
            <a:pPr fontAlgn="auto">
              <a:spcBef>
                <a:spcPts val="0"/>
              </a:spcBef>
              <a:spcAft>
                <a:spcPts val="0"/>
              </a:spcAft>
              <a:defRPr/>
            </a:pPr>
            <a:r>
              <a:rPr lang="uk-UA" dirty="0">
                <a:latin typeface="+mn-lt"/>
              </a:rPr>
              <a:t>Останнє зледеніння продовжувалося 10 тис. років, а перед ним стільки ж років тривало потепління.</a:t>
            </a:r>
          </a:p>
          <a:p>
            <a:pPr fontAlgn="auto">
              <a:spcBef>
                <a:spcPts val="0"/>
              </a:spcBef>
              <a:spcAft>
                <a:spcPts val="0"/>
              </a:spcAft>
              <a:defRPr/>
            </a:pPr>
            <a:r>
              <a:rPr lang="uk-UA" dirty="0">
                <a:latin typeface="+mn-lt"/>
              </a:rPr>
              <a:t>Чергування льодовикових і міжльодовикових епох зумовило неодноразові міграції тварин і рослин. В льодовикові епохи теплолюбні форми відтіснялися на південь, а в міжльодовикові – поширювалися на північ.</a:t>
            </a:r>
          </a:p>
          <a:p>
            <a:pPr fontAlgn="auto">
              <a:spcBef>
                <a:spcPts val="0"/>
              </a:spcBef>
              <a:spcAft>
                <a:spcPts val="0"/>
              </a:spcAft>
              <a:defRPr/>
            </a:pPr>
            <a:r>
              <a:rPr lang="uk-UA" cap="all" dirty="0">
                <a:latin typeface="+mn-lt"/>
              </a:rPr>
              <a:t>В</a:t>
            </a:r>
            <a:r>
              <a:rPr lang="uk-UA" dirty="0">
                <a:latin typeface="+mn-lt"/>
              </a:rPr>
              <a:t> Європі найбільшим з усіх льодовиків був Дніпровський (або </a:t>
            </a:r>
            <a:r>
              <a:rPr lang="uk-UA" dirty="0" err="1">
                <a:latin typeface="+mn-lt"/>
              </a:rPr>
              <a:t>Риський</a:t>
            </a:r>
            <a:r>
              <a:rPr lang="uk-UA" dirty="0">
                <a:latin typeface="+mn-lt"/>
              </a:rPr>
              <a:t> по альпійській геохронологічній шкалі), який опускався двома язиками по долинах Дніпра і Дону майже до 48</a:t>
            </a:r>
            <a:r>
              <a:rPr lang="uk-UA" baseline="30000" dirty="0">
                <a:latin typeface="+mn-lt"/>
              </a:rPr>
              <a:t>о</a:t>
            </a:r>
            <a:r>
              <a:rPr lang="uk-UA" dirty="0">
                <a:latin typeface="+mn-lt"/>
              </a:rPr>
              <a:t> пн. ш., а в Північній Америці - до 40</a:t>
            </a:r>
            <a:r>
              <a:rPr lang="uk-UA" baseline="30000" dirty="0">
                <a:latin typeface="+mn-lt"/>
              </a:rPr>
              <a:t>о</a:t>
            </a:r>
            <a:r>
              <a:rPr lang="uk-UA" dirty="0">
                <a:latin typeface="+mn-lt"/>
              </a:rPr>
              <a:t>. </a:t>
            </a:r>
          </a:p>
          <a:p>
            <a:pPr fontAlgn="auto">
              <a:spcBef>
                <a:spcPts val="0"/>
              </a:spcBef>
              <a:spcAft>
                <a:spcPts val="0"/>
              </a:spcAft>
              <a:defRPr/>
            </a:pPr>
            <a:r>
              <a:rPr lang="uk-UA" dirty="0">
                <a:latin typeface="+mn-lt"/>
              </a:rPr>
              <a:t>Територія Азії також зазнала зледеніння, яке поширювалося від пониззя </a:t>
            </a:r>
            <a:r>
              <a:rPr lang="uk-UA" dirty="0" err="1">
                <a:latin typeface="+mn-lt"/>
              </a:rPr>
              <a:t>Лєни</a:t>
            </a:r>
            <a:r>
              <a:rPr lang="uk-UA" dirty="0">
                <a:latin typeface="+mn-lt"/>
              </a:rPr>
              <a:t> до Уралу, покриваючи всю північну і центральну частини </a:t>
            </a:r>
            <a:r>
              <a:rPr lang="uk-UA" dirty="0" err="1">
                <a:latin typeface="+mn-lt"/>
              </a:rPr>
              <a:t>Західно-Сибірської</a:t>
            </a:r>
            <a:r>
              <a:rPr lang="uk-UA" dirty="0">
                <a:latin typeface="+mn-lt"/>
              </a:rPr>
              <a:t> низовини. Але льодовик тут мав меншу товщу. Сибірське зледеніння, як і Європейське,</a:t>
            </a:r>
            <a:r>
              <a:rPr lang="uk-UA" b="1" dirty="0">
                <a:latin typeface="+mn-lt"/>
              </a:rPr>
              <a:t> </a:t>
            </a:r>
            <a:r>
              <a:rPr lang="uk-UA" dirty="0">
                <a:latin typeface="+mn-lt"/>
              </a:rPr>
              <a:t>мало 4 окремі стадії.</a:t>
            </a:r>
          </a:p>
        </p:txBody>
      </p:sp>
      <p:pic>
        <p:nvPicPr>
          <p:cNvPr id="20484" name="Picture 3" descr="C:\Users\Vlad\Desktop\Blakey_50moll.jpg">
            <a:hlinkClick r:id="rId3" action="ppaction://hlinksldjump"/>
          </p:cNvPr>
          <p:cNvPicPr>
            <a:picLocks noChangeAspect="1" noChangeArrowheads="1"/>
          </p:cNvPicPr>
          <p:nvPr/>
        </p:nvPicPr>
        <p:blipFill>
          <a:blip r:embed="rId4"/>
          <a:srcRect/>
          <a:stretch>
            <a:fillRect/>
          </a:stretch>
        </p:blipFill>
        <p:spPr bwMode="auto">
          <a:xfrm>
            <a:off x="7229475" y="6515100"/>
            <a:ext cx="1806575" cy="336550"/>
          </a:xfrm>
          <a:prstGeom prst="rect">
            <a:avLst/>
          </a:prstGeom>
          <a:noFill/>
          <a:ln w="9525">
            <a:noFill/>
            <a:miter lim="800000"/>
            <a:headEnd/>
            <a:tailEnd/>
          </a:ln>
        </p:spPr>
      </p:pic>
    </p:spTree>
  </p:cSld>
  <p:clrMapOvr>
    <a:masterClrMapping/>
  </p:clrMapOvr>
  <p:transition spd="slow" advClick="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Прямоугольник 1"/>
          <p:cNvSpPr>
            <a:spLocks noChangeArrowheads="1"/>
          </p:cNvSpPr>
          <p:nvPr/>
        </p:nvSpPr>
        <p:spPr bwMode="auto">
          <a:xfrm>
            <a:off x="173038" y="333375"/>
            <a:ext cx="8785225" cy="3970338"/>
          </a:xfrm>
          <a:prstGeom prst="rect">
            <a:avLst/>
          </a:prstGeom>
          <a:noFill/>
          <a:ln w="9525">
            <a:noFill/>
            <a:miter lim="800000"/>
            <a:headEnd/>
            <a:tailEnd/>
          </a:ln>
        </p:spPr>
        <p:txBody>
          <a:bodyPr>
            <a:spAutoFit/>
          </a:bodyPr>
          <a:lstStyle/>
          <a:p>
            <a:r>
              <a:rPr lang="uk-UA">
                <a:latin typeface="Calibri" pitchFamily="34" charset="0"/>
              </a:rPr>
              <a:t>Палеоценова епоха (65-56 млн років тому) загалом була теплою та воло­гою. На суходолі домінували біоценози, основу яких складали дерев’янисті голонасінні (кипарисові, соснові, гінкгові та ін.). Також відомі комахо­запильні (магнолії, лаври тощо) та вітрозапильні (магнолії, буки, дуби) квіткові рослини і вищі спорові. Залишки їхніх стебел потрапляли на дно водойм, де в анаеробних умовах під шарами мулу за мільйони років пере­творились на сучасні корисні копалини - буре вугілля.</a:t>
            </a:r>
          </a:p>
          <a:p>
            <a:r>
              <a:rPr lang="uk-UA">
                <a:latin typeface="Calibri" pitchFamily="34" charset="0"/>
              </a:rPr>
              <a:t>У морських і прісноводних водоймах досягли значного видового різно­маніття кісткові риби. Відомі представники бага­тьох сучасних рядів птахів, а також велетенські нелітаючі птахи . Разом співіснують види першозвірів, сумчастих та плацентарних ссавців, серед яких - представники комахоїдних, приматів і кількох викопних рядів. Копитні ссав­ці палеоцену належали до кількох рядів, жоден з яких не зберігся до наших днів, наприклад кондиляртри. До ряду Креодонти належали пе­реважно хижі види. Ряд мезоніхій об’єднував хижі види, які мали копита. Зовні вони нагадували собак, а за­вдовжки були від одного до двох метрів.</a:t>
            </a:r>
          </a:p>
        </p:txBody>
      </p:sp>
      <p:pic>
        <p:nvPicPr>
          <p:cNvPr id="21506" name="Picture 3" descr="C:\Users\Vlad\Desktop\Blakey_50moll.jpg">
            <a:hlinkClick r:id="rId2" action="ppaction://hlinksldjump"/>
          </p:cNvPr>
          <p:cNvPicPr>
            <a:picLocks noChangeAspect="1" noChangeArrowheads="1"/>
          </p:cNvPicPr>
          <p:nvPr/>
        </p:nvPicPr>
        <p:blipFill>
          <a:blip r:embed="rId3"/>
          <a:srcRect/>
          <a:stretch>
            <a:fillRect/>
          </a:stretch>
        </p:blipFill>
        <p:spPr bwMode="auto">
          <a:xfrm>
            <a:off x="7229475" y="6515100"/>
            <a:ext cx="1806575" cy="336550"/>
          </a:xfrm>
          <a:prstGeom prst="rect">
            <a:avLst/>
          </a:prstGeom>
          <a:noFill/>
          <a:ln w="9525">
            <a:noFill/>
            <a:miter lim="800000"/>
            <a:headEnd/>
            <a:tailEnd/>
          </a:ln>
        </p:spPr>
      </p:pic>
    </p:spTree>
  </p:cSld>
  <p:clrMapOvr>
    <a:masterClrMapping/>
  </p:clrMapOvr>
  <p:transition spd="slow" advClick="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Прямоугольник 2"/>
          <p:cNvSpPr>
            <a:spLocks noChangeArrowheads="1"/>
          </p:cNvSpPr>
          <p:nvPr/>
        </p:nvSpPr>
        <p:spPr bwMode="auto">
          <a:xfrm>
            <a:off x="179388" y="260350"/>
            <a:ext cx="8677275" cy="5356225"/>
          </a:xfrm>
          <a:prstGeom prst="rect">
            <a:avLst/>
          </a:prstGeom>
          <a:noFill/>
          <a:ln w="9525">
            <a:noFill/>
            <a:miter lim="800000"/>
            <a:headEnd/>
            <a:tailEnd/>
          </a:ln>
        </p:spPr>
        <p:txBody>
          <a:bodyPr>
            <a:spAutoFit/>
          </a:bodyPr>
          <a:lstStyle/>
          <a:p>
            <a:r>
              <a:rPr lang="uk-UA">
                <a:latin typeface="Calibri" pitchFamily="34" charset="0"/>
              </a:rPr>
              <a:t>За еоценової епохи (56-34 млн років тому) всі континенти та великі ост­рови (Північна та Південна Америки, Гренландія, Європа, Азія, Індія, Африка, Австралія та Антарктида) були розмежовані морями . Домінували вічнозелені субтропічні та тропічні ліси з представників ро­дин лаврових, миртових, пальмових та ін. Покритонасінні заселяють прісноводні водойми; це істотно змінило екосистеми річок та озер, зокрема в них з’явилися вторинноводні комахи - клопи, жуки тощо. Значні площ: охоплювали степові простори.</a:t>
            </a:r>
          </a:p>
          <a:p>
            <a:r>
              <a:rPr lang="uk-UA">
                <a:latin typeface="Calibri" pitchFamily="34" charset="0"/>
              </a:rPr>
              <a:t>Для різноманітної фауни морських безхребетних еоцену дуже харак­терні відомі ще з початку ери бентосні форамініфери значних розмірів. Крокодили мешкали переважно в прісних водоймах. У цю епоху існувало 80 родин птахів, які належали до 12 рядів. У Південній Америці знайдено залишки безкільових птахів, близьких до сучасних аф­риканських страусів. У кінці епохи в Південній півкулі виникли пінгвіни. Вважають, що в цей час частина мезоніхій перейшла до мешкання у морях та дала початок зубатим китам, деякі з яких досягали 25 м завдовжки. В ізольованій Південній Америці з’явились кілька рядів травоїдних тва­рин, які протягом наступних епох повністю вимерли. З еоцену відомо бага­то видів хижих ссавців. У цей час виникли різноманітні непарнокопитні, хоботні та парнокопитні. Загалом з кінця еоценової епохи відомі представ­ники майже всіх сучасних рядів плацентарних ссавців, у тому числі мар- тишкоподібні мавпи.</a:t>
            </a:r>
          </a:p>
        </p:txBody>
      </p:sp>
      <p:pic>
        <p:nvPicPr>
          <p:cNvPr id="22530" name="Picture 3" descr="C:\Users\Vlad\Desktop\Blakey_50moll.jpg">
            <a:hlinkClick r:id="rId2" action="ppaction://hlinksldjump"/>
          </p:cNvPr>
          <p:cNvPicPr>
            <a:picLocks noChangeAspect="1" noChangeArrowheads="1"/>
          </p:cNvPicPr>
          <p:nvPr/>
        </p:nvPicPr>
        <p:blipFill>
          <a:blip r:embed="rId3"/>
          <a:srcRect/>
          <a:stretch>
            <a:fillRect/>
          </a:stretch>
        </p:blipFill>
        <p:spPr bwMode="auto">
          <a:xfrm>
            <a:off x="7229475" y="6515100"/>
            <a:ext cx="1806575" cy="336550"/>
          </a:xfrm>
          <a:prstGeom prst="rect">
            <a:avLst/>
          </a:prstGeom>
          <a:noFill/>
          <a:ln w="9525">
            <a:noFill/>
            <a:miter lim="800000"/>
            <a:headEnd/>
            <a:tailEnd/>
          </a:ln>
        </p:spPr>
      </p:pic>
    </p:spTree>
  </p:cSld>
  <p:clrMapOvr>
    <a:masterClrMapping/>
  </p:clrMapOvr>
  <p:transition spd="slow" advClick="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Объект 1"/>
          <p:cNvSpPr>
            <a:spLocks noGrp="1"/>
          </p:cNvSpPr>
          <p:nvPr>
            <p:ph/>
          </p:nvPr>
        </p:nvSpPr>
        <p:spPr>
          <a:xfrm>
            <a:off x="179388" y="549275"/>
            <a:ext cx="8713787" cy="4319588"/>
          </a:xfrm>
        </p:spPr>
        <p:txBody>
          <a:bodyPr/>
          <a:lstStyle/>
          <a:p>
            <a:pPr marL="0" indent="0">
              <a:buFont typeface="Arial" charset="0"/>
              <a:buNone/>
            </a:pPr>
            <a:r>
              <a:rPr lang="uk-UA" sz="1800" smtClean="0"/>
              <a:t>В олігоценову епоху (34-23 млн років тому) клімат стає різноманітні­шим; помітно знижується рівень Світового океану; встановлюється при­родна зональність, що загалом нагадує сучасну. У лісах помірного клімату росли різноманітні хвойні та покритонасінні дерева, зокрема береза, в’яз, тополя, клен, дуб та ін. Субтропічні та тропічні ліси (зокрема, на теренах</a:t>
            </a:r>
          </a:p>
          <a:p>
            <a:pPr marL="0" indent="0">
              <a:buFont typeface="Arial" charset="0"/>
              <a:buNone/>
            </a:pPr>
            <a:r>
              <a:rPr lang="uk-UA" sz="1800" smtClean="0"/>
              <a:t>ної України) складались також із хвойних (ялини, сосни, кедри, осики, секвої, кипариси) і покритонасінних (фінікові пальми, буки та ін.) порід. Помітні площі займали степи.</a:t>
            </a:r>
          </a:p>
          <a:p>
            <a:pPr marL="0" indent="0">
              <a:buFont typeface="Arial" charset="0"/>
              <a:buNone/>
            </a:pPr>
            <a:r>
              <a:rPr lang="uk-UA" sz="1800" smtClean="0"/>
              <a:t>Комахи були дуже різноманітні та загалом нагадували сучасних. Виникли хоботні, зайцеподібні та деякі інші плацентарні. Серед хижих відо- представники багатьох сучасних та деяких вимерлих родин. Частина хижих опанувала водоими і дала початок ряду ластоногих. З Південної Америки відомі широконосі мавпи (мал. 44.4).У кінці палеогенового періоду піднімається суходіл; розпочинається гороутворення - це спричинило біосферну кризу, наслідком якої було на­стання неогенового періоду.</a:t>
            </a:r>
          </a:p>
        </p:txBody>
      </p:sp>
      <p:pic>
        <p:nvPicPr>
          <p:cNvPr id="23554" name="Picture 3" descr="C:\Users\Vlad\Desktop\Blakey_50moll.jpg">
            <a:hlinkClick r:id="rId2" action="ppaction://hlinksldjump"/>
          </p:cNvPr>
          <p:cNvPicPr>
            <a:picLocks noChangeAspect="1" noChangeArrowheads="1"/>
          </p:cNvPicPr>
          <p:nvPr/>
        </p:nvPicPr>
        <p:blipFill>
          <a:blip r:embed="rId3"/>
          <a:srcRect/>
          <a:stretch>
            <a:fillRect/>
          </a:stretch>
        </p:blipFill>
        <p:spPr bwMode="auto">
          <a:xfrm>
            <a:off x="7229475" y="6515100"/>
            <a:ext cx="1806575" cy="336550"/>
          </a:xfrm>
          <a:prstGeom prst="rect">
            <a:avLst/>
          </a:prstGeom>
          <a:noFill/>
          <a:ln w="9525">
            <a:noFill/>
            <a:miter lim="800000"/>
            <a:headEnd/>
            <a:tailEnd/>
          </a:ln>
        </p:spPr>
      </p:pic>
    </p:spTree>
  </p:cSld>
  <p:clrMapOvr>
    <a:masterClrMapping/>
  </p:clrMapOvr>
  <p:transition spd="slow" advClick="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Прямоугольник 4"/>
          <p:cNvSpPr>
            <a:spLocks noChangeArrowheads="1"/>
          </p:cNvSpPr>
          <p:nvPr/>
        </p:nvSpPr>
        <p:spPr bwMode="auto">
          <a:xfrm>
            <a:off x="104775" y="692150"/>
            <a:ext cx="8569325" cy="2586038"/>
          </a:xfrm>
          <a:prstGeom prst="rect">
            <a:avLst/>
          </a:prstGeom>
          <a:noFill/>
          <a:ln w="9525">
            <a:noFill/>
            <a:miter lim="800000"/>
            <a:headEnd/>
            <a:tailEnd/>
          </a:ln>
        </p:spPr>
        <p:txBody>
          <a:bodyPr>
            <a:spAutoFit/>
          </a:bodyPr>
          <a:lstStyle/>
          <a:p>
            <a:r>
              <a:rPr lang="uk-UA">
                <a:latin typeface="Calibri" pitchFamily="34" charset="0"/>
              </a:rPr>
              <a:t>Під час міоценової епохи відбувались горотворчі процеси. У північній частині Європи та Північній Америці були поширені степи, хвойні та ши­роколисті ліси, характерні для помірного клімату. Були також зони суб­тропічного та тропічного клімату. Деякі види сумчастих ссавців досягали значних розмірів. З відкладів епохи відомі рештки різноманітних видів гризунів, мастодонтів, свиней, антилоп, оленів, різноманітних хижаків, китоподібних тощо. На початку міоцену в Східній Африці з’явились перші людиноподібні мавпи, які впродовж епохи розселились до Європи (дріопі­теки) та Азії (рамапітеки); останніх вважають предками сучасних орангу- танів, а перші згодом повністю вимерли.</a:t>
            </a:r>
          </a:p>
        </p:txBody>
      </p:sp>
      <p:pic>
        <p:nvPicPr>
          <p:cNvPr id="24578" name="Picture 3" descr="C:\Users\Vlad\Desktop\Blakey_50moll.jpg">
            <a:hlinkClick r:id="rId2" action="ppaction://hlinksldjump"/>
          </p:cNvPr>
          <p:cNvPicPr>
            <a:picLocks noChangeAspect="1" noChangeArrowheads="1"/>
          </p:cNvPicPr>
          <p:nvPr/>
        </p:nvPicPr>
        <p:blipFill>
          <a:blip r:embed="rId3"/>
          <a:srcRect/>
          <a:stretch>
            <a:fillRect/>
          </a:stretch>
        </p:blipFill>
        <p:spPr bwMode="auto">
          <a:xfrm>
            <a:off x="7229475" y="6515100"/>
            <a:ext cx="1806575" cy="336550"/>
          </a:xfrm>
          <a:prstGeom prst="rect">
            <a:avLst/>
          </a:prstGeom>
          <a:noFill/>
          <a:ln w="9525">
            <a:noFill/>
            <a:miter lim="800000"/>
            <a:headEnd/>
            <a:tailEnd/>
          </a:ln>
        </p:spPr>
      </p:pic>
    </p:spTree>
  </p:cSld>
  <p:clrMapOvr>
    <a:masterClrMapping/>
  </p:clrMapOvr>
  <p:transition spd="slow" advClick="0">
    <p:fade/>
  </p:transition>
  <p:timing>
    <p:tnLst>
      <p:par>
        <p:cTn id="1" dur="indefinite" restart="never" nodeType="tmRoot"/>
      </p:par>
    </p:tnLst>
  </p:timing>
</p:sld>
</file>

<file path=ppt/theme/theme1.xml><?xml version="1.0" encoding="utf-8"?>
<a:theme xmlns:a="http://schemas.openxmlformats.org/drawingml/2006/main" name="Тема Office">
  <a:themeElements>
    <a:clrScheme name="Другая 1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00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415</TotalTime>
  <Words>1163</Words>
  <Application>Microsoft Office PowerPoint</Application>
  <PresentationFormat>Экран (4:3)</PresentationFormat>
  <Paragraphs>40</Paragraphs>
  <Slides>14</Slides>
  <Notes>1</Notes>
  <HiddenSlides>0</HiddenSlides>
  <MMClips>0</MMClips>
  <ScaleCrop>false</ScaleCrop>
  <HeadingPairs>
    <vt:vector size="6" baseType="variant">
      <vt:variant>
        <vt:lpstr>Использованные шрифты</vt:lpstr>
      </vt:variant>
      <vt:variant>
        <vt:i4>3</vt:i4>
      </vt:variant>
      <vt:variant>
        <vt:lpstr>Шаблон оформления</vt:lpstr>
      </vt:variant>
      <vt:variant>
        <vt:i4>2</vt:i4>
      </vt:variant>
      <vt:variant>
        <vt:lpstr>Заголовки слайдов</vt:lpstr>
      </vt:variant>
      <vt:variant>
        <vt:i4>14</vt:i4>
      </vt:variant>
    </vt:vector>
  </HeadingPairs>
  <TitlesOfParts>
    <vt:vector size="19" baseType="lpstr">
      <vt:lpstr>Calibri</vt:lpstr>
      <vt:lpstr>Arial</vt:lpstr>
      <vt:lpstr>Times New Roman</vt:lpstr>
      <vt:lpstr>Тема Office</vt: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Vlad</dc:creator>
  <cp:lastModifiedBy>asus</cp:lastModifiedBy>
  <cp:revision>15</cp:revision>
  <dcterms:created xsi:type="dcterms:W3CDTF">2014-04-24T12:35:53Z</dcterms:created>
  <dcterms:modified xsi:type="dcterms:W3CDTF">2014-05-21T14:05:27Z</dcterms:modified>
</cp:coreProperties>
</file>