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4" r:id="rId2"/>
    <p:sldId id="261" r:id="rId3"/>
    <p:sldId id="258" r:id="rId4"/>
    <p:sldId id="263" r:id="rId5"/>
    <p:sldId id="260" r:id="rId6"/>
    <p:sldId id="259" r:id="rId7"/>
    <p:sldId id="257" r:id="rId8"/>
    <p:sldId id="256" r:id="rId9"/>
    <p:sldId id="265" r:id="rId10"/>
    <p:sldId id="266" r:id="rId11"/>
    <p:sldId id="270" r:id="rId12"/>
    <p:sldId id="282" r:id="rId13"/>
    <p:sldId id="272" r:id="rId14"/>
    <p:sldId id="273" r:id="rId15"/>
    <p:sldId id="277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CCFF"/>
    <a:srgbClr val="FF0066"/>
    <a:srgbClr val="FF66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2695-35F5-4263-96EF-63892D15A95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E7B99-F70A-46AF-8F2C-9512296FF8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минулому уроці ми почали вивчати тему…,</a:t>
            </a:r>
            <a:r>
              <a:rPr lang="uk-UA" baseline="0" dirty="0" smtClean="0"/>
              <a:t> та дослідили питання…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E7B99-F70A-46AF-8F2C-9512296FF8B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79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0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14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24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56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94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8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44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12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66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bv10023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525"/>
            <a:ext cx="1044575" cy="6829425"/>
          </a:xfrm>
          <a:prstGeom prst="rect">
            <a:avLst/>
          </a:prstGeom>
          <a:noFill/>
          <a:ln w="28575" cap="rnd" cmpd="dbl">
            <a:solidFill>
              <a:srgbClr val="7030A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0F6536C-944B-4A4F-A784-E546B092B92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F449247-3684-402D-B3A8-CCD53FF5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5A2C64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5A2C64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5A2C64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5A2C64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5A2C64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5520" y="476672"/>
            <a:ext cx="50529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Нервова регуляція</a:t>
            </a:r>
          </a:p>
          <a:p>
            <a:pPr algn="ct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ункцій організму</a:t>
            </a:r>
            <a:endParaRPr lang="uk-U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963942"/>
            <a:ext cx="6954981" cy="390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Особливості нервової регуляції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Загальний план будови НС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Особливості будови нервової тканини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Будова, властивості, різноманітність нейронів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Принцип дії НС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Будова рефлекторної дуги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Передача інформації в НС</a:t>
            </a:r>
          </a:p>
        </p:txBody>
      </p:sp>
    </p:spTree>
    <p:extLst>
      <p:ext uri="{BB962C8B-B14F-4D97-AF65-F5344CB8AC3E}">
        <p14:creationId xmlns="" xmlns:p14="http://schemas.microsoft.com/office/powerpoint/2010/main" val="5496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pinal 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152" y="1018673"/>
            <a:ext cx="306934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271929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Зовнішня будова спинного мозку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037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66406" y="1141758"/>
            <a:ext cx="180020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66406" y="1796978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6406" y="2814979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0304" y="3457738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32004" y="3457737"/>
            <a:ext cx="1800200" cy="442674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8-14 см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38106" y="1141758"/>
            <a:ext cx="1800200" cy="408623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анал хребта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32004" y="1780624"/>
            <a:ext cx="1800200" cy="783193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онкостінна трубка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38106" y="2814979"/>
            <a:ext cx="1800200" cy="442674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41-45 см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38106" y="4221087"/>
            <a:ext cx="1800200" cy="442674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31 х 2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38106" y="5146565"/>
            <a:ext cx="1800200" cy="442674"/>
          </a:xfrm>
          <a:prstGeom prst="roundRect">
            <a:avLst/>
          </a:prstGeom>
          <a:gradFill>
            <a:gsLst>
              <a:gs pos="2000">
                <a:srgbClr val="F1CBFC"/>
              </a:gs>
              <a:gs pos="0">
                <a:schemeClr val="accent2">
                  <a:tint val="50000"/>
                  <a:satMod val="300000"/>
                </a:schemeClr>
              </a:gs>
              <a:gs pos="1000">
                <a:srgbClr val="F2D0FC"/>
              </a:gs>
              <a:gs pos="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31 х 2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266406" y="4663762"/>
            <a:ext cx="1800200" cy="1044661"/>
            <a:chOff x="4266406" y="4663762"/>
            <a:chExt cx="1800200" cy="104466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66406" y="5027385"/>
              <a:ext cx="1800200" cy="68103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uk-UA" sz="1700" b="1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uk-UA" sz="1700" b="1" dirty="0" smtClean="0">
                  <a:latin typeface="Times New Roman" pitchFamily="18" charset="0"/>
                  <a:cs typeface="Times New Roman" pitchFamily="18" charset="0"/>
                </a:rPr>
                <a:t>пинномозкові нерви</a:t>
              </a:r>
              <a:endParaRPr lang="ru-RU" sz="17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5004048" y="4663762"/>
              <a:ext cx="360040" cy="36362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4266406" y="4221088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сегменти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019392"/>
            <a:ext cx="1374582" cy="17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43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4" grpId="0" animBg="1"/>
      <p:bldP spid="27" grpId="0" animBg="1"/>
      <p:bldP spid="28" grpId="0" animBg="1"/>
      <p:bldP spid="29" grpId="0" animBg="1"/>
      <p:bldP spid="37" grpId="0" animBg="1"/>
      <p:bldP spid="39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271929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Оболонки спинного мозку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13" y="1348534"/>
            <a:ext cx="25336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037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53684" y="2289951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'яка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9776" y="3365244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павутинна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9776" y="4156846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тверда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13" idx="1"/>
          </p:cNvCxnSpPr>
          <p:nvPr/>
        </p:nvCxnSpPr>
        <p:spPr>
          <a:xfrm flipH="1">
            <a:off x="4002313" y="4378183"/>
            <a:ext cx="12174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1"/>
          </p:cNvCxnSpPr>
          <p:nvPr/>
        </p:nvCxnSpPr>
        <p:spPr>
          <a:xfrm flipH="1" flipV="1">
            <a:off x="3786289" y="3148734"/>
            <a:ext cx="1433487" cy="4378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1"/>
          </p:cNvCxnSpPr>
          <p:nvPr/>
        </p:nvCxnSpPr>
        <p:spPr>
          <a:xfrm flipH="1" flipV="1">
            <a:off x="3786289" y="2428654"/>
            <a:ext cx="1467395" cy="826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18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271929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Внутрішня будова спинного мозку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037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479501"/>
            <a:ext cx="38783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ентральний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канал (ліквор)</a:t>
            </a:r>
          </a:p>
          <a:p>
            <a:pPr marL="342900" indent="-342900">
              <a:buAutoNum type="arabicPeriod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іра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речовина</a:t>
            </a:r>
          </a:p>
          <a:p>
            <a:pPr marL="342900" indent="-342900">
              <a:buAutoNum type="arabicPeriod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іла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речовина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адній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корінець (ЧН)</a:t>
            </a:r>
          </a:p>
          <a:p>
            <a:pPr marL="342900" indent="-342900">
              <a:buAutoNum type="arabicPeriod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ередній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корінець (РН)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англій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96" y="1543100"/>
            <a:ext cx="37510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152506" y="1340768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32931" y="1299481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29323" y="1966554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09095" y="1606514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42445" y="3844145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655676" y="1684141"/>
            <a:ext cx="36004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55676" y="3650905"/>
            <a:ext cx="540060" cy="4261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32931" y="4807456"/>
            <a:ext cx="6107335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Сіра речовина складається з 3% тіл рухових нейронів та 97% вставних нейронів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4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5696" y="271929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Функції спинного мозку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037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30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1828739" cy="42037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340767"/>
            <a:ext cx="2952328" cy="4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461471" y="1841703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провідникова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1471" y="3172106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рефлекторна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9031" y="5157191"/>
            <a:ext cx="4803365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Рефлекси: </a:t>
            </a: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підтримання постави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одіння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егуляція функцій внутрішніх органів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0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22251" y="188640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Функції спинного мозку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095500" cy="527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15816" y="1844824"/>
            <a:ext cx="1118516" cy="374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шийний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3254295"/>
            <a:ext cx="1118516" cy="374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грудний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4740" y="4710613"/>
            <a:ext cx="1440160" cy="374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поперековий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4740" y="5502701"/>
            <a:ext cx="1440160" cy="374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крижовий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5949280"/>
            <a:ext cx="1440160" cy="374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куприковий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98757">
            <a:off x="7768781" y="537333"/>
            <a:ext cx="771270" cy="2409719"/>
          </a:xfrm>
          <a:prstGeom prst="rect">
            <a:avLst/>
          </a:prstGeom>
        </p:spPr>
      </p:pic>
      <p:pic>
        <p:nvPicPr>
          <p:cNvPr id="14" name="Рисунок 13" descr="Копия 100304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3721" y="1155432"/>
            <a:ext cx="1046351" cy="1357197"/>
          </a:xfrm>
          <a:prstGeom prst="rect">
            <a:avLst/>
          </a:prstGeom>
        </p:spPr>
      </p:pic>
      <p:pic>
        <p:nvPicPr>
          <p:cNvPr id="15" name="Рисунок 14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58897"/>
            <a:ext cx="1080120" cy="1600341"/>
          </a:xfrm>
          <a:prstGeom prst="rect">
            <a:avLst/>
          </a:prstGeom>
        </p:spPr>
      </p:pic>
      <p:pic>
        <p:nvPicPr>
          <p:cNvPr id="17" name="Рисунок 16" descr="Копия atla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2296" y="3003263"/>
            <a:ext cx="825221" cy="1226043"/>
          </a:xfrm>
          <a:prstGeom prst="rect">
            <a:avLst/>
          </a:prstGeom>
        </p:spPr>
      </p:pic>
      <p:pic>
        <p:nvPicPr>
          <p:cNvPr id="18" name="Рисунок 17" descr="1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3885" y="3098881"/>
            <a:ext cx="1274634" cy="1106453"/>
          </a:xfrm>
          <a:prstGeom prst="rect">
            <a:avLst/>
          </a:prstGeom>
        </p:spPr>
      </p:pic>
      <p:pic>
        <p:nvPicPr>
          <p:cNvPr id="19" name="Рисунок 18" descr="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8457" y="3037746"/>
            <a:ext cx="952500" cy="1228725"/>
          </a:xfrm>
          <a:prstGeom prst="rect">
            <a:avLst/>
          </a:prstGeom>
        </p:spPr>
      </p:pic>
      <p:pic>
        <p:nvPicPr>
          <p:cNvPr id="20" name="Рисунок 19" descr="176602_image_lar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3006303"/>
            <a:ext cx="1275467" cy="1291612"/>
          </a:xfrm>
          <a:prstGeom prst="rect">
            <a:avLst/>
          </a:prstGeom>
        </p:spPr>
      </p:pic>
      <p:pic>
        <p:nvPicPr>
          <p:cNvPr id="21" name="Рисунок 20" descr="51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0668" y="4634212"/>
            <a:ext cx="1035883" cy="1243060"/>
          </a:xfrm>
          <a:prstGeom prst="rect">
            <a:avLst/>
          </a:prstGeom>
        </p:spPr>
      </p:pic>
      <p:pic>
        <p:nvPicPr>
          <p:cNvPr id="22" name="Рисунок 21" descr="а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8474" y="4426401"/>
            <a:ext cx="1347271" cy="1451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2366098" cy="1368152"/>
          </a:xfrm>
          <a:prstGeom prst="rect">
            <a:avLst/>
          </a:prstGeom>
        </p:spPr>
      </p:pic>
      <p:pic>
        <p:nvPicPr>
          <p:cNvPr id="14" name="Рисунок 13" descr="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64804"/>
            <a:ext cx="1643074" cy="2281293"/>
          </a:xfrm>
          <a:prstGeom prst="rect">
            <a:avLst/>
          </a:prstGeom>
        </p:spPr>
      </p:pic>
      <p:pic>
        <p:nvPicPr>
          <p:cNvPr id="15" name="Рисунок 14" descr="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573016"/>
            <a:ext cx="2000264" cy="2423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0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22251" y="188640"/>
            <a:ext cx="6107335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Вставте пропущені слова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347" y="1052736"/>
            <a:ext cx="79805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має вигляд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трубки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діаметром   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 довжиною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41 – 45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см. 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розташований у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каналі хребта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захищений оболонками: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твердою, павутинною та м'якою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центрі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СМ розташований </a:t>
            </a:r>
            <a:r>
              <a:rPr lang="uk-UA" sz="2000" b="1" dirty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центральний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канал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заповнений рідиною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ліквором.       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СМ сіра речовина розташована в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Біла речовина утворена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аксонами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нервових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клітин.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складається з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сегменту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 СМ відходить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31х2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спинномозкових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нервів.   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Кожен нерв починається двома корінцями: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переднім та заднім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задніх корінцях розташовані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нейрони.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передніх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рухові нейрони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СМ виконує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провідну та рефлекторну </a:t>
            </a:r>
            <a:r>
              <a:rPr lang="uk-UA" sz="2000" b="1" dirty="0" smtClean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функції.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000108"/>
            <a:ext cx="100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трубки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07154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 – 14 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857364"/>
            <a:ext cx="1784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каналі хребта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4287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41 – 45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214554"/>
            <a:ext cx="394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твердою, павутинною та м'якою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286124"/>
            <a:ext cx="936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2571744"/>
            <a:ext cx="2541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центральний канал 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3643314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аксонами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40719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44291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31х2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4786322"/>
            <a:ext cx="2361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переднім та заднім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5143512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чутливі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5572140"/>
            <a:ext cx="193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рухові нейрони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5929330"/>
            <a:ext cx="310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провідну та рефлекторну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0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5754" y="717376"/>
            <a:ext cx="5014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sz="4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2250" y="1988840"/>
            <a:ext cx="3682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Опрацювати § 54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Вивчити ОК-2, терміни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Дати відповіді на ?1-7, 8*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Повторити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52, 53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e5413e915f3dddb80ec369a286f956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717032"/>
            <a:ext cx="1643074" cy="154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5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85" y="1196752"/>
            <a:ext cx="55015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634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Довгий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нерозгалуджений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відросток нервової клітини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207900"/>
            <a:ext cx="382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Місце контакту двох нейронів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916832"/>
            <a:ext cx="452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Скупчення тіл та дендритів нейронів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493179"/>
            <a:ext cx="19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Дія подразника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140968"/>
            <a:ext cx="437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Відповідь організму на подразнення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5215" y="599406"/>
            <a:ext cx="1287265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аксон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36275" y="1211755"/>
            <a:ext cx="1287265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синапс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872494"/>
            <a:ext cx="216024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іра речовина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912" y="2493179"/>
            <a:ext cx="216024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подразнення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31534" y="3140968"/>
            <a:ext cx="216024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рефлекс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2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21" y="448677"/>
            <a:ext cx="5132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uk-UA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692697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Рефлекс – будь-яка реакція організму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412776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Нервова клітина нефрон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132857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Аксон – короткий відросток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2852936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Сіра речовина – скупчення аксонів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3645024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Мієлінова оболонка вкриває дендрити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4293096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Рухові нейрони - доцентрові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9114" y="5013176"/>
            <a:ext cx="4680520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Подразливість – це дія подразника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885" y="188640"/>
            <a:ext cx="444352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endParaRPr lang="uk-UA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18127"/>
            <a:ext cx="7344816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До центральної НС відносяться: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А)  головний мозок		В) спино-мозкові нерви	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Б) черепно-мозкові нерви	Г) спинний мозок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1772816"/>
            <a:ext cx="7344816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переферичної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НС відносяться: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А)  головний мозок		В) спино-мозкові нерви	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Б) черепно-мозкові нерви	Г) спинний мозок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3212976"/>
            <a:ext cx="7344816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Шлях збудження по чутливому нейрону: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А)  до ЦНС		В) до органу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Б) від ЦНС		Г) від органу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3658" y="4653136"/>
            <a:ext cx="7344816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Шлях збудження по руховому нейрону: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А)  до ЦНС		В) до органу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Б) від ЦНС		Г) від органу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364088" y="1124744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691680" y="772676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565666" y="2564904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238074" y="2282187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565666" y="3667525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355976" y="4004759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565666" y="5445224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352206" y="5162507"/>
            <a:ext cx="252028" cy="2827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2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49" y="692696"/>
            <a:ext cx="25812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640" y="260648"/>
            <a:ext cx="46358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68527"/>
            <a:ext cx="3518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Яку будову має нейрон?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Які властивості має нейрон?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292080" y="1486694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92080" y="2134766"/>
            <a:ext cx="2110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292080" y="3070870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4048" y="1270670"/>
            <a:ext cx="2880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918742"/>
            <a:ext cx="2880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854846"/>
            <a:ext cx="2880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2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192688" cy="3240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383640" y="260648"/>
            <a:ext cx="46358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460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Що таке рефлекторна дуга?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Яку будову вона має?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Назвіть функції складових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частин рефлекторної дуги.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656298"/>
            <a:ext cx="2736304" cy="5333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40" y="260648"/>
            <a:ext cx="46358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668527"/>
            <a:ext cx="4023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Яку будову має нервова система?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Які функції вона виконує?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068637"/>
            <a:ext cx="2232248" cy="84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131840" y="1916832"/>
            <a:ext cx="20162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75856" y="2348880"/>
            <a:ext cx="180020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75856" y="3140968"/>
            <a:ext cx="180020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148064" y="1772816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(1,2)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2890977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9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479" y="332656"/>
            <a:ext cx="66155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Будова нервової </a:t>
            </a:r>
            <a:r>
              <a:rPr lang="uk-UA" sz="4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системи.</a:t>
            </a:r>
            <a:endParaRPr lang="uk-UA" sz="44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Будова та </a:t>
            </a:r>
            <a:r>
              <a:rPr lang="uk-UA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функції </a:t>
            </a:r>
            <a:endParaRPr lang="uk-UA" sz="44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спинного мозку</a:t>
            </a:r>
            <a:endParaRPr lang="uk-UA" sz="4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915" y="1923222"/>
            <a:ext cx="172819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011" y="2573086"/>
            <a:ext cx="590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Поглибити знання про будову НС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Вивчити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будову та функції спинного мозку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1663" y="188640"/>
            <a:ext cx="936104" cy="7831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Урок №2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15" y="4631314"/>
            <a:ext cx="172819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Поняття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653136"/>
            <a:ext cx="5907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ЦНС, ПНС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Нервові центри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Провідні шляхи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Біла та сіра речовина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Спино-мозкові нерви</a:t>
            </a:r>
          </a:p>
        </p:txBody>
      </p:sp>
      <p:pic>
        <p:nvPicPr>
          <p:cNvPr id="10" name="Рисунок 9" descr="Копия 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022736"/>
            <a:ext cx="707124" cy="3655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6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274416"/>
            <a:ext cx="2088232" cy="478846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561629" y="1261023"/>
            <a:ext cx="936104" cy="44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2408" y="1924952"/>
            <a:ext cx="18002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Сіра речовина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7073" y="264552"/>
            <a:ext cx="4896544" cy="578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Мікроскопічна будова НС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037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813480" y="1924952"/>
            <a:ext cx="18002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Біла речовина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86844" y="2996952"/>
            <a:ext cx="18002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іла + дендрити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13480" y="3167211"/>
            <a:ext cx="1800200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ксони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46902" y="4128541"/>
            <a:ext cx="2017186" cy="1123712"/>
            <a:chOff x="3372408" y="3906813"/>
            <a:chExt cx="2135696" cy="11237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372408" y="3906813"/>
              <a:ext cx="2135696" cy="11237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uk-UA" sz="20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ора</a:t>
              </a:r>
            </a:p>
            <a:p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ядра</a:t>
              </a:r>
              <a:endParaRPr lang="uk-UA" sz="2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ганглії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авая фигурная скобка 15"/>
            <p:cNvSpPr/>
            <p:nvPr/>
          </p:nvSpPr>
          <p:spPr>
            <a:xfrm>
              <a:off x="4088394" y="3952969"/>
              <a:ext cx="202679" cy="6391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86944" y="4128541"/>
              <a:ext cx="900100" cy="28803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ЦНС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464049" y="4644240"/>
              <a:ext cx="900100" cy="28803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П</a:t>
              </a:r>
              <a:r>
                <a:rPr lang="uk-UA" dirty="0" smtClean="0"/>
                <a:t>НС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74679" y="4128541"/>
            <a:ext cx="2135696" cy="1123712"/>
            <a:chOff x="3372408" y="3906813"/>
            <a:chExt cx="2135696" cy="112371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372408" y="3906813"/>
              <a:ext cx="2135696" cy="11237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uk-UA" sz="2000" b="1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ровідні </a:t>
              </a:r>
            </a:p>
            <a:p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шляхи</a:t>
              </a:r>
              <a:endParaRPr lang="uk-UA" sz="2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нерви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601480" y="4128541"/>
              <a:ext cx="900100" cy="28803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ЦНС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414750" y="4644240"/>
              <a:ext cx="900100" cy="28803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П</a:t>
              </a:r>
              <a:r>
                <a:rPr lang="uk-UA" dirty="0" smtClean="0"/>
                <a:t>НС</a:t>
              </a:r>
              <a:endParaRPr lang="ru-RU" dirty="0"/>
            </a:p>
          </p:txBody>
        </p:sp>
        <p:sp>
          <p:nvSpPr>
            <p:cNvPr id="23" name="Правая фигурная скобка 22"/>
            <p:cNvSpPr/>
            <p:nvPr/>
          </p:nvSpPr>
          <p:spPr>
            <a:xfrm>
              <a:off x="4500140" y="3952968"/>
              <a:ext cx="202679" cy="6391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>
            <a:stCxn id="7" idx="2"/>
            <a:endCxn id="8" idx="3"/>
          </p:cNvCxnSpPr>
          <p:nvPr/>
        </p:nvCxnSpPr>
        <p:spPr>
          <a:xfrm flipH="1">
            <a:off x="5172608" y="1703697"/>
            <a:ext cx="857073" cy="612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2" idx="1"/>
          </p:cNvCxnSpPr>
          <p:nvPr/>
        </p:nvCxnSpPr>
        <p:spPr>
          <a:xfrm>
            <a:off x="6029681" y="1703697"/>
            <a:ext cx="783799" cy="612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90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renevii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sirenevii</Template>
  <TotalTime>404</TotalTime>
  <Words>569</Words>
  <Application>Microsoft Office PowerPoint</Application>
  <PresentationFormat>Экран (4:3)</PresentationFormat>
  <Paragraphs>237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sirenevii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Admin</cp:lastModifiedBy>
  <cp:revision>29</cp:revision>
  <dcterms:created xsi:type="dcterms:W3CDTF">2012-02-11T15:09:27Z</dcterms:created>
  <dcterms:modified xsi:type="dcterms:W3CDTF">2012-02-14T07:32:35Z</dcterms:modified>
</cp:coreProperties>
</file>