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6" r:id="rId10"/>
    <p:sldId id="264"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18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23.03.2013</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ru-RU" smtClean="0"/>
              <a:t>Образец заголовка</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23.03.2013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23.03.2013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Title 8"/>
          <p:cNvSpPr>
            <a:spLocks noGrp="1"/>
          </p:cNvSpPr>
          <p:nvPr>
            <p:ph type="title"/>
          </p:nvPr>
        </p:nvSpPr>
        <p:spPr>
          <a:xfrm>
            <a:off x="914400" y="1544715"/>
            <a:ext cx="7315200" cy="1154097"/>
          </a:xfrm>
        </p:spPr>
        <p:txBody>
          <a:bodyPr/>
          <a:lstStyle/>
          <a:p>
            <a:r>
              <a:rPr lang="ru-RU" smtClean="0"/>
              <a:t>Образец заголовка</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23.03.2013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a:xfrm>
            <a:off x="914400" y="1544715"/>
            <a:ext cx="7315200" cy="1154097"/>
          </a:xfrm>
        </p:spPr>
        <p:txBody>
          <a:bodyPr/>
          <a:lstStyle/>
          <a:p>
            <a:r>
              <a:rPr lang="ru-RU" smtClean="0"/>
              <a:t>Образец заголовка</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23.03.2013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23.03.2013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ru-RU" smtClean="0"/>
              <a:t>Образец заголовка</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B4C71EC6-210F-42DE-9C53-41977AD35B3D}" type="datetimeFigureOut">
              <a:rPr lang="ru-RU" smtClean="0"/>
              <a:t>23.03.2013</a:t>
            </a:fld>
            <a:endParaRPr lang="ru-RU"/>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19B0651-EE4F-4900-A07F-96A6BFA9D0F0}" type="slidenum">
              <a:rPr lang="ru-RU" smtClean="0"/>
              <a:t>‹#›</a:t>
            </a:fld>
            <a:endParaRPr lang="ru-RU"/>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ru-RU"/>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sz="5300" dirty="0">
                <a:ln w="10160">
                  <a:solidFill>
                    <a:schemeClr val="accent1"/>
                  </a:solidFill>
                  <a:prstDash val="solid"/>
                </a:ln>
                <a:solidFill>
                  <a:srgbClr val="FFFFFF"/>
                </a:solidFill>
                <a:effectLst>
                  <a:outerShdw blurRad="38100" dist="32000" dir="5400000" algn="tl">
                    <a:srgbClr val="000000">
                      <a:alpha val="30000"/>
                    </a:srgbClr>
                  </a:outerShdw>
                </a:effectLst>
                <a:latin typeface="Constantia" pitchFamily="18" charset="0"/>
              </a:rPr>
              <a:t>Вирусы — неклеточные формы жизни</a:t>
            </a:r>
            <a:r>
              <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Подзаголовок 2"/>
          <p:cNvSpPr>
            <a:spLocks noGrp="1"/>
          </p:cNvSpPr>
          <p:nvPr>
            <p:ph type="subTitle" idx="1"/>
          </p:nvPr>
        </p:nvSpPr>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ru-RU" sz="2400" b="1" dirty="0" smtClean="0">
                <a:ln w="50800"/>
                <a:solidFill>
                  <a:schemeClr val="bg1">
                    <a:shade val="50000"/>
                  </a:schemeClr>
                </a:solidFill>
                <a:latin typeface="Constantia" pitchFamily="18" charset="0"/>
              </a:rPr>
              <a:t>Работа ученицы 10-А класса</a:t>
            </a:r>
          </a:p>
          <a:p>
            <a:r>
              <a:rPr lang="ru-RU" sz="2400" b="1" dirty="0" err="1" smtClean="0">
                <a:ln w="50800"/>
                <a:solidFill>
                  <a:schemeClr val="bg1">
                    <a:shade val="50000"/>
                  </a:schemeClr>
                </a:solidFill>
                <a:latin typeface="Constantia" pitchFamily="18" charset="0"/>
              </a:rPr>
              <a:t>Шураевой</a:t>
            </a:r>
            <a:r>
              <a:rPr lang="ru-RU" sz="2400" b="1" dirty="0" smtClean="0">
                <a:ln w="50800"/>
                <a:solidFill>
                  <a:schemeClr val="bg1">
                    <a:shade val="50000"/>
                  </a:schemeClr>
                </a:solidFill>
                <a:latin typeface="Constantia" pitchFamily="18" charset="0"/>
              </a:rPr>
              <a:t> Кристины </a:t>
            </a:r>
            <a:endParaRPr lang="ru-RU" sz="2400" b="1" dirty="0">
              <a:ln w="50800"/>
              <a:solidFill>
                <a:schemeClr val="bg1">
                  <a:shade val="50000"/>
                </a:schemeClr>
              </a:solidFill>
              <a:latin typeface="Constantia" pitchFamily="18" charset="0"/>
            </a:endParaRPr>
          </a:p>
        </p:txBody>
      </p:sp>
    </p:spTree>
    <p:extLst>
      <p:ext uri="{BB962C8B-B14F-4D97-AF65-F5344CB8AC3E}">
        <p14:creationId xmlns:p14="http://schemas.microsoft.com/office/powerpoint/2010/main" val="1916250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32656"/>
            <a:ext cx="7315200" cy="1154097"/>
          </a:xfrm>
        </p:spPr>
        <p:txBody>
          <a:bodyPr>
            <a:normAutofit fontScale="90000"/>
          </a:bodyPr>
          <a:lstStyle/>
          <a:p>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Профилактика и лечение вирусных заболеваний</a:t>
            </a:r>
            <a:endParaRPr lang="ru-RU"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Объект 2"/>
          <p:cNvSpPr>
            <a:spLocks noGrp="1"/>
          </p:cNvSpPr>
          <p:nvPr>
            <p:ph idx="1"/>
          </p:nvPr>
        </p:nvSpPr>
        <p:spPr>
          <a:xfrm>
            <a:off x="179512" y="1556792"/>
            <a:ext cx="8496944" cy="3539527"/>
          </a:xfrm>
        </p:spPr>
        <p:txBody>
          <a:bodyPr>
            <a:normAutofit fontScale="70000" lnSpcReduction="20000"/>
          </a:bodyPr>
          <a:lstStyle/>
          <a:p>
            <a:r>
              <a:rPr lang="ru-RU" dirty="0">
                <a:latin typeface="Constantia" pitchFamily="18" charset="0"/>
              </a:rPr>
              <a:t>Человек уязвим для вирусов, поэтому, когда организм подвергается их атаке, иммунная система будет пытаться уничтожить эти инородные элементы. </a:t>
            </a:r>
            <a:r>
              <a:rPr lang="ru-RU" dirty="0">
                <a:latin typeface="Constantia" pitchFamily="18" charset="0"/>
              </a:rPr>
              <a:t/>
            </a:r>
            <a:br>
              <a:rPr lang="ru-RU" dirty="0">
                <a:latin typeface="Constantia" pitchFamily="18" charset="0"/>
              </a:rPr>
            </a:br>
            <a:r>
              <a:rPr lang="ru-RU" dirty="0">
                <a:latin typeface="Constantia" pitchFamily="18" charset="0"/>
              </a:rPr>
              <a:t/>
            </a:r>
            <a:br>
              <a:rPr lang="ru-RU" dirty="0">
                <a:latin typeface="Constantia" pitchFamily="18" charset="0"/>
              </a:rPr>
            </a:br>
            <a:r>
              <a:rPr lang="ru-RU" dirty="0">
                <a:latin typeface="Constantia" pitchFamily="18" charset="0"/>
              </a:rPr>
              <a:t>Слабый иммунитет позволяет вирусу легче проникнуть в организм и прикрепиться к доступным клеткам, в результате чего возникают общие симптомы, такие как лихорадка, озноб, мышечные боли. </a:t>
            </a:r>
            <a:r>
              <a:rPr lang="ru-RU" dirty="0">
                <a:latin typeface="Constantia" pitchFamily="18" charset="0"/>
              </a:rPr>
              <a:t/>
            </a:r>
            <a:br>
              <a:rPr lang="ru-RU" dirty="0">
                <a:latin typeface="Constantia" pitchFamily="18" charset="0"/>
              </a:rPr>
            </a:br>
            <a:r>
              <a:rPr lang="ru-RU" dirty="0">
                <a:latin typeface="Constantia" pitchFamily="18" charset="0"/>
              </a:rPr>
              <a:t>Самый </a:t>
            </a:r>
            <a:r>
              <a:rPr lang="ru-RU" b="1" dirty="0">
                <a:latin typeface="Constantia" pitchFamily="18" charset="0"/>
              </a:rPr>
              <a:t>лучший способ избавления от вирусов – это укрепление иммунитета</a:t>
            </a:r>
            <a:r>
              <a:rPr lang="ru-RU" dirty="0">
                <a:latin typeface="Constantia" pitchFamily="18" charset="0"/>
              </a:rPr>
              <a:t>. Однако тяжесть заболевания зависит также от общего состояния здоровья, возраста и типа вируса. </a:t>
            </a:r>
            <a:r>
              <a:rPr lang="ru-RU" dirty="0">
                <a:latin typeface="Constantia" pitchFamily="18" charset="0"/>
              </a:rPr>
              <a:t/>
            </a:r>
            <a:br>
              <a:rPr lang="ru-RU" dirty="0">
                <a:latin typeface="Constantia" pitchFamily="18" charset="0"/>
              </a:rPr>
            </a:br>
            <a:r>
              <a:rPr lang="ru-RU" dirty="0">
                <a:latin typeface="Constantia" pitchFamily="18" charset="0"/>
              </a:rPr>
              <a:t/>
            </a:r>
            <a:br>
              <a:rPr lang="ru-RU" dirty="0">
                <a:latin typeface="Constantia" pitchFamily="18" charset="0"/>
              </a:rPr>
            </a:br>
            <a:r>
              <a:rPr lang="ru-RU" dirty="0">
                <a:latin typeface="Constantia" pitchFamily="18" charset="0"/>
              </a:rPr>
              <a:t>Легкие формы заболеваний, вызванных вирусными инфекциями,  обычно, требуют лишь симптоматического лечения, чтобы устранить возникший дискомфорт. В то же время, при более тяжелом течении болезни может потребоваться пребывание в стационаре, а иногда даже пожизненное лечение, например, при ВИЧ. Сочетание вариантов лечения таких, как традиционная медицина, альтернативная терапия и природные лекарства, могут помочь в борьбе с инфекцией, контролировать симптомы болезни и укрепить иммунную систему. </a:t>
            </a:r>
            <a:r>
              <a:rPr lang="ru-RU" dirty="0">
                <a:latin typeface="Constantia" pitchFamily="18" charset="0"/>
              </a:rPr>
              <a:t/>
            </a:r>
            <a:br>
              <a:rPr lang="ru-RU" dirty="0">
                <a:latin typeface="Constantia" pitchFamily="18" charset="0"/>
              </a:rPr>
            </a:br>
            <a:r>
              <a:rPr lang="ru-RU" dirty="0">
                <a:latin typeface="Constantia" pitchFamily="18" charset="0"/>
              </a:rPr>
              <a:t/>
            </a:r>
            <a:br>
              <a:rPr lang="ru-RU" dirty="0">
                <a:latin typeface="Constantia" pitchFamily="18" charset="0"/>
              </a:rPr>
            </a:br>
            <a:r>
              <a:rPr lang="ru-RU" b="1" dirty="0">
                <a:latin typeface="Constantia" pitchFamily="18" charset="0"/>
              </a:rPr>
              <a:t>Важно помнить, что избавление человека от вируса не может быть достигнуто путем простого приема антибиотиков.  Напротив, излишнее использование этих препаратов может ослабить иммунную систему, тем самым, увеличив вероятность заражения другой инфекцией.</a:t>
            </a:r>
            <a:endParaRPr lang="ru-RU" dirty="0">
              <a:latin typeface="Constantia"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6967" y="4824552"/>
            <a:ext cx="2952329" cy="2060848"/>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4824552"/>
            <a:ext cx="3024336" cy="2033448"/>
          </a:xfrm>
          <a:prstGeom prst="rect">
            <a:avLst/>
          </a:prstGeom>
          <a:ln>
            <a:noFill/>
          </a:ln>
          <a:effectLst>
            <a:softEdge rad="112500"/>
          </a:effectLst>
        </p:spPr>
      </p:pic>
    </p:spTree>
    <p:extLst>
      <p:ext uri="{BB962C8B-B14F-4D97-AF65-F5344CB8AC3E}">
        <p14:creationId xmlns:p14="http://schemas.microsoft.com/office/powerpoint/2010/main" val="285104653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6"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16632"/>
            <a:ext cx="7315200" cy="1154097"/>
          </a:xfrm>
        </p:spPr>
        <p:txBody>
          <a:bodyPr>
            <a:normAutofit fontScale="90000"/>
          </a:bodyPr>
          <a:lstStyle/>
          <a:p>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МЕТОДЫ ИЗУЧЕНИЯ ВИРУСОВ</a:t>
            </a:r>
            <a:endParaRPr lang="ru-RU"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Объект 2"/>
          <p:cNvSpPr>
            <a:spLocks noGrp="1"/>
          </p:cNvSpPr>
          <p:nvPr>
            <p:ph idx="1"/>
          </p:nvPr>
        </p:nvSpPr>
        <p:spPr>
          <a:xfrm>
            <a:off x="107504" y="1412775"/>
            <a:ext cx="5976664" cy="5688633"/>
          </a:xfrm>
        </p:spPr>
        <p:txBody>
          <a:bodyPr>
            <a:normAutofit fontScale="70000" lnSpcReduction="20000"/>
          </a:bodyPr>
          <a:lstStyle/>
          <a:p>
            <a:r>
              <a:rPr lang="ru-RU" dirty="0">
                <a:latin typeface="Constantia" pitchFamily="18" charset="0"/>
              </a:rPr>
              <a:t>Вирусы бактерий первыми стали объектом детальных исследований как наиболее удобная модель, обладающая рядом преимуществ по сравнению с другими вирусами. Полный цикл репликации фагов, т.е. время от заражения бактериальной клетки до выхода из нее размножившихся вирусных частиц, происходит в течение одного часа. Другие вирусы обычно накапливаются в течение нескольких суток или даже более продолжительного времени. Незадолго до Второй мировой войны и вскоре после ее окончания были разработаны методы изучения отдельных вирусных частиц. Чашки с питательным </a:t>
            </a:r>
            <a:r>
              <a:rPr lang="ru-RU" dirty="0" err="1">
                <a:latin typeface="Constantia" pitchFamily="18" charset="0"/>
              </a:rPr>
              <a:t>агаром</a:t>
            </a:r>
            <a:r>
              <a:rPr lang="ru-RU" dirty="0">
                <a:latin typeface="Constantia" pitchFamily="18" charset="0"/>
              </a:rPr>
              <a:t>, на котором выращен </a:t>
            </a:r>
            <a:r>
              <a:rPr lang="ru-RU" dirty="0" err="1">
                <a:latin typeface="Constantia" pitchFamily="18" charset="0"/>
              </a:rPr>
              <a:t>монослой</a:t>
            </a:r>
            <a:r>
              <a:rPr lang="ru-RU" dirty="0">
                <a:latin typeface="Constantia" pitchFamily="18" charset="0"/>
              </a:rPr>
              <a:t> (сплошной слой) бактериальных клеток, заражают частицами фага, используя для этого его последовательные разведения. Размножаясь, вирус убивает "приютившую" его клетку и проникает в соседние, которые тоже гибнут после накопления </a:t>
            </a:r>
            <a:r>
              <a:rPr lang="ru-RU" dirty="0" err="1">
                <a:latin typeface="Constantia" pitchFamily="18" charset="0"/>
              </a:rPr>
              <a:t>фагового</a:t>
            </a:r>
            <a:r>
              <a:rPr lang="ru-RU" dirty="0">
                <a:latin typeface="Constantia" pitchFamily="18" charset="0"/>
              </a:rPr>
              <a:t> потомства. Участок погибших клеток виден невооруженным глазом как светлое пятно. Такие пятна называют "негативными колониями", или бляшками. Разработанный метод позволил изучать потомство отдельных вирусных частиц, обнаружить генетическую рекомбинацию вирусов и определить генетическую структуру и способы репликации фагов в деталях, казавшихся ранее невероятными. Работы с бактериофагами способствовали расширению методического арсенала в изучении вирусов животных. До этого исследования вирусов позвоночных выполнялись в основном на лабораторных животных; такие опыты были очень трудоемки, дороги и не очень информативны. </a:t>
            </a:r>
            <a:r>
              <a:rPr lang="ru-RU" dirty="0" err="1">
                <a:latin typeface="Constantia" pitchFamily="18" charset="0"/>
              </a:rPr>
              <a:t>Впоследствие</a:t>
            </a:r>
            <a:r>
              <a:rPr lang="ru-RU" dirty="0">
                <a:latin typeface="Constantia" pitchFamily="18" charset="0"/>
              </a:rPr>
              <a:t> появились новые методы, основанные на применении тканевых культур; бактериальные клетки, использовавшиеся в экспериментах с фагами, были заменены на клетки позвоночных. Однако для изучения механизмов развития вирусных заболеваний эксперименты на лабораторных животных очень важны и продолжают проводиться в настоящее время.</a:t>
            </a:r>
            <a:endParaRPr lang="ru-RU" dirty="0">
              <a:latin typeface="Constantia"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1268760"/>
            <a:ext cx="3057128" cy="198884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257600"/>
            <a:ext cx="3057128" cy="3195736"/>
          </a:xfrm>
          <a:prstGeom prst="rect">
            <a:avLst/>
          </a:prstGeom>
          <a:ln>
            <a:noFill/>
          </a:ln>
          <a:effectLst>
            <a:softEdge rad="112500"/>
          </a:effectLst>
        </p:spPr>
      </p:pic>
    </p:spTree>
    <p:extLst>
      <p:ext uri="{BB962C8B-B14F-4D97-AF65-F5344CB8AC3E}">
        <p14:creationId xmlns:p14="http://schemas.microsoft.com/office/powerpoint/2010/main" val="253046844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3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out)">
                                      <p:cBhvr>
                                        <p:cTn id="17" dur="2000"/>
                                        <p:tgtEl>
                                          <p:spTgt spid="4"/>
                                        </p:tgtEl>
                                      </p:cBhvr>
                                    </p:animEffect>
                                  </p:childTnLst>
                                </p:cTn>
                              </p:par>
                              <p:par>
                                <p:cTn id="18" presetID="6" presetClass="entr" presetSubtype="3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out)">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640"/>
            <a:ext cx="7315200" cy="1154097"/>
          </a:xfrm>
        </p:spPr>
        <p:txBody>
          <a:bodyPr/>
          <a:lstStyle/>
          <a:p>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Что такое вирус?</a:t>
            </a:r>
            <a:endParaRPr lang="ru-RU"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Объект 2"/>
          <p:cNvSpPr>
            <a:spLocks noGrp="1"/>
          </p:cNvSpPr>
          <p:nvPr>
            <p:ph idx="1"/>
          </p:nvPr>
        </p:nvSpPr>
        <p:spPr>
          <a:xfrm>
            <a:off x="323528" y="1844824"/>
            <a:ext cx="8352927" cy="4032448"/>
          </a:xfrm>
        </p:spPr>
        <p:txBody>
          <a:bodyPr>
            <a:normAutofit fontScale="92500" lnSpcReduction="10000"/>
          </a:bodyPr>
          <a:lstStyle/>
          <a:p>
            <a:r>
              <a:rPr lang="ru-RU" sz="1500" dirty="0">
                <a:latin typeface="Constantia" pitchFamily="18" charset="0"/>
              </a:rPr>
              <a:t>Вирусы — это крошечные частички, которые вызывают различные заболевания у людей, животных и растений. Слово «частички» может показаться странным, однако давайте разберемся, почему мы используем именно его.</a:t>
            </a:r>
          </a:p>
          <a:p>
            <a:r>
              <a:rPr lang="ru-RU" sz="1500" dirty="0">
                <a:latin typeface="Constantia" pitchFamily="18" charset="0"/>
              </a:rPr>
              <a:t>Вирусы настолько малы, что могут просачиваться даже сквозь самые мелкопористые фильтры. Крошечный размер не позволяет разглядеть их в обычный микроскоп, поэтому, изучая вирусы, ученые вынуждены пользоваться фотографиями, полученными с помощью электронного микроскопа. В отличие от бактерий их нельзя разводить в сахарном сиропе: они растут и размножаются только в присутствии живой материи. Являясь паразитами, они целиком и полностью зависят от организма, в котором находятся.</a:t>
            </a:r>
          </a:p>
          <a:p>
            <a:r>
              <a:rPr lang="ru-RU" sz="1500" dirty="0">
                <a:latin typeface="Constantia" pitchFamily="18" charset="0"/>
              </a:rPr>
              <a:t>Из-за того, что они так малы и искусственно создать условия для их роста необычайно трудно, многие исследователи склоняются к мысли, что вирусы — вовсе не живые организмы, но некое среднее звено между живой и неживой материей.</a:t>
            </a:r>
          </a:p>
          <a:p>
            <a:r>
              <a:rPr lang="ru-RU" sz="1500" dirty="0">
                <a:latin typeface="Constantia" pitchFamily="18" charset="0"/>
              </a:rPr>
              <a:t>Вирусы являются источниками болезней, многие из которых известны всем. Воздействуя на различные органы тела, каждая группа вирусов вызывает различные виды заболеваний.</a:t>
            </a:r>
          </a:p>
          <a:p>
            <a:r>
              <a:rPr lang="ru-RU" sz="1500" dirty="0">
                <a:latin typeface="Constantia" pitchFamily="18" charset="0"/>
              </a:rPr>
              <a:t>Многие кожные болезни, такие как ветрянка, оспа, корь,— результат деятельности одной группы вирусов. Другая является причиной заболеваний центральной нервной системы: бешенство, воспаление мозга, детский паралич. Третья воздействует на внутренние органы и вызывает желтую лихорадку, грипп, обычную простуду, вирусное воспаление печени и многие другие.</a:t>
            </a:r>
          </a:p>
          <a:p>
            <a:endParaRPr lang="ru-RU" dirty="0"/>
          </a:p>
        </p:txBody>
      </p:sp>
    </p:spTree>
    <p:extLst>
      <p:ext uri="{BB962C8B-B14F-4D97-AF65-F5344CB8AC3E}">
        <p14:creationId xmlns:p14="http://schemas.microsoft.com/office/powerpoint/2010/main" val="9356436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99592" y="332656"/>
            <a:ext cx="7315200" cy="1154097"/>
          </a:xfrm>
        </p:spPr>
        <p:txBody>
          <a:bodyPr/>
          <a:lstStyle/>
          <a:p>
            <a:r>
              <a:rPr lang="ru-RU" dirty="0" smtClean="0">
                <a:ln w="10160">
                  <a:solidFill>
                    <a:schemeClr val="accent1"/>
                  </a:solidFill>
                  <a:prstDash val="solid"/>
                </a:ln>
                <a:solidFill>
                  <a:srgbClr val="FFFFFF"/>
                </a:solidFill>
                <a:effectLst>
                  <a:outerShdw blurRad="38100" dist="32000" dir="5400000" algn="tl">
                    <a:srgbClr val="000000">
                      <a:alpha val="30000"/>
                    </a:srgbClr>
                  </a:outerShdw>
                </a:effectLst>
              </a:rPr>
              <a:t>Строение вирусов</a:t>
            </a:r>
            <a:endParaRPr lang="ru-RU"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2" name="Объект 1"/>
          <p:cNvSpPr>
            <a:spLocks noGrp="1"/>
          </p:cNvSpPr>
          <p:nvPr>
            <p:ph idx="1"/>
          </p:nvPr>
        </p:nvSpPr>
        <p:spPr>
          <a:xfrm>
            <a:off x="179512" y="1759957"/>
            <a:ext cx="8856984" cy="4752528"/>
          </a:xfrm>
        </p:spPr>
        <p:txBody>
          <a:bodyPr>
            <a:normAutofit/>
          </a:bodyPr>
          <a:lstStyle/>
          <a:p>
            <a:r>
              <a:rPr lang="ru-RU" sz="1400" dirty="0">
                <a:latin typeface="Constantia" pitchFamily="18" charset="0"/>
              </a:rPr>
              <a:t>Вирусы имеют настолько простое строение, что их нередко вообще не считают живыми. Каждая вирусная частица состоит из небольшого количества </a:t>
            </a:r>
            <a:r>
              <a:rPr lang="ru-RU" sz="1400" dirty="0" smtClean="0">
                <a:latin typeface="Constantia" pitchFamily="18" charset="0"/>
              </a:rPr>
              <a:t>генетического материала</a:t>
            </a:r>
            <a:r>
              <a:rPr lang="ru-RU" sz="1400" dirty="0">
                <a:latin typeface="Constantia" pitchFamily="18" charset="0"/>
              </a:rPr>
              <a:t> (ДНК или РНК), заключённого в белковую оболочку (</a:t>
            </a:r>
            <a:r>
              <a:rPr lang="ru-RU" sz="1400" b="1" i="1" dirty="0" err="1">
                <a:latin typeface="Constantia" pitchFamily="18" charset="0"/>
              </a:rPr>
              <a:t>капсид</a:t>
            </a:r>
            <a:r>
              <a:rPr lang="ru-RU" sz="1400" dirty="0">
                <a:latin typeface="Constantia" pitchFamily="18" charset="0"/>
              </a:rPr>
              <a:t>). У </a:t>
            </a:r>
            <a:r>
              <a:rPr lang="ru-RU" sz="1400" b="1" i="1" dirty="0" err="1">
                <a:latin typeface="Constantia" pitchFamily="18" charset="0"/>
              </a:rPr>
              <a:t>вироидов</a:t>
            </a:r>
            <a:r>
              <a:rPr lang="ru-RU" sz="1400" dirty="0">
                <a:latin typeface="Constantia" pitchFamily="18" charset="0"/>
              </a:rPr>
              <a:t> (мельчайших вирусоподобных частиц, вызывающих инфекционные болезни растений) </a:t>
            </a:r>
            <a:r>
              <a:rPr lang="ru-RU" sz="1400" dirty="0" err="1">
                <a:latin typeface="Constantia" pitchFamily="18" charset="0"/>
              </a:rPr>
              <a:t>капсид</a:t>
            </a:r>
            <a:r>
              <a:rPr lang="ru-RU" sz="1400" dirty="0">
                <a:latin typeface="Constantia" pitchFamily="18" charset="0"/>
              </a:rPr>
              <a:t> отсутствует. В составе ряда вирусов присутствуют углеводы и жиры. Некоторые вирусы (например, вирус герпеса) имеют дополнительную оболочку, образующуюся из плазматической мембраны клетки-хозяина. В отличие от всех остальных организмов вирусы не имеют клеточного строения. Полностью сформированная инфекционная частица называется </a:t>
            </a:r>
            <a:r>
              <a:rPr lang="ru-RU" sz="1400" b="1" i="1" dirty="0">
                <a:latin typeface="Constantia" pitchFamily="18" charset="0"/>
              </a:rPr>
              <a:t>вирионом</a:t>
            </a:r>
            <a:r>
              <a:rPr lang="ru-RU" sz="1400" dirty="0">
                <a:latin typeface="Constantia" pitchFamily="18" charset="0"/>
              </a:rPr>
              <a:t>.</a:t>
            </a:r>
          </a:p>
          <a:p>
            <a:r>
              <a:rPr lang="ru-RU" sz="1400" dirty="0" err="1">
                <a:latin typeface="Constantia" pitchFamily="18" charset="0"/>
              </a:rPr>
              <a:t>Капсид</a:t>
            </a:r>
            <a:r>
              <a:rPr lang="ru-RU" sz="1400" dirty="0">
                <a:latin typeface="Constantia" pitchFamily="18" charset="0"/>
              </a:rPr>
              <a:t> представляет собой, как правило, либо правильный многогранник (додекаэдр или икосаэдр), либо оболочку спиральной формы</a:t>
            </a:r>
            <a:r>
              <a:rPr lang="ru-RU" sz="1400" dirty="0" smtClean="0">
                <a:latin typeface="Constantia" pitchFamily="18" charset="0"/>
              </a:rPr>
              <a:t>.  </a:t>
            </a:r>
            <a:endParaRPr lang="ru-RU" sz="1400" dirty="0">
              <a:latin typeface="Constantia" pitchFamily="18" charset="0"/>
            </a:endParaRPr>
          </a:p>
          <a:p>
            <a:endParaRPr lang="ru-RU" dirty="0" smtClean="0"/>
          </a:p>
          <a:p>
            <a:endParaRPr lang="ru-RU" dirty="0"/>
          </a:p>
          <a:p>
            <a:endParaRPr lang="ru-RU" dirty="0" smtClean="0"/>
          </a:p>
          <a:p>
            <a:endParaRPr lang="ru-RU" dirty="0"/>
          </a:p>
          <a:p>
            <a:endParaRPr lang="ru-RU" dirty="0" smtClean="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3964162"/>
            <a:ext cx="5472608" cy="2135653"/>
          </a:xfrm>
          <a:prstGeom prst="rect">
            <a:avLst/>
          </a:prstGeom>
        </p:spPr>
      </p:pic>
      <p:sp>
        <p:nvSpPr>
          <p:cNvPr id="5" name="Прямоугольник 4"/>
          <p:cNvSpPr/>
          <p:nvPr/>
        </p:nvSpPr>
        <p:spPr>
          <a:xfrm>
            <a:off x="1619672" y="6165304"/>
            <a:ext cx="5328592" cy="646331"/>
          </a:xfrm>
          <a:prstGeom prst="rect">
            <a:avLst/>
          </a:prstGeom>
        </p:spPr>
        <p:txBody>
          <a:bodyPr wrap="square">
            <a:spAutoFit/>
          </a:bodyPr>
          <a:lstStyle/>
          <a:p>
            <a:r>
              <a:rPr lang="ru-RU" sz="1200" dirty="0"/>
              <a:t>Слева: вирус табачной мозаики (фотография сделана электронным микроскопом с увеличением в сто тысяч раз). Справа: схема строения вируса; красную нить РНК окружают молекулы белка</a:t>
            </a:r>
          </a:p>
        </p:txBody>
      </p:sp>
    </p:spTree>
    <p:extLst>
      <p:ext uri="{BB962C8B-B14F-4D97-AF65-F5344CB8AC3E}">
        <p14:creationId xmlns:p14="http://schemas.microsoft.com/office/powerpoint/2010/main" val="2611380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42" presetClass="entr" presetSubtype="0" fill="hold"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27584" y="188640"/>
            <a:ext cx="7315200" cy="1154097"/>
          </a:xfrm>
        </p:spPr>
        <p:txBody>
          <a:bodyPr/>
          <a:lstStyle/>
          <a:p>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Размеры вирусов</a:t>
            </a:r>
            <a:endParaRPr lang="ru-RU"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2" name="Объект 1"/>
          <p:cNvSpPr>
            <a:spLocks noGrp="1"/>
          </p:cNvSpPr>
          <p:nvPr>
            <p:ph idx="1"/>
          </p:nvPr>
        </p:nvSpPr>
        <p:spPr>
          <a:xfrm>
            <a:off x="0" y="1916832"/>
            <a:ext cx="8748464" cy="4752527"/>
          </a:xfrm>
        </p:spPr>
        <p:txBody>
          <a:bodyPr>
            <a:normAutofit/>
          </a:bodyPr>
          <a:lstStyle/>
          <a:p>
            <a:r>
              <a:rPr lang="ru-RU" sz="1400" dirty="0">
                <a:latin typeface="Constantia" pitchFamily="18" charset="0"/>
              </a:rPr>
              <a:t>Величина вирусов варьирует от 20 до 300 </a:t>
            </a:r>
            <a:r>
              <a:rPr lang="ru-RU" sz="1400" dirty="0" err="1">
                <a:latin typeface="Constantia" pitchFamily="18" charset="0"/>
              </a:rPr>
              <a:t>нм</a:t>
            </a:r>
            <a:r>
              <a:rPr lang="ru-RU" sz="1400" dirty="0">
                <a:latin typeface="Constantia" pitchFamily="18" charset="0"/>
              </a:rPr>
              <a:t> (1 </a:t>
            </a:r>
            <a:r>
              <a:rPr lang="ru-RU" sz="1400" dirty="0" err="1">
                <a:latin typeface="Constantia" pitchFamily="18" charset="0"/>
              </a:rPr>
              <a:t>нм</a:t>
            </a:r>
            <a:r>
              <a:rPr lang="ru-RU" sz="1400" dirty="0">
                <a:latin typeface="Constantia" pitchFamily="18" charset="0"/>
              </a:rPr>
              <a:t> = 10-9 м). Практически все вирусы по своим размерам мельче, чем бактерии </a:t>
            </a:r>
            <a:r>
              <a:rPr lang="en-US" sz="1400" dirty="0" smtClean="0">
                <a:latin typeface="Constantia" pitchFamily="18" charset="0"/>
              </a:rPr>
              <a:t>. </a:t>
            </a:r>
            <a:r>
              <a:rPr lang="ru-RU" sz="1400" dirty="0" smtClean="0">
                <a:latin typeface="Constantia" pitchFamily="18" charset="0"/>
              </a:rPr>
              <a:t>Однако </a:t>
            </a:r>
            <a:r>
              <a:rPr lang="ru-RU" sz="1400" dirty="0">
                <a:latin typeface="Constantia" pitchFamily="18" charset="0"/>
              </a:rPr>
              <a:t>наиболее крупные вирусы, например вирус коровьей оспы, имеют такие же размеры, как и наиболее мелкие бактерии (хламидии и риккетсии), которые тоже являются облигатными паразитами и размножаются только в живых клетках. Поэтому отличительными чертами вирусов по сравнению с другими микроскопическими возбудителями инфекций служат не размеры или обязательный паразитизм, а особенности строения и уникальные механизмы </a:t>
            </a:r>
            <a:r>
              <a:rPr lang="ru-RU" sz="1400" dirty="0" smtClean="0">
                <a:latin typeface="Constantia" pitchFamily="18" charset="0"/>
              </a:rPr>
              <a:t>репликации </a:t>
            </a:r>
            <a:r>
              <a:rPr lang="ru-RU" sz="1400" dirty="0">
                <a:latin typeface="Constantia" pitchFamily="18" charset="0"/>
              </a:rPr>
              <a:t>(воспроизведения самих себя</a:t>
            </a:r>
            <a:r>
              <a:rPr lang="ru-RU" sz="1400" dirty="0" smtClean="0">
                <a:latin typeface="Constantia" pitchFamily="18" charset="0"/>
              </a:rPr>
              <a:t>).</a:t>
            </a:r>
            <a:endParaRPr lang="en-US" sz="1400" dirty="0" smtClean="0">
              <a:latin typeface="Constantia" pitchFamily="18" charset="0"/>
            </a:endParaRPr>
          </a:p>
          <a:p>
            <a:endParaRPr lang="en-US" sz="1400" dirty="0">
              <a:latin typeface="Constantia" pitchFamily="18" charset="0"/>
            </a:endParaRPr>
          </a:p>
          <a:p>
            <a:endParaRPr lang="en-US" sz="1400" dirty="0" smtClean="0">
              <a:latin typeface="Constantia" pitchFamily="18" charset="0"/>
            </a:endParaRPr>
          </a:p>
          <a:p>
            <a:endParaRPr lang="en-US" sz="1400" dirty="0">
              <a:latin typeface="Constantia" pitchFamily="18" charset="0"/>
            </a:endParaRPr>
          </a:p>
          <a:p>
            <a:endParaRPr lang="en-US" sz="1400" dirty="0" smtClean="0">
              <a:latin typeface="Constantia" pitchFamily="18" charset="0"/>
            </a:endParaRPr>
          </a:p>
          <a:p>
            <a:endParaRPr lang="en-US" sz="1400" dirty="0">
              <a:latin typeface="Constantia" pitchFamily="18" charset="0"/>
            </a:endParaRPr>
          </a:p>
          <a:p>
            <a:endParaRPr lang="en-US" sz="1400" dirty="0" smtClean="0">
              <a:latin typeface="Constantia" pitchFamily="18" charset="0"/>
            </a:endParaRPr>
          </a:p>
          <a:p>
            <a:endParaRPr lang="en-US" sz="1400" dirty="0">
              <a:latin typeface="Constantia" pitchFamily="18" charset="0"/>
            </a:endParaRPr>
          </a:p>
          <a:p>
            <a:endParaRPr lang="en-US" sz="1400" dirty="0" smtClean="0">
              <a:latin typeface="Constantia" pitchFamily="18" charset="0"/>
            </a:endParaRPr>
          </a:p>
          <a:p>
            <a:endParaRPr lang="en-US" sz="1400" dirty="0">
              <a:latin typeface="Constantia" pitchFamily="18" charset="0"/>
            </a:endParaRPr>
          </a:p>
          <a:p>
            <a:endParaRPr lang="en-US" sz="1400" dirty="0" smtClean="0">
              <a:latin typeface="Constantia" pitchFamily="18" charset="0"/>
            </a:endParaRPr>
          </a:p>
          <a:p>
            <a:endParaRPr lang="en-US" sz="1400" dirty="0">
              <a:latin typeface="Constantia" pitchFamily="18" charset="0"/>
            </a:endParaRPr>
          </a:p>
          <a:p>
            <a:r>
              <a:rPr lang="en-US" sz="1400" dirty="0" smtClean="0">
                <a:latin typeface="Constantia" pitchFamily="18" charset="0"/>
              </a:rPr>
              <a:t>                          </a:t>
            </a:r>
            <a:r>
              <a:rPr lang="ru-RU" sz="1400" dirty="0" smtClean="0">
                <a:latin typeface="Constantia" pitchFamily="18" charset="0"/>
              </a:rPr>
              <a:t>Вирус коровьей оспы                                                                           ВИЧ</a:t>
            </a:r>
            <a:endParaRPr lang="ru-RU" sz="1400" dirty="0">
              <a:latin typeface="Constantia"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429000"/>
            <a:ext cx="4132976" cy="2878044"/>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7" y="3429000"/>
            <a:ext cx="3312368" cy="2878044"/>
          </a:xfrm>
          <a:prstGeom prst="rect">
            <a:avLst/>
          </a:prstGeom>
          <a:ln>
            <a:noFill/>
          </a:ln>
          <a:effectLst>
            <a:softEdge rad="112500"/>
          </a:effectLst>
        </p:spPr>
      </p:pic>
    </p:spTree>
    <p:extLst>
      <p:ext uri="{BB962C8B-B14F-4D97-AF65-F5344CB8AC3E}">
        <p14:creationId xmlns:p14="http://schemas.microsoft.com/office/powerpoint/2010/main" val="5743669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6"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animEffect transition="in" filter="wipe(down)">
                                      <p:cBhvr>
                                        <p:cTn id="2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99592" y="21760"/>
            <a:ext cx="7315200" cy="1154097"/>
          </a:xfrm>
        </p:spPr>
        <p:txBody>
          <a:bodyPr/>
          <a:lstStyle/>
          <a:p>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Размножение вирусов</a:t>
            </a:r>
            <a:endParaRPr lang="ru-RU"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556792"/>
            <a:ext cx="3419872" cy="2564904"/>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928" y="4509120"/>
            <a:ext cx="3635896" cy="2060341"/>
          </a:xfrm>
          <a:prstGeom prst="rect">
            <a:avLst/>
          </a:prstGeom>
          <a:ln>
            <a:noFill/>
          </a:ln>
          <a:effectLst>
            <a:softEdge rad="112500"/>
          </a:effectLst>
        </p:spPr>
      </p:pic>
      <p:sp>
        <p:nvSpPr>
          <p:cNvPr id="2" name="Объект 1"/>
          <p:cNvSpPr>
            <a:spLocks noGrp="1"/>
          </p:cNvSpPr>
          <p:nvPr>
            <p:ph idx="1"/>
          </p:nvPr>
        </p:nvSpPr>
        <p:spPr>
          <a:xfrm>
            <a:off x="-108520" y="1484784"/>
            <a:ext cx="5832648" cy="5832648"/>
          </a:xfrm>
        </p:spPr>
        <p:txBody>
          <a:bodyPr>
            <a:normAutofit fontScale="70000" lnSpcReduction="20000"/>
          </a:bodyPr>
          <a:lstStyle/>
          <a:p>
            <a:r>
              <a:rPr lang="ru-RU" b="1" dirty="0">
                <a:latin typeface="Constantia" pitchFamily="18" charset="0"/>
              </a:rPr>
              <a:t>Размножение вирусов</a:t>
            </a:r>
            <a:r>
              <a:rPr lang="ru-RU" dirty="0">
                <a:latin typeface="Constantia" pitchFamily="18" charset="0"/>
              </a:rPr>
              <a:t> является результатом репликации их генома и репродукции других структурных компонентов вириона. Эти процессы происходят внутри инфицированной клетки. Для того, чтобы вирус мог размножиться, он должен вначале заразить клетку; чтобы заразить клетку, вирус должен связаться с клеточной поверхностью, проникнуть в клетку и «раздеться» до такой степени, чтобы его геном стал </a:t>
            </a:r>
            <a:r>
              <a:rPr lang="ru-RU" sz="2200" dirty="0">
                <a:latin typeface="Constantia" pitchFamily="18" charset="0"/>
              </a:rPr>
              <a:t>способен реализовать </a:t>
            </a:r>
            <a:r>
              <a:rPr lang="ru-RU" dirty="0">
                <a:latin typeface="Constantia" pitchFamily="18" charset="0"/>
              </a:rPr>
              <a:t>свои генетические функции, в результате чего появится новое потомство вируса. Спектр хозяев разных вирусов значительно варьирует, он определяется как видами животных, так и типами клеток, в которых данный вирус может размножаться</a:t>
            </a:r>
            <a:r>
              <a:rPr lang="ru-RU" dirty="0" smtClean="0">
                <a:latin typeface="Constantia" pitchFamily="18" charset="0"/>
              </a:rPr>
              <a:t>.</a:t>
            </a:r>
          </a:p>
          <a:p>
            <a:r>
              <a:rPr lang="ru-RU" dirty="0">
                <a:latin typeface="Constantia" pitchFamily="18" charset="0"/>
              </a:rPr>
              <a:t>Одни </a:t>
            </a:r>
            <a:r>
              <a:rPr lang="ru-RU" b="1" dirty="0">
                <a:latin typeface="Constantia" pitchFamily="18" charset="0"/>
              </a:rPr>
              <a:t>вирусы</a:t>
            </a:r>
            <a:r>
              <a:rPr lang="ru-RU" dirty="0">
                <a:latin typeface="Constantia" pitchFamily="18" charset="0"/>
              </a:rPr>
              <a:t> имеют широкий спектр хозяев, другие заражают лишь клетки одного типа определенных видов животных. Способность клеток и организма заражаться вирусом называют, соответственно, чувствительностью и восприимчивостью. Когда восприимчивый организм вступает в контакт с вирусом, первоначально заражаются лишь чувствительные клетки у входных ворот инфекции (например, миндалины). Однако для клинического проявления инфекции этого может оказаться недостаточно, так как болезнь возникает вследствие заражения клеток-мишеней (например, нейронов, </a:t>
            </a:r>
            <a:r>
              <a:rPr lang="ru-RU" dirty="0" err="1">
                <a:latin typeface="Constantia" pitchFamily="18" charset="0"/>
              </a:rPr>
              <a:t>гепатоцитов</a:t>
            </a:r>
            <a:r>
              <a:rPr lang="ru-RU" dirty="0">
                <a:latin typeface="Constantia" pitchFamily="18" charset="0"/>
              </a:rPr>
              <a:t>) после того, как вирус размножился на месте внедрения в организм. В ряде случаев клетки-мишени располагаются у входных ворот инфекции (например, кишечные, респираторные инфекции).</a:t>
            </a:r>
          </a:p>
          <a:p>
            <a:r>
              <a:rPr lang="ru-RU" dirty="0">
                <a:latin typeface="Constantia" pitchFamily="18" charset="0"/>
              </a:rPr>
              <a:t>События, происходящие в инфицированной клетке, могут существенно различаться и конечный результат их также может быть различным — </a:t>
            </a:r>
            <a:r>
              <a:rPr lang="ru-RU" b="1" dirty="0">
                <a:latin typeface="Constantia" pitchFamily="18" charset="0"/>
              </a:rPr>
              <a:t>от размножения вируса</a:t>
            </a:r>
            <a:r>
              <a:rPr lang="ru-RU" dirty="0">
                <a:latin typeface="Constantia" pitchFamily="18" charset="0"/>
              </a:rPr>
              <a:t> (продуктивная инфекция) с разрушением или/без разрушения клеток до трансформации клеток, которые приобретают способность к неограниченному делению.</a:t>
            </a:r>
            <a:r>
              <a:rPr lang="ru-RU" dirty="0"/>
              <a:t/>
            </a:r>
            <a:br>
              <a:rPr lang="ru-RU" dirty="0"/>
            </a:br>
            <a:endParaRPr lang="ru-RU" dirty="0"/>
          </a:p>
        </p:txBody>
      </p:sp>
    </p:spTree>
    <p:extLst>
      <p:ext uri="{BB962C8B-B14F-4D97-AF65-F5344CB8AC3E}">
        <p14:creationId xmlns:p14="http://schemas.microsoft.com/office/powerpoint/2010/main" val="278330174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6"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par>
                                <p:cTn id="30" presetID="6"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600"/>
            <a:ext cx="9144000" cy="6853400"/>
          </a:xfrm>
        </p:spPr>
      </p:pic>
    </p:spTree>
    <p:extLst>
      <p:ext uri="{BB962C8B-B14F-4D97-AF65-F5344CB8AC3E}">
        <p14:creationId xmlns:p14="http://schemas.microsoft.com/office/powerpoint/2010/main" val="338258976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7315200" cy="1154097"/>
          </a:xfrm>
        </p:spPr>
        <p:txBody>
          <a:bodyPr/>
          <a:lstStyle/>
          <a:p>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Классификация вирусов</a:t>
            </a:r>
            <a:endParaRPr lang="ru-RU"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296" y="4775993"/>
            <a:ext cx="2664296" cy="2185360"/>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4775993"/>
            <a:ext cx="2592288" cy="2070341"/>
          </a:xfrm>
          <a:prstGeom prst="rect">
            <a:avLst/>
          </a:prstGeom>
          <a:ln>
            <a:noFill/>
          </a:ln>
          <a:effectLst>
            <a:softEdge rad="112500"/>
          </a:effectLst>
        </p:spPr>
      </p:pic>
      <p:sp>
        <p:nvSpPr>
          <p:cNvPr id="3" name="Объект 2"/>
          <p:cNvSpPr>
            <a:spLocks noGrp="1"/>
          </p:cNvSpPr>
          <p:nvPr>
            <p:ph idx="1"/>
          </p:nvPr>
        </p:nvSpPr>
        <p:spPr>
          <a:xfrm>
            <a:off x="323528" y="1412776"/>
            <a:ext cx="7963272" cy="3971575"/>
          </a:xfrm>
        </p:spPr>
        <p:txBody>
          <a:bodyPr>
            <a:normAutofit fontScale="70000" lnSpcReduction="20000"/>
          </a:bodyPr>
          <a:lstStyle/>
          <a:p>
            <a:r>
              <a:rPr lang="ru-RU" dirty="0">
                <a:latin typeface="Constantia" pitchFamily="18" charset="0"/>
              </a:rPr>
              <a:t>На систематическое положение вирусов указывают разные показатели: тип нуклеиновой кислоты и количество нитей (одно- или </a:t>
            </a:r>
            <a:r>
              <a:rPr lang="ru-RU" dirty="0" err="1">
                <a:latin typeface="Constantia" pitchFamily="18" charset="0"/>
              </a:rPr>
              <a:t>двухнитчатая</a:t>
            </a:r>
            <a:r>
              <a:rPr lang="ru-RU" dirty="0">
                <a:latin typeface="Constantia" pitchFamily="18" charset="0"/>
              </a:rPr>
              <a:t>), ее масса и относительная доля в вирусной частице. Кроме того, вирусы подразделяются в зависимости от формы </a:t>
            </a:r>
            <a:r>
              <a:rPr lang="ru-RU" dirty="0" err="1">
                <a:latin typeface="Constantia" pitchFamily="18" charset="0"/>
              </a:rPr>
              <a:t>капсида</a:t>
            </a:r>
            <a:r>
              <a:rPr lang="ru-RU" dirty="0">
                <a:latin typeface="Constantia" pitchFamily="18" charset="0"/>
              </a:rPr>
              <a:t> и строения оболочки, природы хозяина и многих других факторов. При обозначении конкретного вируса также необходимо указывать переносчика - если он есть. </a:t>
            </a:r>
            <a:endParaRPr lang="ru-RU" dirty="0" smtClean="0">
              <a:latin typeface="Constantia" pitchFamily="18" charset="0"/>
            </a:endParaRPr>
          </a:p>
          <a:p>
            <a:pPr marL="45720" indent="0">
              <a:buNone/>
            </a:pPr>
            <a:endParaRPr lang="ru-RU" dirty="0" smtClean="0">
              <a:latin typeface="Constantia" pitchFamily="18" charset="0"/>
            </a:endParaRPr>
          </a:p>
          <a:p>
            <a:r>
              <a:rPr lang="ru-RU" dirty="0" smtClean="0">
                <a:latin typeface="Constantia" pitchFamily="18" charset="0"/>
              </a:rPr>
              <a:t>По </a:t>
            </a:r>
            <a:r>
              <a:rPr lang="ru-RU" dirty="0">
                <a:latin typeface="Constantia" pitchFamily="18" charset="0"/>
              </a:rPr>
              <a:t>форме вириона вирусы делятся на: сферические (вирусы кори, гриппа, </a:t>
            </a:r>
            <a:r>
              <a:rPr lang="ru-RU" dirty="0" err="1">
                <a:latin typeface="Constantia" pitchFamily="18" charset="0"/>
              </a:rPr>
              <a:t>арбовирусы</a:t>
            </a:r>
            <a:r>
              <a:rPr lang="ru-RU" dirty="0">
                <a:latin typeface="Constantia" pitchFamily="18" charset="0"/>
              </a:rPr>
              <a:t> и др.), палочковидные (вирусы мозаичной болезни табака, картофеля и др.), </a:t>
            </a:r>
            <a:r>
              <a:rPr lang="ru-RU" dirty="0" err="1">
                <a:latin typeface="Constantia" pitchFamily="18" charset="0"/>
              </a:rPr>
              <a:t>кубоидалъные</a:t>
            </a:r>
            <a:r>
              <a:rPr lang="ru-RU" dirty="0">
                <a:latin typeface="Constantia" pitchFamily="18" charset="0"/>
              </a:rPr>
              <a:t> (аденовирусы, </a:t>
            </a:r>
            <a:r>
              <a:rPr lang="ru-RU" dirty="0" err="1">
                <a:latin typeface="Constantia" pitchFamily="18" charset="0"/>
              </a:rPr>
              <a:t>реовирусы</a:t>
            </a:r>
            <a:r>
              <a:rPr lang="ru-RU" dirty="0">
                <a:latin typeface="Constantia" pitchFamily="18" charset="0"/>
              </a:rPr>
              <a:t>, вирусы оспы и др.) и сперма-</a:t>
            </a:r>
            <a:r>
              <a:rPr lang="ru-RU" dirty="0" err="1">
                <a:latin typeface="Constantia" pitchFamily="18" charset="0"/>
              </a:rPr>
              <a:t>тозоидные</a:t>
            </a:r>
            <a:r>
              <a:rPr lang="ru-RU" dirty="0">
                <a:latin typeface="Constantia" pitchFamily="18" charset="0"/>
              </a:rPr>
              <a:t> (некоторые бактериофаги). </a:t>
            </a:r>
            <a:endParaRPr lang="ru-RU" dirty="0" smtClean="0">
              <a:latin typeface="Constantia" pitchFamily="18" charset="0"/>
            </a:endParaRPr>
          </a:p>
          <a:p>
            <a:pPr marL="45720" indent="0">
              <a:buNone/>
            </a:pPr>
            <a:endParaRPr lang="ru-RU" dirty="0">
              <a:latin typeface="Constantia" pitchFamily="18" charset="0"/>
            </a:endParaRPr>
          </a:p>
          <a:p>
            <a:r>
              <a:rPr lang="ru-RU" dirty="0" smtClean="0">
                <a:latin typeface="Constantia" pitchFamily="18" charset="0"/>
              </a:rPr>
              <a:t>В </a:t>
            </a:r>
            <a:r>
              <a:rPr lang="ru-RU" dirty="0">
                <a:latin typeface="Constantia" pitchFamily="18" charset="0"/>
              </a:rPr>
              <a:t>зависимости от поражаемой клетки-мишени вирусы делят на вирусы животных, растений, грибов и бактерий (бактериофаги, или просто фаги). В пределах каждой группы также имеется деление на подгруппы. Выделяют 17 семейств вирусов позвоночных, 7 семейств вирусов беспозвоночных, 20 семейств вирусов растений, 10 семейств вирусов бактерий и 5 родов вирусов грибов. Многие вирусологи оспаривают применение к вирусам понятия "вид", поэтому мы также проявим в этом осторожность. Обнаружение новых вирусов - явление значительно более редкое, нежели открытие новых видов клеточных организмов.</a:t>
            </a:r>
            <a:endParaRPr lang="ru-RU" dirty="0">
              <a:latin typeface="Constantia" pitchFamily="18"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5919" y="4775994"/>
            <a:ext cx="2984273" cy="1978652"/>
          </a:xfrm>
          <a:prstGeom prst="rect">
            <a:avLst/>
          </a:prstGeom>
          <a:ln>
            <a:noFill/>
          </a:ln>
          <a:effectLst>
            <a:softEdge rad="112500"/>
          </a:effectLst>
        </p:spPr>
      </p:pic>
    </p:spTree>
    <p:extLst>
      <p:ext uri="{BB962C8B-B14F-4D97-AF65-F5344CB8AC3E}">
        <p14:creationId xmlns:p14="http://schemas.microsoft.com/office/powerpoint/2010/main" val="171978842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6"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par>
                                <p:cTn id="30" presetID="6"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par>
                                <p:cTn id="33" presetID="6" presetClass="entr" presetSubtype="16"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16632"/>
            <a:ext cx="7315200" cy="1154097"/>
          </a:xfrm>
        </p:spPr>
        <p:txBody>
          <a:bodyPr/>
          <a:lstStyle/>
          <a:p>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Вирусные заболевания</a:t>
            </a:r>
          </a:p>
        </p:txBody>
      </p:sp>
      <p:sp>
        <p:nvSpPr>
          <p:cNvPr id="3" name="Объект 2"/>
          <p:cNvSpPr>
            <a:spLocks noGrp="1"/>
          </p:cNvSpPr>
          <p:nvPr>
            <p:ph idx="1"/>
          </p:nvPr>
        </p:nvSpPr>
        <p:spPr>
          <a:xfrm>
            <a:off x="251520" y="1268760"/>
            <a:ext cx="7963272" cy="3744416"/>
          </a:xfrm>
        </p:spPr>
        <p:txBody>
          <a:bodyPr>
            <a:normAutofit fontScale="70000" lnSpcReduction="20000"/>
          </a:bodyPr>
          <a:lstStyle/>
          <a:p>
            <a:r>
              <a:rPr lang="ru-RU" dirty="0">
                <a:latin typeface="Constantia" pitchFamily="18" charset="0"/>
              </a:rPr>
              <a:t>Вирусные заболевания - это заболевания человека, возникающие в связи с проникновением в клетки человеческого организма и развитием в них различных вирусов, которые представляют собой мельчайшие формы жизни, состоящие из молекулы нуклеиновой кислоты, носителя генетической информации, окруженной защитной оболочкой из белков.</a:t>
            </a:r>
          </a:p>
          <a:p>
            <a:r>
              <a:rPr lang="ru-RU" dirty="0">
                <a:latin typeface="Constantia" pitchFamily="18" charset="0"/>
              </a:rPr>
              <a:t>Вирус размножается, питаясь содержимым клетки, в результате чего клетка разрушается погибает.</a:t>
            </a:r>
          </a:p>
          <a:p>
            <a:r>
              <a:rPr lang="ru-RU" dirty="0">
                <a:latin typeface="Constantia" pitchFamily="18" charset="0"/>
              </a:rPr>
              <a:t>По эпидемиологическим характеристикам, вирусные заболевания делят </a:t>
            </a:r>
            <a:r>
              <a:rPr lang="ru-RU" dirty="0" err="1">
                <a:latin typeface="Constantia" pitchFamily="18" charset="0"/>
              </a:rPr>
              <a:t>на</a:t>
            </a:r>
            <a:r>
              <a:rPr lang="ru-RU" b="1" dirty="0" err="1">
                <a:latin typeface="Constantia" pitchFamily="18" charset="0"/>
              </a:rPr>
              <a:t>антропонозные</a:t>
            </a:r>
            <a:r>
              <a:rPr lang="ru-RU" b="1" dirty="0">
                <a:latin typeface="Constantia" pitchFamily="18" charset="0"/>
              </a:rPr>
              <a:t> вирусные заболевания</a:t>
            </a:r>
            <a:r>
              <a:rPr lang="ru-RU" dirty="0">
                <a:latin typeface="Constantia" pitchFamily="18" charset="0"/>
              </a:rPr>
              <a:t>, то есть те, которыми болеет только человек (например </a:t>
            </a:r>
            <a:r>
              <a:rPr lang="ru-RU" dirty="0" smtClean="0">
                <a:latin typeface="Constantia" pitchFamily="18" charset="0"/>
              </a:rPr>
              <a:t>полиомиелит ) </a:t>
            </a:r>
            <a:r>
              <a:rPr lang="ru-RU" dirty="0">
                <a:latin typeface="Constantia" pitchFamily="18" charset="0"/>
              </a:rPr>
              <a:t>и </a:t>
            </a:r>
            <a:r>
              <a:rPr lang="ru-RU" b="1" dirty="0" err="1">
                <a:latin typeface="Constantia" pitchFamily="18" charset="0"/>
              </a:rPr>
              <a:t>зооантропонозные</a:t>
            </a:r>
            <a:r>
              <a:rPr lang="ru-RU" b="1" dirty="0">
                <a:latin typeface="Constantia" pitchFamily="18" charset="0"/>
              </a:rPr>
              <a:t> вирусные заболевания</a:t>
            </a:r>
            <a:r>
              <a:rPr lang="ru-RU" dirty="0">
                <a:latin typeface="Constantia" pitchFamily="18" charset="0"/>
              </a:rPr>
              <a:t> – которые передаются от животных человеку (например </a:t>
            </a:r>
            <a:r>
              <a:rPr lang="ru-RU" dirty="0" smtClean="0">
                <a:latin typeface="Constantia" pitchFamily="18" charset="0"/>
              </a:rPr>
              <a:t>бешенство).</a:t>
            </a:r>
            <a:endParaRPr lang="ru-RU" dirty="0">
              <a:latin typeface="Constantia" pitchFamily="18" charset="0"/>
            </a:endParaRPr>
          </a:p>
          <a:p>
            <a:r>
              <a:rPr lang="ru-RU" dirty="0">
                <a:latin typeface="Constantia" pitchFamily="18" charset="0"/>
              </a:rPr>
              <a:t>По характеру распространения, вирусные заболевания могут передаваться воздушно-капельным путем, при </a:t>
            </a:r>
            <a:r>
              <a:rPr lang="ru-RU" dirty="0" smtClean="0">
                <a:latin typeface="Constantia" pitchFamily="18" charset="0"/>
              </a:rPr>
              <a:t>контактах, </a:t>
            </a:r>
            <a:r>
              <a:rPr lang="ru-RU" dirty="0">
                <a:latin typeface="Constantia" pitchFamily="18" charset="0"/>
              </a:rPr>
              <a:t>через предметы общего пользования, еду и т.п.</a:t>
            </a:r>
          </a:p>
          <a:p>
            <a:r>
              <a:rPr lang="ru-RU" dirty="0">
                <a:latin typeface="Constantia" pitchFamily="18" charset="0"/>
              </a:rPr>
              <a:t>Вирусы могут поражать клетки самых различных органов человека, поэтому различают вирусные заболевания кожи, </a:t>
            </a:r>
            <a:r>
              <a:rPr lang="ru-RU" dirty="0" smtClean="0">
                <a:latin typeface="Constantia" pitchFamily="18" charset="0"/>
              </a:rPr>
              <a:t>дыхательных </a:t>
            </a:r>
            <a:r>
              <a:rPr lang="ru-RU" dirty="0">
                <a:latin typeface="Constantia" pitchFamily="18" charset="0"/>
              </a:rPr>
              <a:t>путей и </a:t>
            </a:r>
            <a:r>
              <a:rPr lang="ru-RU" dirty="0" smtClean="0">
                <a:latin typeface="Constantia" pitchFamily="18" charset="0"/>
              </a:rPr>
              <a:t> </a:t>
            </a:r>
            <a:r>
              <a:rPr lang="ru-RU" dirty="0">
                <a:latin typeface="Constantia" pitchFamily="18" charset="0"/>
              </a:rPr>
              <a:t>органов дыхания </a:t>
            </a:r>
            <a:r>
              <a:rPr lang="ru-RU" dirty="0" smtClean="0">
                <a:latin typeface="Constantia" pitchFamily="18" charset="0"/>
              </a:rPr>
              <a:t>(заболевания лёгких ), </a:t>
            </a:r>
            <a:r>
              <a:rPr lang="ru-RU" dirty="0">
                <a:latin typeface="Constantia" pitchFamily="18" charset="0"/>
              </a:rPr>
              <a:t>вирусные </a:t>
            </a:r>
            <a:r>
              <a:rPr lang="ru-RU" dirty="0" smtClean="0">
                <a:latin typeface="Constantia" pitchFamily="18" charset="0"/>
              </a:rPr>
              <a:t>заболевания кишечника, </a:t>
            </a:r>
            <a:r>
              <a:rPr lang="ru-RU" dirty="0">
                <a:latin typeface="Constantia" pitchFamily="18" charset="0"/>
              </a:rPr>
              <a:t>печени, заболевания слизистой оболочки полости рта </a:t>
            </a:r>
            <a:r>
              <a:rPr lang="ru-RU" dirty="0" smtClean="0">
                <a:latin typeface="Constantia" pitchFamily="18" charset="0"/>
              </a:rPr>
              <a:t>(герпес), </a:t>
            </a:r>
            <a:r>
              <a:rPr lang="ru-RU" dirty="0">
                <a:latin typeface="Constantia" pitchFamily="18" charset="0"/>
              </a:rPr>
              <a:t>глаз и др.</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351983"/>
            <a:ext cx="3341356" cy="2506017"/>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4351983"/>
            <a:ext cx="3096344" cy="2506017"/>
          </a:xfrm>
          <a:prstGeom prst="rect">
            <a:avLst/>
          </a:prstGeom>
          <a:ln>
            <a:noFill/>
          </a:ln>
          <a:effectLst>
            <a:softEdge rad="112500"/>
          </a:effectLst>
        </p:spPr>
      </p:pic>
    </p:spTree>
    <p:extLst>
      <p:ext uri="{BB962C8B-B14F-4D97-AF65-F5344CB8AC3E}">
        <p14:creationId xmlns:p14="http://schemas.microsoft.com/office/powerpoint/2010/main" val="315844944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6" presetClass="entr" presetSubtype="16"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circle(in)">
                                      <p:cBhvr>
                                        <p:cTn id="41" dur="2000"/>
                                        <p:tgtEl>
                                          <p:spTgt spid="4"/>
                                        </p:tgtEl>
                                      </p:cBhvr>
                                    </p:animEffect>
                                  </p:childTnLst>
                                </p:cTn>
                              </p:par>
                              <p:par>
                                <p:cTn id="42" presetID="6" presetClass="entr" presetSubtype="16"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circle(in)">
                                      <p:cBhvr>
                                        <p:cTn id="4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315200" cy="1154097"/>
          </a:xfrm>
        </p:spPr>
        <p:txBody>
          <a:bodyPr>
            <a:normAutofit fontScale="90000"/>
          </a:bodyPr>
          <a:lstStyle/>
          <a:p>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ВИЧ инфекция</a:t>
            </a:r>
            <a:r>
              <a:rPr lang="ru-RU" dirty="0"/>
              <a:t/>
            </a:r>
            <a:br>
              <a:rPr lang="ru-RU" dirty="0"/>
            </a:br>
            <a:endParaRPr lang="ru-RU" dirty="0"/>
          </a:p>
        </p:txBody>
      </p:sp>
      <p:sp>
        <p:nvSpPr>
          <p:cNvPr id="3" name="Объект 2"/>
          <p:cNvSpPr>
            <a:spLocks noGrp="1"/>
          </p:cNvSpPr>
          <p:nvPr>
            <p:ph idx="1"/>
          </p:nvPr>
        </p:nvSpPr>
        <p:spPr>
          <a:xfrm>
            <a:off x="467544" y="1268760"/>
            <a:ext cx="7819256" cy="3539527"/>
          </a:xfrm>
        </p:spPr>
        <p:txBody>
          <a:bodyPr>
            <a:normAutofit/>
          </a:bodyPr>
          <a:lstStyle/>
          <a:p>
            <a:r>
              <a:rPr lang="ru-RU" sz="1400" dirty="0">
                <a:latin typeface="Constantia" pitchFamily="18" charset="0"/>
              </a:rPr>
              <a:t>Выявленный в 1983 году вирус иммунодефицита человека (относится к </a:t>
            </a:r>
            <a:r>
              <a:rPr lang="ru-RU" sz="1400" dirty="0" err="1">
                <a:latin typeface="Constantia" pitchFamily="18" charset="0"/>
              </a:rPr>
              <a:t>ретровирусам</a:t>
            </a:r>
            <a:r>
              <a:rPr lang="ru-RU" sz="1400" dirty="0">
                <a:latin typeface="Constantia" pitchFamily="18" charset="0"/>
              </a:rPr>
              <a:t> - </a:t>
            </a:r>
            <a:r>
              <a:rPr lang="ru-RU" sz="1400" dirty="0" err="1">
                <a:latin typeface="Constantia" pitchFamily="18" charset="0"/>
              </a:rPr>
              <a:t>Retroviridae</a:t>
            </a:r>
            <a:r>
              <a:rPr lang="ru-RU" sz="1400" dirty="0">
                <a:latin typeface="Constantia" pitchFamily="18" charset="0"/>
              </a:rPr>
              <a:t>), попадая в организм, вызывает ВИЧ инфекцию, которая на последней стадии развития переходит в СПИД. В отличие от врожденного иммунодефицита, синдром классифицируется в данном случае как приобретенный.</a:t>
            </a:r>
            <a:r>
              <a:rPr lang="ru-RU" sz="1400" dirty="0">
                <a:latin typeface="Constantia" pitchFamily="18" charset="0"/>
              </a:rPr>
              <a:t/>
            </a:r>
            <a:br>
              <a:rPr lang="ru-RU" sz="1400" dirty="0">
                <a:latin typeface="Constantia" pitchFamily="18" charset="0"/>
              </a:rPr>
            </a:br>
            <a:r>
              <a:rPr lang="ru-RU" sz="1400" dirty="0">
                <a:latin typeface="Constantia" pitchFamily="18" charset="0"/>
              </a:rPr>
              <a:t/>
            </a:r>
            <a:br>
              <a:rPr lang="ru-RU" sz="1400" dirty="0">
                <a:latin typeface="Constantia" pitchFamily="18" charset="0"/>
              </a:rPr>
            </a:br>
            <a:r>
              <a:rPr lang="ru-RU" sz="1400" dirty="0">
                <a:latin typeface="Constantia" pitchFamily="18" charset="0"/>
              </a:rPr>
              <a:t>Проникая в клетки, вирус разрушает их настолько, что организм становится неспособным к сопротивлению возбудителям других инфекций, не представляющих опасности для здорового человека с нормально функционирующей иммунной системой. Для ВИЧ инфекции характерен длительный инкубационный период – со времени заражения до развития СПИДа при отсутствии терапии проходит 9-11 лет. Продолжительность этого периода зависит в основном от вирусной нагрузки на организм и его иммунного статуса, а также от возраста, состояния здоровья пациента, наличия вредных привычек и соматических заболеваний.</a:t>
            </a:r>
            <a:endParaRPr lang="ru-RU" sz="1400" dirty="0">
              <a:latin typeface="Constantia"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4293096"/>
            <a:ext cx="3168352" cy="2213992"/>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601" y="4293096"/>
            <a:ext cx="2879930" cy="2387724"/>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4289084"/>
            <a:ext cx="2563590" cy="2512318"/>
          </a:xfrm>
          <a:prstGeom prst="rect">
            <a:avLst/>
          </a:prstGeom>
          <a:ln>
            <a:noFill/>
          </a:ln>
          <a:effectLst>
            <a:softEdge rad="112500"/>
          </a:effectLst>
        </p:spPr>
      </p:pic>
    </p:spTree>
    <p:extLst>
      <p:ext uri="{BB962C8B-B14F-4D97-AF65-F5344CB8AC3E}">
        <p14:creationId xmlns:p14="http://schemas.microsoft.com/office/powerpoint/2010/main" val="392054235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3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out)">
                                      <p:cBhvr>
                                        <p:cTn id="17" dur="2000"/>
                                        <p:tgtEl>
                                          <p:spTgt spid="4"/>
                                        </p:tgtEl>
                                      </p:cBhvr>
                                    </p:animEffect>
                                  </p:childTnLst>
                                </p:cTn>
                              </p:par>
                              <p:par>
                                <p:cTn id="18" presetID="6" presetClass="entr" presetSubtype="3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out)">
                                      <p:cBhvr>
                                        <p:cTn id="20" dur="2000"/>
                                        <p:tgtEl>
                                          <p:spTgt spid="5"/>
                                        </p:tgtEl>
                                      </p:cBhvr>
                                    </p:animEffect>
                                  </p:childTnLst>
                                </p:cTn>
                              </p:par>
                              <p:par>
                                <p:cTn id="21" presetID="6" presetClass="entr" presetSubtype="32"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out)">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ерспектива">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ерспектива">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134</TotalTime>
  <Words>885</Words>
  <Application>Microsoft Office PowerPoint</Application>
  <PresentationFormat>Экран (4:3)</PresentationFormat>
  <Paragraphs>53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Перспектива</vt:lpstr>
      <vt:lpstr>Вирусы — неклеточные формы жизни </vt:lpstr>
      <vt:lpstr>Что такое вирус?</vt:lpstr>
      <vt:lpstr>Строение вирусов</vt:lpstr>
      <vt:lpstr>Размеры вирусов</vt:lpstr>
      <vt:lpstr>Размножение вирусов</vt:lpstr>
      <vt:lpstr>Презентация PowerPoint</vt:lpstr>
      <vt:lpstr>Классификация вирусов</vt:lpstr>
      <vt:lpstr>Вирусные заболевания</vt:lpstr>
      <vt:lpstr>ВИЧ инфекция </vt:lpstr>
      <vt:lpstr>Профилактика и лечение вирусных заболеваний</vt:lpstr>
      <vt:lpstr>МЕТОДЫ ИЗУЧЕНИЯ ВИРУСОВ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Вирусы — неклеточные формы жизни </dc:title>
  <cp:lastModifiedBy>Admin</cp:lastModifiedBy>
  <cp:revision>14</cp:revision>
  <dcterms:modified xsi:type="dcterms:W3CDTF">2013-03-23T17:22:00Z</dcterms:modified>
</cp:coreProperties>
</file>