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8" r:id="rId2"/>
    <p:sldId id="272" r:id="rId3"/>
    <p:sldId id="320" r:id="rId4"/>
    <p:sldId id="276" r:id="rId5"/>
    <p:sldId id="283" r:id="rId6"/>
    <p:sldId id="323" r:id="rId7"/>
    <p:sldId id="285" r:id="rId8"/>
    <p:sldId id="288" r:id="rId9"/>
    <p:sldId id="337" r:id="rId10"/>
    <p:sldId id="339" r:id="rId11"/>
    <p:sldId id="341" r:id="rId12"/>
    <p:sldId id="290" r:id="rId13"/>
    <p:sldId id="292" r:id="rId14"/>
    <p:sldId id="293" r:id="rId15"/>
    <p:sldId id="294" r:id="rId16"/>
    <p:sldId id="295" r:id="rId17"/>
    <p:sldId id="299" r:id="rId18"/>
    <p:sldId id="312" r:id="rId19"/>
    <p:sldId id="308" r:id="rId20"/>
    <p:sldId id="332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06"/>
    <a:srgbClr val="00FF00"/>
    <a:srgbClr val="FF0066"/>
    <a:srgbClr val="3DB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CF1CA-0F83-4BF7-96FF-B273580467D9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1F71-A684-468B-8223-0D3A5C686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FBBA1BD-7743-45C0-83DA-6D569AFF9E0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BD8D34-7F79-44E8-B27C-E6A0F042D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Инфекционные заболевания и их профилактика.»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221088"/>
            <a:ext cx="5994042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solidFill>
                  <a:srgbClr val="F4FA06"/>
                </a:solidFill>
                <a:latin typeface="Times New Roman" pitchFamily="18" charset="0"/>
                <a:cs typeface="Times New Roman" pitchFamily="18" charset="0"/>
              </a:rPr>
              <a:t>Подготовили ученицы 11 </a:t>
            </a:r>
            <a:r>
              <a:rPr lang="ru-RU" dirty="0" smtClean="0">
                <a:solidFill>
                  <a:srgbClr val="F4FA06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r>
              <a:rPr lang="ru-RU" dirty="0" smtClean="0">
                <a:solidFill>
                  <a:srgbClr val="F4FA06"/>
                </a:solidFill>
                <a:latin typeface="Times New Roman" pitchFamily="18" charset="0"/>
                <a:cs typeface="Times New Roman" pitchFamily="18" charset="0"/>
              </a:rPr>
              <a:t>ООШ № </a:t>
            </a:r>
            <a:r>
              <a:rPr lang="ru-RU" dirty="0" smtClean="0">
                <a:solidFill>
                  <a:srgbClr val="F4FA06"/>
                </a:solidFill>
                <a:latin typeface="Times New Roman" pitchFamily="18" charset="0"/>
                <a:cs typeface="Times New Roman" pitchFamily="18" charset="0"/>
              </a:rPr>
              <a:t>67 </a:t>
            </a:r>
            <a:endParaRPr lang="ru-RU" dirty="0" smtClean="0">
              <a:solidFill>
                <a:srgbClr val="F4FA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-1588"/>
            <a:ext cx="21955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r>
              <a:rPr lang="ru-RU" sz="4800" dirty="0">
                <a:solidFill>
                  <a:srgbClr val="FF0066"/>
                </a:solidFill>
              </a:rPr>
              <a:t>Как действует вирус </a:t>
            </a:r>
            <a:r>
              <a:rPr lang="ru-RU" sz="4800" dirty="0" err="1">
                <a:solidFill>
                  <a:srgbClr val="00FF00"/>
                </a:solidFill>
              </a:rPr>
              <a:t>СПИДа</a:t>
            </a:r>
            <a:r>
              <a:rPr lang="ru-RU" sz="4800" dirty="0"/>
              <a:t>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rgbClr val="00FF00"/>
                </a:solidFill>
              </a:rPr>
              <a:t>Вирус поражает ту часть иммунной системы человека, которая отвечает за иммунитет, за борьбу с различными инфекциями, попавшими в организм.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-1588"/>
            <a:ext cx="21955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endParaRPr lang="ru-RU" sz="4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80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   </a:t>
            </a:r>
            <a:r>
              <a:rPr lang="ru-RU" sz="3600" b="1" dirty="0">
                <a:solidFill>
                  <a:srgbClr val="00FF00"/>
                </a:solidFill>
              </a:rPr>
              <a:t>О</a:t>
            </a:r>
            <a:r>
              <a:rPr lang="ru-RU" sz="3600" b="1" dirty="0" smtClean="0">
                <a:solidFill>
                  <a:srgbClr val="00FF00"/>
                </a:solidFill>
              </a:rPr>
              <a:t>рганизм </a:t>
            </a:r>
            <a:r>
              <a:rPr lang="ru-RU" sz="3600" b="1" dirty="0">
                <a:solidFill>
                  <a:srgbClr val="00FF00"/>
                </a:solidFill>
              </a:rPr>
              <a:t>становится беззащитным перед возбудителями различных инфекций, которые для здоровых людей не представляют опасности; 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00FF00"/>
                </a:solidFill>
              </a:rPr>
              <a:t>   развиваются опухоли;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00FF00"/>
                </a:solidFill>
              </a:rPr>
              <a:t>   почти всегда поражается нервная система, что приводит к нарушениям мозговой деятельности и к развитию    слабоумия.</a:t>
            </a:r>
          </a:p>
          <a:p>
            <a:pPr>
              <a:buFont typeface="Wingdings" pitchFamily="2" charset="2"/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Инфекции наружных покровов</a:t>
            </a:r>
          </a:p>
        </p:txBody>
      </p:sp>
      <p:sp>
        <p:nvSpPr>
          <p:cNvPr id="3891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Чесотка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Сибирская язва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Ветряная оспа</a:t>
            </a:r>
          </a:p>
        </p:txBody>
      </p:sp>
      <p:sp>
        <p:nvSpPr>
          <p:cNvPr id="38917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FF00"/>
                </a:solidFill>
              </a:rPr>
              <a:t>Способ распространения: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FF00"/>
                </a:solidFill>
              </a:rPr>
              <a:t>   </a:t>
            </a:r>
            <a:r>
              <a:rPr lang="ru-RU" dirty="0" smtClean="0">
                <a:solidFill>
                  <a:srgbClr val="00FF00"/>
                </a:solidFill>
              </a:rPr>
              <a:t>контактный путь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Рисунок 4" descr="ветрянка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2701503" cy="30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ветрянка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212976"/>
            <a:ext cx="2960315" cy="31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Водный механизм передачи инфекции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63"/>
          <a:stretch>
            <a:fillRect/>
          </a:stretch>
        </p:blipFill>
        <p:spPr>
          <a:xfrm>
            <a:off x="323528" y="2564904"/>
            <a:ext cx="4076191" cy="2118260"/>
          </a:xfr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9784"/>
          <a:stretch>
            <a:fillRect/>
          </a:stretch>
        </p:blipFill>
        <p:spPr>
          <a:xfrm>
            <a:off x="4716016" y="1772816"/>
            <a:ext cx="4057650" cy="35766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Воздушно-капельный механизм передачи инфекции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420888"/>
            <a:ext cx="3528392" cy="2808312"/>
          </a:xfrm>
          <a:noFill/>
          <a:ln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t="1466"/>
          <a:stretch>
            <a:fillRect/>
          </a:stretch>
        </p:blipFill>
        <p:spPr>
          <a:xfrm>
            <a:off x="4572000" y="2420888"/>
            <a:ext cx="3492500" cy="28717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735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Контактно-бытовой механизм передачи инфекции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875"/>
          <a:stretch>
            <a:fillRect/>
          </a:stretch>
        </p:blipFill>
        <p:spPr>
          <a:xfrm>
            <a:off x="395536" y="2060848"/>
            <a:ext cx="4104456" cy="3456384"/>
          </a:xfr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241550"/>
            <a:ext cx="3816350" cy="39957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Трансмиссивный тип передачи инфекции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268760"/>
            <a:ext cx="2160240" cy="2808312"/>
          </a:xfrm>
          <a:noFill/>
          <a:ln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t="20213"/>
          <a:stretch>
            <a:fillRect/>
          </a:stretch>
        </p:blipFill>
        <p:spPr>
          <a:xfrm>
            <a:off x="3419873" y="2276872"/>
            <a:ext cx="2160240" cy="2506662"/>
          </a:xfrm>
          <a:prstGeom prst="rect">
            <a:avLst/>
          </a:prstGeom>
          <a:noFill/>
          <a:ln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84889" y="3789363"/>
            <a:ext cx="2303536" cy="26273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C6600"/>
                </a:solidFill>
              </a:rPr>
              <a:t> </a:t>
            </a:r>
            <a:r>
              <a:rPr lang="ru-RU" sz="3600" b="1" dirty="0">
                <a:solidFill>
                  <a:srgbClr val="FF0066"/>
                </a:solidFill>
              </a:rPr>
              <a:t>Устранение источника инфекции</a:t>
            </a:r>
            <a:r>
              <a:rPr lang="ru-RU" sz="2900" b="1" dirty="0">
                <a:solidFill>
                  <a:srgbClr val="CC6600"/>
                </a:solidFill>
              </a:rPr>
              <a:t/>
            </a:r>
            <a:br>
              <a:rPr lang="ru-RU" sz="2900" b="1" dirty="0">
                <a:solidFill>
                  <a:srgbClr val="CC6600"/>
                </a:solidFill>
              </a:rPr>
            </a:br>
            <a:endParaRPr lang="ru-RU" sz="2900" b="1" dirty="0">
              <a:solidFill>
                <a:srgbClr val="CC66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500" b="1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dirty="0" smtClean="0">
                <a:solidFill>
                  <a:srgbClr val="FF3300"/>
                </a:solidFill>
              </a:rPr>
              <a:t>ДЕЗИНФЕКЦИЯ</a:t>
            </a:r>
            <a:r>
              <a:rPr lang="ru-RU" sz="2500" b="1" dirty="0" smtClean="0"/>
              <a:t>  </a:t>
            </a:r>
            <a:r>
              <a:rPr lang="ru-RU" sz="2500" b="1" dirty="0"/>
              <a:t>– комплекс мер по уничтожению возбудителей инфекционных болезней.</a:t>
            </a:r>
          </a:p>
          <a:p>
            <a:pPr>
              <a:lnSpc>
                <a:spcPct val="80000"/>
              </a:lnSpc>
            </a:pPr>
            <a:endParaRPr lang="ru-RU" sz="2500" b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500" b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500" b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ДЕЗИНСЕКЦИЯ</a:t>
            </a:r>
            <a:r>
              <a:rPr lang="ru-RU" sz="2500" b="1" dirty="0" smtClean="0"/>
              <a:t> – </a:t>
            </a:r>
            <a:r>
              <a:rPr lang="ru-RU" sz="2500" b="1" dirty="0"/>
              <a:t>комплекс мер по уничтожению вредных членистоногих - переносчиков возбудителей болезней (комары, мухи, вши и т.д.)</a:t>
            </a:r>
          </a:p>
          <a:p>
            <a:pPr>
              <a:lnSpc>
                <a:spcPct val="80000"/>
              </a:lnSpc>
            </a:pPr>
            <a:endParaRPr lang="ru-RU" sz="2500" b="1" dirty="0" smtClean="0"/>
          </a:p>
          <a:p>
            <a:pPr>
              <a:lnSpc>
                <a:spcPct val="80000"/>
              </a:lnSpc>
            </a:pPr>
            <a:endParaRPr lang="ru-RU" sz="2500" b="1" dirty="0" smtClean="0"/>
          </a:p>
          <a:p>
            <a:pPr>
              <a:lnSpc>
                <a:spcPct val="80000"/>
              </a:lnSpc>
            </a:pPr>
            <a:endParaRPr lang="ru-RU" sz="2500" b="1" dirty="0" smtClean="0"/>
          </a:p>
          <a:p>
            <a:pPr>
              <a:lnSpc>
                <a:spcPct val="80000"/>
              </a:lnSpc>
              <a:buNone/>
            </a:pPr>
            <a:r>
              <a:rPr lang="ru-RU" sz="2500" b="1" dirty="0" smtClean="0">
                <a:solidFill>
                  <a:srgbClr val="336600"/>
                </a:solidFill>
              </a:rPr>
              <a:t>ДЕРАТИЗАЦИЯ</a:t>
            </a:r>
            <a:r>
              <a:rPr lang="ru-RU" sz="2500" b="1" dirty="0" smtClean="0"/>
              <a:t> </a:t>
            </a:r>
            <a:r>
              <a:rPr lang="ru-RU" sz="2500" b="1" dirty="0"/>
              <a:t>– (от де... и франц. </a:t>
            </a:r>
            <a:r>
              <a:rPr lang="ru-RU" sz="2500" b="1" dirty="0" err="1"/>
              <a:t>rat</a:t>
            </a:r>
            <a:r>
              <a:rPr lang="ru-RU" sz="2500" b="1" dirty="0"/>
              <a:t> - крыса) – комплекс мер по борьбе с грызунами.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2185987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66"/>
                </a:solidFill>
              </a:rPr>
              <a:t>Профилактические меры: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FF00"/>
                </a:solidFill>
              </a:rPr>
              <a:t>повышение сопротивляемости организма гигиеной и физкультурой;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FF00"/>
                </a:solidFill>
              </a:rPr>
              <a:t>проведение профилактических прививок;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FF00"/>
                </a:solidFill>
              </a:rPr>
              <a:t>карантинные мероприятия;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FF00"/>
                </a:solidFill>
              </a:rPr>
              <a:t>излечивание источника инфекции.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3315" name="Рисунок 3" descr="зарядк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53136"/>
            <a:ext cx="3470350" cy="24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вив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анти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ипп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40968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2686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FF00"/>
                </a:solidFill>
              </a:rPr>
              <a:t>Кроме того, профилактика инфекций может выражаться и в борьбе с такими опасными носителями инфекционных заболеваний как грызуны и тараканы. Для чего современная промышленность выпускает довольно много эффективных, средств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5363" name="Рисунок 3" descr="клещ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3898"/>
            <a:ext cx="2771800" cy="272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ма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ыс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96952"/>
            <a:ext cx="3024336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аракан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573016"/>
            <a:ext cx="2808312" cy="260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пелленты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348880"/>
            <a:ext cx="6667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3868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FF0066"/>
                </a:solidFill>
              </a:rPr>
              <a:t>Инфекционные заболевания</a:t>
            </a:r>
            <a:r>
              <a:rPr lang="ru-RU" sz="2400" dirty="0" smtClean="0">
                <a:solidFill>
                  <a:srgbClr val="FF0066"/>
                </a:solidFill>
              </a:rPr>
              <a:t> </a:t>
            </a:r>
            <a:r>
              <a:rPr lang="ru-RU" sz="2400" dirty="0" smtClean="0">
                <a:solidFill>
                  <a:srgbClr val="F4FA06"/>
                </a:solidFill>
              </a:rPr>
              <a:t>— это группа заболеваний, вызываемых проникновением в организм патогенных (болезнетворных) микроорганизмов Для того, чтобы патогенный микроб вызвал </a:t>
            </a:r>
            <a:r>
              <a:rPr lang="ru-RU" sz="2400" b="1" dirty="0" smtClean="0">
                <a:solidFill>
                  <a:srgbClr val="FF0066"/>
                </a:solidFill>
              </a:rPr>
              <a:t>инфекционное заболевание</a:t>
            </a:r>
            <a:r>
              <a:rPr lang="ru-RU" sz="2400" dirty="0" smtClean="0">
                <a:solidFill>
                  <a:srgbClr val="F4FA06"/>
                </a:solidFill>
              </a:rPr>
              <a:t>, он должен обладать </a:t>
            </a:r>
            <a:r>
              <a:rPr lang="ru-RU" sz="2400" i="1" dirty="0" err="1" smtClean="0">
                <a:solidFill>
                  <a:srgbClr val="F4FA06"/>
                </a:solidFill>
              </a:rPr>
              <a:t>вирулетностью</a:t>
            </a:r>
            <a:r>
              <a:rPr lang="ru-RU" sz="2400" dirty="0" smtClean="0">
                <a:solidFill>
                  <a:srgbClr val="F4FA06"/>
                </a:solidFill>
              </a:rPr>
              <a:t> , то есть способностью преодолевать сопротивляемость организма и проявлять токсическое действие. Одни патогенные агенты вызывают отравление организма выделяемыми ими в процессе жизнедеятельности экзотоксинами (столбняк, дифтерия), другие — освобождают токсины (эндотоксины) при разрушении своих тел (холера, брюшной тиф).</a:t>
            </a:r>
          </a:p>
        </p:txBody>
      </p:sp>
      <p:pic>
        <p:nvPicPr>
          <p:cNvPr id="3075" name="Рисунок 4" descr="микроб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437112"/>
            <a:ext cx="20796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 descr="грипп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09120"/>
            <a:ext cx="16986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6" descr="микробы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3129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Вывод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4FA06"/>
                </a:solidFill>
              </a:rPr>
              <a:t>Изучив найденный материал, мы установили, чтобы предотвратить инфекционные болезни необходимо: соблюдать профилактические меры по борьбе с инфекционными болезнями, а также своевременно делать профилактические прививки. </a:t>
            </a:r>
          </a:p>
          <a:p>
            <a:r>
              <a:rPr lang="ru-RU" dirty="0" smtClean="0">
                <a:solidFill>
                  <a:srgbClr val="F4FA06"/>
                </a:solidFill>
              </a:rPr>
              <a:t>Мы доказали гипотезу, что инфекционные заболевания лучше предупредить, чем лечить.</a:t>
            </a:r>
            <a:endParaRPr lang="ru-RU" dirty="0">
              <a:solidFill>
                <a:srgbClr val="F4FA0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66"/>
                </a:solidFill>
              </a:rPr>
              <a:t>Заключение</a:t>
            </a:r>
            <a:endParaRPr lang="ru-RU" sz="48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rgbClr val="00FF00"/>
                </a:solidFill>
              </a:rPr>
              <a:t>Разработка </a:t>
            </a:r>
            <a:r>
              <a:rPr lang="ru-RU" sz="3400" dirty="0">
                <a:solidFill>
                  <a:srgbClr val="00FF00"/>
                </a:solidFill>
              </a:rPr>
              <a:t>антибиотиков и массовая вакцинация населения, бесспорно, спасли миллионы жизней и по праву считаются крупнейшими достижениями современной медицины.  Во многих странах действует  санитарно-гигиенические и оздоровительные программы, ведутся просветительские работы. Выполняя элементарные правила, можно сохранить своё здоровье. Однако в целом ряде регионов по-прежнему высок уровень заболеваемости инфекционными недугами, влекущими за собой человеческие страдания и смерть.  Инфекционные  болезни- это еще не </a:t>
            </a:r>
            <a:r>
              <a:rPr lang="ru-RU" sz="3400" dirty="0" smtClean="0">
                <a:solidFill>
                  <a:srgbClr val="00FF00"/>
                </a:solidFill>
              </a:rPr>
              <a:t>разрешённые проблемы.</a:t>
            </a:r>
            <a:endParaRPr lang="ru-RU" dirty="0" smtClean="0">
              <a:solidFill>
                <a:srgbClr val="00FF00"/>
              </a:solidFill>
            </a:endParaRPr>
          </a:p>
          <a:p>
            <a:endParaRPr lang="ru-RU" dirty="0" smtClean="0">
              <a:solidFill>
                <a:srgbClr val="00FF00"/>
              </a:solidFill>
            </a:endParaRPr>
          </a:p>
          <a:p>
            <a:pPr algn="ctr"/>
            <a:r>
              <a:rPr lang="ru-RU" sz="5700" b="1" dirty="0" smtClean="0">
                <a:solidFill>
                  <a:srgbClr val="FF0066"/>
                </a:solidFill>
              </a:rPr>
              <a:t>Берегите себя и своё здоровье!</a:t>
            </a:r>
            <a:endParaRPr lang="ru-RU" sz="5700" b="1" dirty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Пути передачи инфекции: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1. контактный путь;</a:t>
            </a:r>
          </a:p>
          <a:p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rgbClr val="00FF00"/>
                </a:solidFill>
              </a:rPr>
              <a:t>2. фекально-оральный;</a:t>
            </a:r>
          </a:p>
          <a:p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rgbClr val="00FF00"/>
                </a:solidFill>
              </a:rPr>
              <a:t>3. водный механизм;</a:t>
            </a:r>
          </a:p>
          <a:p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rgbClr val="00FF00"/>
                </a:solidFill>
              </a:rPr>
              <a:t>4. воздушный путь;</a:t>
            </a:r>
          </a:p>
          <a:p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rgbClr val="00FF00"/>
                </a:solidFill>
              </a:rPr>
              <a:t>5. трансмиссивный путь.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Классификация инфекционных заболеваний.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1906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ru-RU" sz="4000" dirty="0" smtClean="0">
                <a:solidFill>
                  <a:srgbClr val="F4FA06"/>
                </a:solidFill>
              </a:rPr>
              <a:t>Существует большое количество классификаций инфекционных заболеваний. Наиболее широко используется классификация инфекционных заболеваний Л. В. </a:t>
            </a:r>
            <a:r>
              <a:rPr lang="ru-RU" sz="4000" dirty="0" err="1" smtClean="0">
                <a:solidFill>
                  <a:srgbClr val="F4FA06"/>
                </a:solidFill>
              </a:rPr>
              <a:t>Громашевского</a:t>
            </a:r>
            <a:r>
              <a:rPr lang="ru-RU" sz="4000" dirty="0" smtClean="0">
                <a:solidFill>
                  <a:srgbClr val="F4FA06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кишечные</a:t>
            </a:r>
            <a:r>
              <a:rPr lang="ru-RU" sz="4000" dirty="0" smtClean="0">
                <a:solidFill>
                  <a:srgbClr val="F4FA06"/>
                </a:solidFill>
              </a:rPr>
              <a:t> (холера, дизентерия, сальмонеллёз);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дыхательных путей </a:t>
            </a:r>
            <a:r>
              <a:rPr lang="ru-RU" sz="4000" dirty="0" smtClean="0">
                <a:solidFill>
                  <a:srgbClr val="F4FA06"/>
                </a:solidFill>
              </a:rPr>
              <a:t>(грипп, аденовирусная инфекция, коклюш, корь, ветряная оспа);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«кровяные» </a:t>
            </a:r>
            <a:r>
              <a:rPr lang="ru-RU" sz="4000" dirty="0" smtClean="0">
                <a:solidFill>
                  <a:srgbClr val="F4FA06"/>
                </a:solidFill>
              </a:rPr>
              <a:t>(малярия, ВИЧ-инфекция);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наружных покровов </a:t>
            </a:r>
            <a:r>
              <a:rPr lang="ru-RU" sz="4000" dirty="0" smtClean="0">
                <a:solidFill>
                  <a:srgbClr val="F4FA06"/>
                </a:solidFill>
              </a:rPr>
              <a:t>(сибирская язва, столбняк);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FF0066"/>
                </a:solidFill>
              </a:rPr>
              <a:t>с различными механизмами передачи </a:t>
            </a:r>
            <a:r>
              <a:rPr lang="ru-RU" sz="4000" dirty="0" smtClean="0">
                <a:solidFill>
                  <a:srgbClr val="F4FA06"/>
                </a:solidFill>
              </a:rPr>
              <a:t>(энтеровирусная инфекция).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>
              <a:solidFill>
                <a:srgbClr val="F4FA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Кишечные инфекции</a:t>
            </a:r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Дизентерия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Брюшной тиф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Холера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Инфекционный гепатит</a:t>
            </a:r>
          </a:p>
        </p:txBody>
      </p:sp>
      <p:sp>
        <p:nvSpPr>
          <p:cNvPr id="22534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FF00"/>
                </a:solidFill>
              </a:rPr>
              <a:t>Способ распространения: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FF00"/>
                </a:solidFill>
              </a:rPr>
              <a:t>-через продукты питания;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>
                <a:solidFill>
                  <a:srgbClr val="00FF00"/>
                </a:solidFill>
              </a:rPr>
              <a:t>воду;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>
                <a:solidFill>
                  <a:srgbClr val="00FF00"/>
                </a:solidFill>
              </a:rPr>
              <a:t>Грязные руки (мухи)</a:t>
            </a:r>
          </a:p>
        </p:txBody>
      </p:sp>
      <p:pic>
        <p:nvPicPr>
          <p:cNvPr id="5" name="Рисунок 6" descr="холер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3168352" cy="21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олера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2605485" cy="22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холерный вибрио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273449" cy="2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Профилактика гепатита 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</a:pPr>
            <a:r>
              <a:rPr lang="ru-RU" dirty="0" smtClean="0">
                <a:solidFill>
                  <a:srgbClr val="F4FA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1.Соблюдение правил личной гигиены.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</a:pPr>
            <a:r>
              <a:rPr lang="ru-RU" dirty="0" smtClean="0">
                <a:solidFill>
                  <a:srgbClr val="F4FA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Контроль за качеством питьевой воды и продуктов питания.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</a:pPr>
            <a:r>
              <a:rPr lang="ru-RU" dirty="0" smtClean="0">
                <a:solidFill>
                  <a:srgbClr val="F4FA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Иммунопрофилактика гепатита А включает введение вакцины или иммуноглобулина.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Инфекции дыхательных путей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Грипп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Ангина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Корь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Коклюш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Туберкулез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Оспа</a:t>
            </a:r>
          </a:p>
        </p:txBody>
      </p:sp>
      <p:sp>
        <p:nvSpPr>
          <p:cNvPr id="51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Способ распространения:</a:t>
            </a:r>
          </a:p>
          <a:p>
            <a:pPr marL="533400" indent="-533400" eaLnBrk="1" hangingPunct="1">
              <a:defRPr/>
            </a:pPr>
            <a:r>
              <a:rPr lang="ru-RU" dirty="0" smtClean="0">
                <a:solidFill>
                  <a:srgbClr val="00FF00"/>
                </a:solidFill>
              </a:rPr>
              <a:t>Воздушно-капельный путь</a:t>
            </a:r>
          </a:p>
          <a:p>
            <a:pPr marL="533400" indent="-533400" eaLnBrk="1" hangingPunct="1">
              <a:defRPr/>
            </a:pPr>
            <a:endParaRPr lang="ru-RU" dirty="0" smtClean="0"/>
          </a:p>
        </p:txBody>
      </p:sp>
      <p:pic>
        <p:nvPicPr>
          <p:cNvPr id="5" name="Рисунок 3" descr="грип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3590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грипп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18129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Кровяные инфекции</a:t>
            </a:r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Малярия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Клещевой энцефалит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4FA06"/>
                </a:solidFill>
              </a:rPr>
              <a:t>Чума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FF00"/>
                </a:solidFill>
              </a:rPr>
              <a:t>Способ распространения: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FF00"/>
                </a:solidFill>
              </a:rPr>
              <a:t>   через укусы кровососущих (комары, клещи, блохи, вши, москиты)</a:t>
            </a:r>
          </a:p>
        </p:txBody>
      </p:sp>
      <p:pic>
        <p:nvPicPr>
          <p:cNvPr id="5" name="Рисунок 3" descr="маляр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01007"/>
            <a:ext cx="3495303" cy="267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малярийный плазмодий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2808312" cy="22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-1588"/>
            <a:ext cx="21955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 algn="l"/>
            <a:endParaRPr lang="ru-RU" sz="4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r>
              <a:rPr lang="ru-RU" sz="3600" b="1" dirty="0">
                <a:solidFill>
                  <a:srgbClr val="FF0066"/>
                </a:solidFill>
              </a:rPr>
              <a:t>СПИД </a:t>
            </a:r>
            <a:r>
              <a:rPr lang="ru-RU" sz="3600" b="1" dirty="0">
                <a:solidFill>
                  <a:srgbClr val="00FF00"/>
                </a:solidFill>
              </a:rPr>
              <a:t>– опасное и коварное заболевание, которое вызывается вирусом иммунодефицита</a:t>
            </a:r>
          </a:p>
          <a:p>
            <a:r>
              <a:rPr lang="ru-RU" sz="3600" b="1" dirty="0">
                <a:solidFill>
                  <a:srgbClr val="FF0066"/>
                </a:solidFill>
              </a:rPr>
              <a:t>СПИД </a:t>
            </a:r>
            <a:r>
              <a:rPr lang="ru-RU" sz="3600" b="1" dirty="0">
                <a:solidFill>
                  <a:srgbClr val="00FF00"/>
                </a:solidFill>
              </a:rPr>
              <a:t>распространяется из-за нашего невежества, а также нежелания изменить нормы своего поведения</a:t>
            </a:r>
          </a:p>
          <a:p>
            <a:r>
              <a:rPr lang="ru-RU" sz="3600" b="1" dirty="0">
                <a:solidFill>
                  <a:srgbClr val="00FF00"/>
                </a:solidFill>
              </a:rPr>
              <a:t>Лозунг «Не погибни из-за невежества!» должен стать нормой жизни для каждого человека!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609</TotalTime>
  <Words>574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«Инфекционные заболевания и их профилактика.»</vt:lpstr>
      <vt:lpstr>Инфекционные заболевания — это группа заболеваний, вызываемых проникновением в организм патогенных (болезнетворных) микроорганизмов Для того, чтобы патогенный микроб вызвал инфекционное заболевание, он должен обладать вирулетностью , то есть способностью преодолевать сопротивляемость организма и проявлять токсическое действие. Одни патогенные агенты вызывают отравление организма выделяемыми ими в процессе жизнедеятельности экзотоксинами (столбняк, дифтерия), другие — освобождают токсины (эндотоксины) при разрушении своих тел (холера, брюшной тиф).</vt:lpstr>
      <vt:lpstr>Пути передачи инфекции:</vt:lpstr>
      <vt:lpstr>Классификация инфекционных заболеваний.</vt:lpstr>
      <vt:lpstr>Кишечные инфекции</vt:lpstr>
      <vt:lpstr>Профилактика гепатита А</vt:lpstr>
      <vt:lpstr>Инфекции дыхательных путей</vt:lpstr>
      <vt:lpstr>Кровяные инфекции</vt:lpstr>
      <vt:lpstr>Презентация PowerPoint</vt:lpstr>
      <vt:lpstr>Как действует вирус СПИДа?</vt:lpstr>
      <vt:lpstr>Презентация PowerPoint</vt:lpstr>
      <vt:lpstr>Инфекции наружных покровов</vt:lpstr>
      <vt:lpstr>Водный механизм передачи инфекции</vt:lpstr>
      <vt:lpstr>Воздушно-капельный механизм передачи инфекции</vt:lpstr>
      <vt:lpstr>Контактно-бытовой механизм передачи инфекции</vt:lpstr>
      <vt:lpstr>Трансмиссивный тип передачи инфекции</vt:lpstr>
      <vt:lpstr> Устранение источника инфекции </vt:lpstr>
      <vt:lpstr>Презентация PowerPoint</vt:lpstr>
      <vt:lpstr>Презентация PowerPoint</vt:lpstr>
      <vt:lpstr>Вывод 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СОЧИ2014</dc:creator>
  <cp:lastModifiedBy>Ольга</cp:lastModifiedBy>
  <cp:revision>74</cp:revision>
  <dcterms:created xsi:type="dcterms:W3CDTF">2012-10-27T09:12:42Z</dcterms:created>
  <dcterms:modified xsi:type="dcterms:W3CDTF">2015-03-12T19:21:49Z</dcterms:modified>
</cp:coreProperties>
</file>