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3"/>
  </p:notesMasterIdLst>
  <p:sldIdLst>
    <p:sldId id="256" r:id="rId2"/>
    <p:sldId id="258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9" r:id="rId27"/>
    <p:sldId id="286" r:id="rId28"/>
    <p:sldId id="287" r:id="rId29"/>
    <p:sldId id="288" r:id="rId30"/>
    <p:sldId id="290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1989" autoAdjust="0"/>
  </p:normalViewPr>
  <p:slideViewPr>
    <p:cSldViewPr>
      <p:cViewPr varScale="1">
        <p:scale>
          <a:sx n="85" d="100"/>
          <a:sy n="85" d="100"/>
        </p:scale>
        <p:origin x="-11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81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C697C-C919-4765-9795-97F6F4B29E27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4AE94-C75E-4253-9DE8-388B557FE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Біологічне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</a:t>
            </a:r>
            <a:r>
              <a:rPr lang="ru-RU" dirty="0" err="1" smtClean="0"/>
              <a:t>ознаками</a:t>
            </a:r>
            <a:r>
              <a:rPr lang="ru-RU" dirty="0" smtClean="0"/>
              <a:t> - </a:t>
            </a:r>
            <a:r>
              <a:rPr lang="ru-RU" dirty="0" err="1" smtClean="0"/>
              <a:t>видовим</a:t>
            </a:r>
            <a:r>
              <a:rPr lang="ru-RU" dirty="0" smtClean="0"/>
              <a:t> </a:t>
            </a:r>
            <a:r>
              <a:rPr lang="ru-RU" dirty="0" err="1" smtClean="0"/>
              <a:t>багатством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вирівняний</a:t>
            </a:r>
            <a:r>
              <a:rPr lang="ru-RU" dirty="0" smtClean="0"/>
              <a:t>. </a:t>
            </a:r>
            <a:r>
              <a:rPr lang="ru-RU" dirty="0" err="1" smtClean="0"/>
              <a:t>Видове</a:t>
            </a:r>
            <a:r>
              <a:rPr lang="ru-RU" dirty="0" smtClean="0"/>
              <a:t> </a:t>
            </a:r>
            <a:r>
              <a:rPr lang="ru-RU" dirty="0" err="1" smtClean="0"/>
              <a:t>багатство</a:t>
            </a:r>
            <a:r>
              <a:rPr lang="ru-RU" dirty="0" smtClean="0"/>
              <a:t> </a:t>
            </a:r>
            <a:r>
              <a:rPr lang="ru-RU" dirty="0" err="1" smtClean="0"/>
              <a:t>відображає</a:t>
            </a:r>
            <a:r>
              <a:rPr lang="ru-RU" dirty="0" smtClean="0"/>
              <a:t> число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в межах </a:t>
            </a:r>
            <a:r>
              <a:rPr lang="ru-RU" dirty="0" err="1" smtClean="0"/>
              <a:t>екосистеми</a:t>
            </a:r>
            <a:r>
              <a:rPr lang="ru-RU" dirty="0" smtClean="0"/>
              <a:t>, в той час як </a:t>
            </a:r>
            <a:r>
              <a:rPr lang="ru-RU" dirty="0" err="1" smtClean="0"/>
              <a:t>вирівняність</a:t>
            </a:r>
            <a:r>
              <a:rPr lang="ru-RU" dirty="0" smtClean="0"/>
              <a:t> </a:t>
            </a:r>
            <a:r>
              <a:rPr lang="ru-RU" dirty="0" err="1" smtClean="0"/>
              <a:t>характеризує</a:t>
            </a:r>
            <a:r>
              <a:rPr lang="ru-RU" dirty="0" smtClean="0"/>
              <a:t> </a:t>
            </a:r>
            <a:r>
              <a:rPr lang="ru-RU" dirty="0" err="1" smtClean="0"/>
              <a:t>рівномірність</a:t>
            </a:r>
            <a:r>
              <a:rPr lang="ru-RU" dirty="0" smtClean="0"/>
              <a:t> </a:t>
            </a:r>
            <a:r>
              <a:rPr lang="ru-RU" dirty="0" err="1" smtClean="0"/>
              <a:t>розподілу</a:t>
            </a:r>
            <a:r>
              <a:rPr lang="ru-RU" dirty="0" smtClean="0"/>
              <a:t> </a:t>
            </a:r>
            <a:r>
              <a:rPr lang="ru-RU" dirty="0" err="1" smtClean="0"/>
              <a:t>чисельності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[4]. </a:t>
            </a:r>
            <a:r>
              <a:rPr lang="ru-RU" dirty="0" err="1" smtClean="0"/>
              <a:t>Виділення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складових</a:t>
            </a:r>
            <a:r>
              <a:rPr lang="ru-RU" dirty="0" smtClean="0"/>
              <a:t> </a:t>
            </a:r>
            <a:r>
              <a:rPr lang="ru-RU" dirty="0" err="1" smtClean="0"/>
              <a:t>пов'язано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тим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за </a:t>
            </a:r>
            <a:r>
              <a:rPr lang="ru-RU" dirty="0" err="1" smtClean="0"/>
              <a:t>рідкісним</a:t>
            </a:r>
            <a:r>
              <a:rPr lang="ru-RU" dirty="0" smtClean="0"/>
              <a:t> </a:t>
            </a:r>
            <a:r>
              <a:rPr lang="ru-RU" dirty="0" err="1" smtClean="0"/>
              <a:t>винятком</a:t>
            </a:r>
            <a:r>
              <a:rPr lang="ru-RU" dirty="0" smtClean="0"/>
              <a:t> у </a:t>
            </a:r>
            <a:r>
              <a:rPr lang="ru-RU" dirty="0" err="1" smtClean="0"/>
              <a:t>екосистемах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належать до одного </a:t>
            </a:r>
            <a:r>
              <a:rPr lang="ru-RU" dirty="0" err="1" smtClean="0"/>
              <a:t>трофічні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,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таксономічній</a:t>
            </a:r>
            <a:r>
              <a:rPr lang="ru-RU" dirty="0" smtClean="0"/>
              <a:t> </a:t>
            </a:r>
            <a:r>
              <a:rPr lang="ru-RU" dirty="0" err="1" smtClean="0"/>
              <a:t>групі</a:t>
            </a:r>
            <a:r>
              <a:rPr lang="ru-RU" dirty="0" smtClean="0"/>
              <a:t>,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біомаси</a:t>
            </a:r>
            <a:r>
              <a:rPr lang="ru-RU" dirty="0" smtClean="0"/>
              <a:t> </a:t>
            </a:r>
            <a:r>
              <a:rPr lang="ru-RU" dirty="0" err="1" smtClean="0"/>
              <a:t>досягається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вкладу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- </a:t>
            </a:r>
            <a:r>
              <a:rPr lang="ru-RU" dirty="0" err="1" smtClean="0"/>
              <a:t>ключове</a:t>
            </a:r>
            <a:r>
              <a:rPr lang="ru-RU" dirty="0" smtClean="0"/>
              <a:t> </a:t>
            </a:r>
            <a:r>
              <a:rPr lang="ru-RU" dirty="0" err="1" smtClean="0"/>
              <a:t>поняття</a:t>
            </a:r>
            <a:r>
              <a:rPr lang="ru-RU" dirty="0" smtClean="0"/>
              <a:t> в </a:t>
            </a:r>
            <a:r>
              <a:rPr lang="ru-RU" dirty="0" err="1" smtClean="0"/>
              <a:t>природоохоронному</a:t>
            </a:r>
            <a:r>
              <a:rPr lang="ru-RU" dirty="0" smtClean="0"/>
              <a:t> </a:t>
            </a:r>
            <a:r>
              <a:rPr lang="ru-RU" dirty="0" err="1" smtClean="0"/>
              <a:t>дискурсі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Якимось</a:t>
            </a:r>
            <a:r>
              <a:rPr lang="ru-RU" dirty="0" smtClean="0"/>
              <a:t> </a:t>
            </a:r>
            <a:r>
              <a:rPr lang="ru-RU" dirty="0" err="1" smtClean="0"/>
              <a:t>об'єктивним</a:t>
            </a:r>
            <a:r>
              <a:rPr lang="ru-RU" dirty="0" smtClean="0"/>
              <a:t> способом </a:t>
            </a:r>
            <a:r>
              <a:rPr lang="ru-RU" dirty="0" err="1" smtClean="0"/>
              <a:t>визначити</a:t>
            </a:r>
            <a:r>
              <a:rPr lang="ru-RU" dirty="0" smtClean="0"/>
              <a:t> </a:t>
            </a:r>
            <a:r>
              <a:rPr lang="ru-RU" dirty="0" err="1" smtClean="0"/>
              <a:t>необхідність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та </a:t>
            </a:r>
            <a:r>
              <a:rPr lang="ru-RU" dirty="0" err="1" smtClean="0"/>
              <a:t>підтримки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важко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точки </a:t>
            </a:r>
            <a:r>
              <a:rPr lang="ru-RU" dirty="0" err="1" smtClean="0"/>
              <a:t>зору</a:t>
            </a:r>
            <a:r>
              <a:rPr lang="ru-RU" dirty="0" smtClean="0"/>
              <a:t> того,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оцінює</a:t>
            </a:r>
            <a:r>
              <a:rPr lang="ru-RU" dirty="0" smtClean="0"/>
              <a:t>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необхідність</a:t>
            </a:r>
            <a:r>
              <a:rPr lang="ru-RU" dirty="0" smtClean="0"/>
              <a:t>. Тим не </a:t>
            </a:r>
            <a:r>
              <a:rPr lang="ru-RU" dirty="0" err="1" smtClean="0"/>
              <a:t>менш</a:t>
            </a:r>
            <a:r>
              <a:rPr lang="ru-RU" dirty="0" smtClean="0"/>
              <a:t>, </a:t>
            </a:r>
            <a:r>
              <a:rPr lang="ru-RU" dirty="0" err="1" smtClean="0"/>
              <a:t>існує</a:t>
            </a:r>
            <a:r>
              <a:rPr lang="ru-RU" dirty="0" smtClean="0"/>
              <a:t> три </a:t>
            </a:r>
            <a:r>
              <a:rPr lang="ru-RU" dirty="0" err="1" smtClean="0"/>
              <a:t>головні</a:t>
            </a:r>
            <a:r>
              <a:rPr lang="ru-RU" dirty="0" smtClean="0"/>
              <a:t> причини </a:t>
            </a:r>
            <a:r>
              <a:rPr lang="ru-RU" dirty="0" err="1" smtClean="0"/>
              <a:t>зберігати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: </a:t>
            </a:r>
          </a:p>
          <a:p>
            <a:endParaRPr lang="ru-RU" dirty="0" smtClean="0"/>
          </a:p>
          <a:p>
            <a:r>
              <a:rPr lang="ru-RU" dirty="0" smtClean="0"/>
              <a:t> З точки </a:t>
            </a:r>
            <a:r>
              <a:rPr lang="ru-RU" dirty="0" err="1" smtClean="0"/>
              <a:t>зору</a:t>
            </a:r>
            <a:r>
              <a:rPr lang="ru-RU" dirty="0" smtClean="0"/>
              <a:t> </a:t>
            </a:r>
            <a:r>
              <a:rPr lang="ru-RU" dirty="0" err="1" smtClean="0"/>
              <a:t>споживача</a:t>
            </a:r>
            <a:r>
              <a:rPr lang="ru-RU" dirty="0" smtClean="0"/>
              <a:t> </a:t>
            </a:r>
            <a:r>
              <a:rPr lang="ru-RU" dirty="0" err="1" smtClean="0"/>
              <a:t>елементи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природними</a:t>
            </a:r>
            <a:r>
              <a:rPr lang="ru-RU" dirty="0" smtClean="0"/>
              <a:t> </a:t>
            </a:r>
            <a:r>
              <a:rPr lang="ru-RU" dirty="0" err="1" smtClean="0"/>
              <a:t>коморами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представляють</a:t>
            </a:r>
            <a:r>
              <a:rPr lang="ru-RU" dirty="0" smtClean="0"/>
              <a:t> </a:t>
            </a:r>
            <a:r>
              <a:rPr lang="ru-RU" dirty="0" err="1" smtClean="0"/>
              <a:t>зриму</a:t>
            </a:r>
            <a:r>
              <a:rPr lang="ru-RU" dirty="0" smtClean="0"/>
              <a:t> </a:t>
            </a:r>
            <a:r>
              <a:rPr lang="ru-RU" dirty="0" err="1" smtClean="0"/>
              <a:t>користь</a:t>
            </a:r>
            <a:r>
              <a:rPr lang="ru-RU" dirty="0" smtClean="0"/>
              <a:t> для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виявитися</a:t>
            </a:r>
            <a:r>
              <a:rPr lang="ru-RU" dirty="0" smtClean="0"/>
              <a:t> </a:t>
            </a:r>
            <a:r>
              <a:rPr lang="ru-RU" dirty="0" err="1" smtClean="0"/>
              <a:t>корисними</a:t>
            </a:r>
            <a:r>
              <a:rPr lang="ru-RU" dirty="0" smtClean="0"/>
              <a:t> в </a:t>
            </a:r>
            <a:r>
              <a:rPr lang="ru-RU" dirty="0" err="1" smtClean="0"/>
              <a:t>майбутньому</a:t>
            </a:r>
            <a:r>
              <a:rPr lang="ru-RU" dirty="0" smtClean="0"/>
              <a:t>.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як </a:t>
            </a:r>
            <a:r>
              <a:rPr lang="ru-RU" dirty="0" err="1" smtClean="0"/>
              <a:t>таке</a:t>
            </a:r>
            <a:r>
              <a:rPr lang="ru-RU" dirty="0" smtClean="0"/>
              <a:t> приносить як </a:t>
            </a:r>
            <a:r>
              <a:rPr lang="ru-RU" dirty="0" err="1" smtClean="0"/>
              <a:t>господарську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наукову</a:t>
            </a:r>
            <a:r>
              <a:rPr lang="ru-RU" dirty="0" smtClean="0"/>
              <a:t> </a:t>
            </a:r>
            <a:r>
              <a:rPr lang="ru-RU" dirty="0" err="1" smtClean="0"/>
              <a:t>користь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у </a:t>
            </a:r>
            <a:r>
              <a:rPr lang="ru-RU" dirty="0" err="1" smtClean="0"/>
              <a:t>пошуках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</a:t>
            </a:r>
            <a:r>
              <a:rPr lang="ru-RU" dirty="0" err="1" smtClean="0"/>
              <a:t>лікарських</a:t>
            </a:r>
            <a:r>
              <a:rPr lang="ru-RU" dirty="0" smtClean="0"/>
              <a:t> </a:t>
            </a:r>
            <a:r>
              <a:rPr lang="ru-RU" dirty="0" err="1" smtClean="0"/>
              <a:t>препаратів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способів</a:t>
            </a:r>
            <a:r>
              <a:rPr lang="ru-RU" dirty="0" smtClean="0"/>
              <a:t> </a:t>
            </a:r>
            <a:r>
              <a:rPr lang="ru-RU" dirty="0" err="1" smtClean="0"/>
              <a:t>лікування</a:t>
            </a:r>
            <a:r>
              <a:rPr lang="ru-RU" dirty="0" smtClean="0"/>
              <a:t>). </a:t>
            </a:r>
            <a:r>
              <a:rPr lang="ru-RU" dirty="0" err="1" smtClean="0"/>
              <a:t>Вибір</a:t>
            </a:r>
            <a:r>
              <a:rPr lang="ru-RU" dirty="0" smtClean="0"/>
              <a:t> на </a:t>
            </a:r>
            <a:r>
              <a:rPr lang="ru-RU" dirty="0" err="1" smtClean="0"/>
              <a:t>користь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етичний</a:t>
            </a:r>
            <a:r>
              <a:rPr lang="ru-RU" dirty="0" smtClean="0"/>
              <a:t> </a:t>
            </a:r>
            <a:r>
              <a:rPr lang="ru-RU" dirty="0" err="1" smtClean="0"/>
              <a:t>вибір</a:t>
            </a:r>
            <a:r>
              <a:rPr lang="ru-RU" dirty="0" smtClean="0"/>
              <a:t>. </a:t>
            </a:r>
            <a:r>
              <a:rPr lang="ru-RU" dirty="0" err="1" smtClean="0"/>
              <a:t>Людство</a:t>
            </a:r>
            <a:r>
              <a:rPr lang="ru-RU" dirty="0" smtClean="0"/>
              <a:t> в </a:t>
            </a:r>
            <a:r>
              <a:rPr lang="ru-RU" dirty="0" err="1" smtClean="0"/>
              <a:t>цілому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тому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дбайливо</a:t>
            </a:r>
            <a:r>
              <a:rPr lang="ru-RU" dirty="0" smtClean="0"/>
              <a:t> </a:t>
            </a:r>
            <a:r>
              <a:rPr lang="ru-RU" dirty="0" err="1" smtClean="0"/>
              <a:t>ставитися</a:t>
            </a:r>
            <a:r>
              <a:rPr lang="ru-RU" dirty="0" smtClean="0"/>
              <a:t> до </a:t>
            </a:r>
            <a:r>
              <a:rPr lang="ru-RU" dirty="0" err="1" smtClean="0"/>
              <a:t>біосфери</a:t>
            </a:r>
            <a:r>
              <a:rPr lang="ru-RU" dirty="0" smtClean="0"/>
              <a:t> (по </a:t>
            </a:r>
            <a:r>
              <a:rPr lang="ru-RU" dirty="0" err="1" smtClean="0"/>
              <a:t>суті</a:t>
            </a:r>
            <a:r>
              <a:rPr lang="ru-RU" dirty="0" smtClean="0"/>
              <a:t> ми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залежимо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благополуччя</a:t>
            </a:r>
            <a:r>
              <a:rPr lang="ru-RU" dirty="0" smtClean="0"/>
              <a:t>). </a:t>
            </a:r>
            <a:r>
              <a:rPr lang="ru-RU" dirty="0" err="1" smtClean="0"/>
              <a:t>Значимість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характеризувати</a:t>
            </a:r>
            <a:r>
              <a:rPr lang="ru-RU" dirty="0" smtClean="0"/>
              <a:t> в </a:t>
            </a:r>
            <a:r>
              <a:rPr lang="ru-RU" dirty="0" err="1" smtClean="0"/>
              <a:t>естетичному</a:t>
            </a:r>
            <a:r>
              <a:rPr lang="ru-RU" dirty="0" smtClean="0"/>
              <a:t>, </a:t>
            </a:r>
            <a:r>
              <a:rPr lang="ru-RU" dirty="0" err="1" smtClean="0"/>
              <a:t>сутнісному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етичному</a:t>
            </a:r>
            <a:r>
              <a:rPr lang="ru-RU" dirty="0" smtClean="0"/>
              <a:t> </a:t>
            </a:r>
            <a:r>
              <a:rPr lang="ru-RU" dirty="0" err="1" smtClean="0"/>
              <a:t>плані</a:t>
            </a:r>
            <a:r>
              <a:rPr lang="ru-RU" dirty="0" smtClean="0"/>
              <a:t>. Природа </a:t>
            </a:r>
            <a:r>
              <a:rPr lang="ru-RU" dirty="0" err="1" smtClean="0"/>
              <a:t>прославляється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оспівується</a:t>
            </a:r>
            <a:r>
              <a:rPr lang="ru-RU" dirty="0" smtClean="0"/>
              <a:t> художниками, </a:t>
            </a:r>
            <a:r>
              <a:rPr lang="ru-RU" dirty="0" err="1" smtClean="0"/>
              <a:t>поетами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музикантами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; для </a:t>
            </a:r>
            <a:r>
              <a:rPr lang="ru-RU" dirty="0" err="1" smtClean="0"/>
              <a:t>людини</a:t>
            </a:r>
            <a:r>
              <a:rPr lang="ru-RU" dirty="0" smtClean="0"/>
              <a:t> природа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вічною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непересічну</a:t>
            </a:r>
            <a:r>
              <a:rPr lang="ru-RU" dirty="0" smtClean="0"/>
              <a:t> </a:t>
            </a:r>
            <a:r>
              <a:rPr lang="ru-RU" dirty="0" err="1" smtClean="0"/>
              <a:t>цінність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біоценозу</a:t>
            </a:r>
            <a:r>
              <a:rPr lang="ru-RU" dirty="0" smtClean="0"/>
              <a:t> </a:t>
            </a:r>
            <a:r>
              <a:rPr lang="ru-RU" dirty="0" err="1" smtClean="0"/>
              <a:t>розпочинають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видового складу </a:t>
            </a:r>
            <a:r>
              <a:rPr lang="ru-RU" dirty="0" err="1" smtClean="0"/>
              <a:t>даного</a:t>
            </a:r>
            <a:r>
              <a:rPr lang="ru-RU" dirty="0" smtClean="0"/>
              <a:t> </a:t>
            </a:r>
            <a:r>
              <a:rPr lang="ru-RU" dirty="0" err="1" smtClean="0"/>
              <a:t>угруповання</a:t>
            </a:r>
            <a:r>
              <a:rPr lang="ru-RU" dirty="0" smtClean="0"/>
              <a:t>. </a:t>
            </a:r>
            <a:r>
              <a:rPr lang="ru-RU" dirty="0" err="1" smtClean="0"/>
              <a:t>Визначення</a:t>
            </a:r>
            <a:r>
              <a:rPr lang="ru-RU" dirty="0" smtClean="0"/>
              <a:t> видового складу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надзвичайно</a:t>
            </a:r>
            <a:r>
              <a:rPr lang="ru-RU" dirty="0" smtClean="0"/>
              <a:t> складна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копітка</a:t>
            </a:r>
            <a:r>
              <a:rPr lang="ru-RU" dirty="0" smtClean="0"/>
              <a:t> робота, яка </a:t>
            </a:r>
            <a:r>
              <a:rPr lang="ru-RU" dirty="0" err="1" smtClean="0"/>
              <a:t>вимагає</a:t>
            </a:r>
            <a:r>
              <a:rPr lang="ru-RU" dirty="0" smtClean="0"/>
              <a:t> </a:t>
            </a:r>
            <a:r>
              <a:rPr lang="ru-RU" dirty="0" err="1" smtClean="0"/>
              <a:t>спеціальних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великих </a:t>
            </a:r>
            <a:r>
              <a:rPr lang="ru-RU" dirty="0" err="1" smtClean="0"/>
              <a:t>трудових</a:t>
            </a:r>
            <a:r>
              <a:rPr lang="ru-RU" dirty="0" smtClean="0"/>
              <a:t> затрат. </a:t>
            </a:r>
            <a:r>
              <a:rPr lang="ru-RU" dirty="0" err="1" smtClean="0"/>
              <a:t>Складність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в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угруповання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різняться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</a:t>
            </a:r>
            <a:r>
              <a:rPr lang="ru-RU" dirty="0" err="1" smtClean="0"/>
              <a:t>видовим</a:t>
            </a:r>
            <a:r>
              <a:rPr lang="ru-RU" dirty="0" smtClean="0"/>
              <a:t> </a:t>
            </a:r>
            <a:r>
              <a:rPr lang="ru-RU" dirty="0" err="1" smtClean="0"/>
              <a:t>різноманіттям</a:t>
            </a:r>
            <a:r>
              <a:rPr lang="ru-RU" dirty="0" smtClean="0"/>
              <a:t>, яке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показників</a:t>
            </a:r>
            <a:r>
              <a:rPr lang="ru-RU" dirty="0" smtClean="0"/>
              <a:t> </a:t>
            </a:r>
            <a:r>
              <a:rPr lang="ru-RU" dirty="0" err="1" smtClean="0"/>
              <a:t>структури</a:t>
            </a:r>
            <a:r>
              <a:rPr lang="ru-RU" dirty="0" smtClean="0"/>
              <a:t> </a:t>
            </a:r>
            <a:r>
              <a:rPr lang="ru-RU" dirty="0" err="1" smtClean="0"/>
              <a:t>біоценозу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З одного боку, </a:t>
            </a:r>
            <a:r>
              <a:rPr lang="ru-RU" dirty="0" err="1" smtClean="0"/>
              <a:t>охарактеризувати</a:t>
            </a:r>
            <a:r>
              <a:rPr lang="ru-RU" dirty="0" smtClean="0"/>
              <a:t> </a:t>
            </a:r>
            <a:r>
              <a:rPr lang="ru-RU" dirty="0" err="1" smtClean="0"/>
              <a:t>видовий</a:t>
            </a:r>
            <a:r>
              <a:rPr lang="ru-RU" dirty="0" smtClean="0"/>
              <a:t> склад </a:t>
            </a:r>
            <a:r>
              <a:rPr lang="ru-RU" dirty="0" err="1" smtClean="0"/>
              <a:t>угруповання</a:t>
            </a:r>
            <a:r>
              <a:rPr lang="ru-RU" dirty="0" smtClean="0"/>
              <a:t> нескладно: </a:t>
            </a:r>
            <a:r>
              <a:rPr lang="ru-RU" dirty="0" err="1" smtClean="0"/>
              <a:t>перелічити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в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виявлені</a:t>
            </a:r>
            <a:r>
              <a:rPr lang="ru-RU" dirty="0" smtClean="0"/>
              <a:t>, </a:t>
            </a:r>
            <a:r>
              <a:rPr lang="ru-RU" dirty="0" err="1" smtClean="0"/>
              <a:t>скласти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список </a:t>
            </a:r>
            <a:r>
              <a:rPr lang="ru-RU" dirty="0" err="1" smtClean="0"/>
              <a:t>і</a:t>
            </a:r>
            <a:r>
              <a:rPr lang="ru-RU" dirty="0" smtClean="0"/>
              <a:t>, </a:t>
            </a:r>
            <a:r>
              <a:rPr lang="ru-RU" dirty="0" err="1" smtClean="0"/>
              <a:t>нарешті</a:t>
            </a:r>
            <a:r>
              <a:rPr lang="ru-RU" dirty="0" smtClean="0"/>
              <a:t>, </a:t>
            </a:r>
            <a:r>
              <a:rPr lang="ru-RU" dirty="0" err="1" smtClean="0"/>
              <a:t>дати</a:t>
            </a:r>
            <a:r>
              <a:rPr lang="ru-RU" dirty="0" smtClean="0"/>
              <a:t> </a:t>
            </a:r>
            <a:r>
              <a:rPr lang="ru-RU" dirty="0" err="1" smtClean="0"/>
              <a:t>оцінку</a:t>
            </a:r>
            <a:r>
              <a:rPr lang="ru-RU" dirty="0" smtClean="0"/>
              <a:t> видового </a:t>
            </a:r>
            <a:r>
              <a:rPr lang="ru-RU" dirty="0" err="1" smtClean="0"/>
              <a:t>багатства</a:t>
            </a:r>
            <a:r>
              <a:rPr lang="ru-RU" dirty="0" smtClean="0"/>
              <a:t>. З </a:t>
            </a:r>
            <a:r>
              <a:rPr lang="ru-RU" dirty="0" err="1" smtClean="0"/>
              <a:t>іншого</a:t>
            </a:r>
            <a:r>
              <a:rPr lang="ru-RU" dirty="0" smtClean="0"/>
              <a:t> боку, </a:t>
            </a:r>
            <a:r>
              <a:rPr lang="ru-RU" dirty="0" err="1" smtClean="0"/>
              <a:t>трудність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в тому,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ділянки</a:t>
            </a:r>
            <a:r>
              <a:rPr lang="ru-RU" dirty="0" smtClean="0"/>
              <a:t> </a:t>
            </a:r>
            <a:r>
              <a:rPr lang="ru-RU" dirty="0" err="1" smtClean="0"/>
              <a:t>обстежуваного</a:t>
            </a:r>
            <a:r>
              <a:rPr lang="ru-RU" dirty="0" smtClean="0"/>
              <a:t> нами </a:t>
            </a:r>
            <a:r>
              <a:rPr lang="ru-RU" dirty="0" err="1" smtClean="0"/>
              <a:t>угруповання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однакові</a:t>
            </a:r>
            <a:r>
              <a:rPr lang="ru-RU" dirty="0" smtClean="0"/>
              <a:t> </a:t>
            </a:r>
            <a:r>
              <a:rPr lang="ru-RU" dirty="0" err="1" smtClean="0"/>
              <a:t>кількісні</a:t>
            </a:r>
            <a:r>
              <a:rPr lang="ru-RU" dirty="0" smtClean="0"/>
              <a:t> </a:t>
            </a:r>
            <a:r>
              <a:rPr lang="ru-RU" dirty="0" err="1" smtClean="0"/>
              <a:t>показники</a:t>
            </a:r>
            <a:r>
              <a:rPr lang="ru-RU" dirty="0" smtClean="0"/>
              <a:t> видового складу.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встановлених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буде </a:t>
            </a:r>
            <a:r>
              <a:rPr lang="ru-RU" dirty="0" err="1" smtClean="0"/>
              <a:t>залежати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пробних</a:t>
            </a:r>
            <a:r>
              <a:rPr lang="ru-RU" dirty="0" smtClean="0"/>
              <a:t> </a:t>
            </a:r>
            <a:r>
              <a:rPr lang="ru-RU" dirty="0" err="1" smtClean="0"/>
              <a:t>площ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розмірів</a:t>
            </a:r>
            <a:r>
              <a:rPr lang="ru-RU" dirty="0" smtClean="0"/>
              <a:t>. Чим </a:t>
            </a:r>
            <a:r>
              <a:rPr lang="ru-RU" dirty="0" err="1" smtClean="0"/>
              <a:t>більше</a:t>
            </a:r>
            <a:r>
              <a:rPr lang="ru-RU" dirty="0" smtClean="0"/>
              <a:t> буде </a:t>
            </a:r>
            <a:r>
              <a:rPr lang="ru-RU" dirty="0" err="1" smtClean="0"/>
              <a:t>пробних</a:t>
            </a:r>
            <a:r>
              <a:rPr lang="ru-RU" dirty="0" smtClean="0"/>
              <a:t> </a:t>
            </a:r>
            <a:r>
              <a:rPr lang="ru-RU" dirty="0" err="1" smtClean="0"/>
              <a:t>площ</a:t>
            </a:r>
            <a:r>
              <a:rPr lang="ru-RU" dirty="0" smtClean="0"/>
              <a:t>, </a:t>
            </a:r>
            <a:r>
              <a:rPr lang="ru-RU" dirty="0" err="1" smtClean="0"/>
              <a:t>тим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таксонів</a:t>
            </a:r>
            <a:r>
              <a:rPr lang="ru-RU" dirty="0" smtClean="0"/>
              <a:t> </a:t>
            </a:r>
            <a:r>
              <a:rPr lang="ru-RU" dirty="0" err="1" smtClean="0"/>
              <a:t>буде</a:t>
            </a:r>
            <a:r>
              <a:rPr lang="ru-RU" dirty="0" smtClean="0"/>
              <a:t> </a:t>
            </a:r>
            <a:r>
              <a:rPr lang="ru-RU" dirty="0" err="1" smtClean="0"/>
              <a:t>виявлено</a:t>
            </a:r>
            <a:r>
              <a:rPr lang="ru-RU" dirty="0" smtClean="0"/>
              <a:t>. "Коли ж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зупинитися</a:t>
            </a:r>
            <a:r>
              <a:rPr lang="ru-RU" dirty="0" smtClean="0"/>
              <a:t>? – </a:t>
            </a:r>
            <a:r>
              <a:rPr lang="ru-RU" dirty="0" err="1" smtClean="0"/>
              <a:t>питають</a:t>
            </a:r>
            <a:r>
              <a:rPr lang="ru-RU" dirty="0" smtClean="0"/>
              <a:t> </a:t>
            </a:r>
            <a:r>
              <a:rPr lang="ru-RU" dirty="0" err="1" smtClean="0"/>
              <a:t>М.Бігон</a:t>
            </a:r>
            <a:r>
              <a:rPr lang="ru-RU" dirty="0" smtClean="0"/>
              <a:t>, </a:t>
            </a:r>
            <a:r>
              <a:rPr lang="ru-RU" dirty="0" err="1" smtClean="0"/>
              <a:t>Дж.Харпер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К.Таунсенд</a:t>
            </a:r>
            <a:r>
              <a:rPr lang="ru-RU" dirty="0" smtClean="0"/>
              <a:t> (1989). – І </a:t>
            </a:r>
            <a:r>
              <a:rPr lang="ru-RU" dirty="0" err="1" smtClean="0"/>
              <a:t>самі</a:t>
            </a:r>
            <a:r>
              <a:rPr lang="ru-RU" dirty="0" smtClean="0"/>
              <a:t>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відповідь</a:t>
            </a:r>
            <a:r>
              <a:rPr lang="ru-RU" dirty="0" smtClean="0"/>
              <a:t>: </a:t>
            </a:r>
            <a:r>
              <a:rPr lang="ru-RU" dirty="0" err="1" smtClean="0"/>
              <a:t>Взагалі</a:t>
            </a:r>
            <a:r>
              <a:rPr lang="ru-RU" dirty="0" smtClean="0"/>
              <a:t> – </a:t>
            </a:r>
            <a:r>
              <a:rPr lang="ru-RU" dirty="0" err="1" smtClean="0"/>
              <a:t>після</a:t>
            </a:r>
            <a:r>
              <a:rPr lang="ru-RU" dirty="0" smtClean="0"/>
              <a:t> того, як крива видового </a:t>
            </a:r>
            <a:r>
              <a:rPr lang="ru-RU" dirty="0" err="1" smtClean="0"/>
              <a:t>багатства</a:t>
            </a:r>
            <a:r>
              <a:rPr lang="ru-RU" dirty="0" smtClean="0"/>
              <a:t> </a:t>
            </a:r>
            <a:r>
              <a:rPr lang="ru-RU" dirty="0" err="1" smtClean="0"/>
              <a:t>вийде</a:t>
            </a:r>
            <a:r>
              <a:rPr lang="ru-RU" dirty="0" smtClean="0"/>
              <a:t> на плато" Як </a:t>
            </a:r>
            <a:r>
              <a:rPr lang="ru-RU" dirty="0" err="1" smtClean="0"/>
              <a:t>свідчать</a:t>
            </a:r>
            <a:r>
              <a:rPr lang="ru-RU" dirty="0" smtClean="0"/>
              <a:t> </a:t>
            </a:r>
            <a:r>
              <a:rPr lang="ru-RU" dirty="0" err="1" smtClean="0"/>
              <a:t>результати</a:t>
            </a:r>
            <a:r>
              <a:rPr lang="ru-RU" dirty="0" smtClean="0"/>
              <a:t> </a:t>
            </a:r>
            <a:r>
              <a:rPr lang="ru-RU" dirty="0" err="1" smtClean="0"/>
              <a:t>досліджень</a:t>
            </a:r>
            <a:r>
              <a:rPr lang="ru-RU" dirty="0" smtClean="0"/>
              <a:t>, плато </a:t>
            </a:r>
            <a:r>
              <a:rPr lang="ru-RU" dirty="0" err="1" smtClean="0"/>
              <a:t>досягається</a:t>
            </a:r>
            <a:r>
              <a:rPr lang="ru-RU" dirty="0" smtClean="0"/>
              <a:t> не </a:t>
            </a:r>
            <a:r>
              <a:rPr lang="ru-RU" dirty="0" err="1" smtClean="0"/>
              <a:t>завжди</a:t>
            </a:r>
            <a:r>
              <a:rPr lang="ru-RU" dirty="0" smtClean="0"/>
              <a:t>. Тому </a:t>
            </a:r>
            <a:r>
              <a:rPr lang="ru-RU" dirty="0" err="1" smtClean="0"/>
              <a:t>видове</a:t>
            </a:r>
            <a:r>
              <a:rPr lang="ru-RU" dirty="0" smtClean="0"/>
              <a:t> </a:t>
            </a:r>
            <a:r>
              <a:rPr lang="ru-RU" dirty="0" err="1" smtClean="0"/>
              <a:t>багатство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угруповань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досліджувати</a:t>
            </a:r>
            <a:r>
              <a:rPr lang="ru-RU" dirty="0" smtClean="0"/>
              <a:t>, </a:t>
            </a:r>
            <a:r>
              <a:rPr lang="ru-RU" dirty="0" err="1" smtClean="0"/>
              <a:t>користуючись</a:t>
            </a:r>
            <a:r>
              <a:rPr lang="ru-RU" dirty="0" smtClean="0"/>
              <a:t> </a:t>
            </a:r>
            <a:r>
              <a:rPr lang="ru-RU" dirty="0" err="1" smtClean="0"/>
              <a:t>вибірками</a:t>
            </a:r>
            <a:r>
              <a:rPr lang="ru-RU" dirty="0" smtClean="0"/>
              <a:t> </a:t>
            </a:r>
            <a:r>
              <a:rPr lang="ru-RU" dirty="0" err="1" smtClean="0"/>
              <a:t>однакових</a:t>
            </a:r>
            <a:r>
              <a:rPr lang="ru-RU" dirty="0" smtClean="0"/>
              <a:t> </a:t>
            </a:r>
            <a:r>
              <a:rPr lang="ru-RU" dirty="0" err="1" smtClean="0"/>
              <a:t>розмірів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ділянки</a:t>
            </a:r>
            <a:r>
              <a:rPr lang="ru-RU" dirty="0" smtClean="0"/>
              <a:t> </a:t>
            </a:r>
            <a:r>
              <a:rPr lang="ru-RU" dirty="0" err="1" smtClean="0"/>
              <a:t>площею</a:t>
            </a:r>
            <a:r>
              <a:rPr lang="ru-RU" dirty="0" smtClean="0"/>
              <a:t> 50 </a:t>
            </a:r>
            <a:r>
              <a:rPr lang="ru-RU" dirty="0" err="1" smtClean="0"/>
              <a:t>чи</a:t>
            </a:r>
            <a:r>
              <a:rPr lang="ru-RU" dirty="0" smtClean="0"/>
              <a:t> 100 м </a:t>
            </a:r>
            <a:r>
              <a:rPr lang="ru-RU" dirty="0" err="1" smtClean="0"/>
              <a:t>кв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сумарної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модулів</a:t>
            </a:r>
            <a:r>
              <a:rPr lang="ru-RU" dirty="0" smtClean="0"/>
              <a:t> на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пробних</a:t>
            </a:r>
            <a:r>
              <a:rPr lang="ru-RU" dirty="0" smtClean="0"/>
              <a:t> </a:t>
            </a:r>
            <a:r>
              <a:rPr lang="ru-RU" dirty="0" err="1" smtClean="0"/>
              <a:t>площах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Зникнення</a:t>
            </a:r>
            <a:r>
              <a:rPr lang="ru-RU" dirty="0" smtClean="0"/>
              <a:t>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нормальним</a:t>
            </a:r>
            <a:r>
              <a:rPr lang="ru-RU" dirty="0" smtClean="0"/>
              <a:t> </a:t>
            </a:r>
            <a:r>
              <a:rPr lang="ru-RU" dirty="0" err="1" smtClean="0"/>
              <a:t>процесом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.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еволюції</a:t>
            </a:r>
            <a:r>
              <a:rPr lang="ru-RU" dirty="0" smtClean="0"/>
              <a:t> </a:t>
            </a:r>
            <a:r>
              <a:rPr lang="ru-RU" dirty="0" err="1" smtClean="0"/>
              <a:t>неодноразово</a:t>
            </a:r>
            <a:r>
              <a:rPr lang="ru-RU" dirty="0" smtClean="0"/>
              <a:t> </a:t>
            </a:r>
            <a:r>
              <a:rPr lang="ru-RU" dirty="0" err="1" smtClean="0"/>
              <a:t>відбувалося</a:t>
            </a:r>
            <a:r>
              <a:rPr lang="ru-RU" dirty="0" smtClean="0"/>
              <a:t> </a:t>
            </a:r>
            <a:r>
              <a:rPr lang="ru-RU" dirty="0" err="1" smtClean="0"/>
              <a:t>масове</a:t>
            </a:r>
            <a:r>
              <a:rPr lang="ru-RU" dirty="0" smtClean="0"/>
              <a:t> </a:t>
            </a:r>
            <a:r>
              <a:rPr lang="ru-RU" dirty="0" err="1" smtClean="0"/>
              <a:t>вимирання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. Прикладом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служити</a:t>
            </a:r>
            <a:r>
              <a:rPr lang="ru-RU" dirty="0" smtClean="0"/>
              <a:t> </a:t>
            </a:r>
            <a:r>
              <a:rPr lang="ru-RU" dirty="0" err="1" smtClean="0"/>
              <a:t>пермське</a:t>
            </a:r>
            <a:r>
              <a:rPr lang="ru-RU" dirty="0" smtClean="0"/>
              <a:t> </a:t>
            </a:r>
            <a:r>
              <a:rPr lang="ru-RU" dirty="0" err="1" smtClean="0"/>
              <a:t>вимирання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призвело</a:t>
            </a:r>
            <a:r>
              <a:rPr lang="ru-RU" dirty="0" smtClean="0"/>
              <a:t> до </a:t>
            </a:r>
            <a:r>
              <a:rPr lang="ru-RU" dirty="0" err="1" smtClean="0"/>
              <a:t>зникнення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трилобітів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Починаючи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en-US" dirty="0" smtClean="0"/>
              <a:t>XVII </a:t>
            </a:r>
            <a:r>
              <a:rPr lang="ru-RU" dirty="0" err="1" smtClean="0"/>
              <a:t>століття</a:t>
            </a:r>
            <a:r>
              <a:rPr lang="ru-RU" dirty="0" smtClean="0"/>
              <a:t>, </a:t>
            </a:r>
            <a:r>
              <a:rPr lang="ru-RU" dirty="0" err="1" smtClean="0"/>
              <a:t>основним</a:t>
            </a:r>
            <a:r>
              <a:rPr lang="ru-RU" dirty="0" smtClean="0"/>
              <a:t> фактором стала </a:t>
            </a:r>
            <a:r>
              <a:rPr lang="ru-RU" dirty="0" err="1" smtClean="0"/>
              <a:t>господарська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 У </a:t>
            </a:r>
            <a:r>
              <a:rPr lang="ru-RU" dirty="0" err="1" smtClean="0"/>
              <a:t>загальному</a:t>
            </a:r>
            <a:r>
              <a:rPr lang="ru-RU" dirty="0" smtClean="0"/>
              <a:t> </a:t>
            </a:r>
            <a:r>
              <a:rPr lang="ru-RU" dirty="0" err="1" smtClean="0"/>
              <a:t>плані</a:t>
            </a:r>
            <a:r>
              <a:rPr lang="ru-RU" dirty="0" smtClean="0"/>
              <a:t> причинами </a:t>
            </a:r>
            <a:r>
              <a:rPr lang="ru-RU" dirty="0" err="1" smtClean="0"/>
              <a:t>зниження</a:t>
            </a:r>
            <a:r>
              <a:rPr lang="ru-RU" dirty="0" smtClean="0"/>
              <a:t> </a:t>
            </a:r>
            <a:r>
              <a:rPr lang="ru-RU" dirty="0" err="1" smtClean="0"/>
              <a:t>різноманітності</a:t>
            </a:r>
            <a:r>
              <a:rPr lang="ru-RU" dirty="0" smtClean="0"/>
              <a:t> </a:t>
            </a:r>
            <a:r>
              <a:rPr lang="ru-RU" dirty="0" err="1" smtClean="0"/>
              <a:t>служать</a:t>
            </a:r>
            <a:r>
              <a:rPr lang="ru-RU" dirty="0" smtClean="0"/>
              <a:t> </a:t>
            </a:r>
            <a:r>
              <a:rPr lang="ru-RU" dirty="0" err="1" smtClean="0"/>
              <a:t>зростаюче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зневажливе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видів</a:t>
            </a:r>
            <a:r>
              <a:rPr lang="ru-RU" dirty="0" smtClean="0"/>
              <a:t> та </a:t>
            </a:r>
            <a:r>
              <a:rPr lang="ru-RU" dirty="0" err="1" smtClean="0"/>
              <a:t>екосистем</a:t>
            </a:r>
            <a:r>
              <a:rPr lang="ru-RU" dirty="0" smtClean="0"/>
              <a:t>, </a:t>
            </a:r>
            <a:r>
              <a:rPr lang="ru-RU" dirty="0" err="1" smtClean="0"/>
              <a:t>недостатньо</a:t>
            </a:r>
            <a:r>
              <a:rPr lang="ru-RU" dirty="0" smtClean="0"/>
              <a:t> продумана </a:t>
            </a:r>
            <a:r>
              <a:rPr lang="ru-RU" dirty="0" err="1" smtClean="0"/>
              <a:t>державна</a:t>
            </a:r>
            <a:r>
              <a:rPr lang="ru-RU" dirty="0" smtClean="0"/>
              <a:t> </a:t>
            </a:r>
            <a:r>
              <a:rPr lang="ru-RU" dirty="0" err="1" smtClean="0"/>
              <a:t>політика</a:t>
            </a:r>
            <a:r>
              <a:rPr lang="ru-RU" dirty="0" smtClean="0"/>
              <a:t> в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експлуатації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нерозуміння</a:t>
            </a:r>
            <a:r>
              <a:rPr lang="ru-RU" dirty="0" smtClean="0"/>
              <a:t> </a:t>
            </a:r>
            <a:r>
              <a:rPr lang="ru-RU" dirty="0" err="1" smtClean="0"/>
              <a:t>значимості</a:t>
            </a:r>
            <a:r>
              <a:rPr lang="ru-RU" dirty="0" smtClean="0"/>
              <a:t> </a:t>
            </a:r>
            <a:r>
              <a:rPr lang="ru-RU" dirty="0" err="1" smtClean="0"/>
              <a:t>біологічного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 та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чисельності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 [прим. 1]. </a:t>
            </a:r>
          </a:p>
          <a:p>
            <a:endParaRPr lang="ru-RU" dirty="0" smtClean="0"/>
          </a:p>
          <a:p>
            <a:r>
              <a:rPr lang="ru-RU" dirty="0" smtClean="0"/>
              <a:t> Причинами </a:t>
            </a:r>
            <a:r>
              <a:rPr lang="ru-RU" dirty="0" err="1" smtClean="0"/>
              <a:t>зникнення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 smtClean="0"/>
              <a:t>місцеперебування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надмірна</a:t>
            </a:r>
            <a:r>
              <a:rPr lang="ru-RU" dirty="0" smtClean="0"/>
              <a:t> </a:t>
            </a:r>
            <a:r>
              <a:rPr lang="ru-RU" dirty="0" err="1" smtClean="0"/>
              <a:t>видобуток</a:t>
            </a:r>
            <a:r>
              <a:rPr lang="ru-RU" dirty="0" smtClean="0"/>
              <a:t>. 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руйнуванням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загинуло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десятки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  <a:r>
              <a:rPr lang="ru-RU" dirty="0" err="1" smtClean="0"/>
              <a:t>тропічних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зникло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100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надмірної</a:t>
            </a:r>
            <a:r>
              <a:rPr lang="ru-RU" dirty="0" smtClean="0"/>
              <a:t> </a:t>
            </a:r>
            <a:r>
              <a:rPr lang="ru-RU" dirty="0" err="1" smtClean="0"/>
              <a:t>видобутку</a:t>
            </a:r>
            <a:r>
              <a:rPr lang="ru-RU" dirty="0" smtClean="0"/>
              <a:t> </a:t>
            </a:r>
            <a:r>
              <a:rPr lang="ru-RU" dirty="0" err="1" smtClean="0"/>
              <a:t>страждають</a:t>
            </a:r>
            <a:r>
              <a:rPr lang="ru-RU" dirty="0" smtClean="0"/>
              <a:t> </a:t>
            </a:r>
            <a:r>
              <a:rPr lang="ru-RU" dirty="0" err="1" smtClean="0"/>
              <a:t>промислові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, особливо </a:t>
            </a:r>
            <a:r>
              <a:rPr lang="ru-RU" dirty="0" err="1" smtClean="0"/>
              <a:t>ті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високо</a:t>
            </a:r>
            <a:r>
              <a:rPr lang="ru-RU" dirty="0" smtClean="0"/>
              <a:t> </a:t>
            </a:r>
            <a:r>
              <a:rPr lang="ru-RU" dirty="0" err="1" smtClean="0"/>
              <a:t>цінуються</a:t>
            </a:r>
            <a:r>
              <a:rPr lang="ru-RU" dirty="0" smtClean="0"/>
              <a:t> на </a:t>
            </a:r>
            <a:r>
              <a:rPr lang="ru-RU" dirty="0" err="1" smtClean="0"/>
              <a:t>міжнародному</a:t>
            </a:r>
            <a:r>
              <a:rPr lang="ru-RU" dirty="0" smtClean="0"/>
              <a:t> ринку.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загрозою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</a:t>
            </a:r>
            <a:r>
              <a:rPr lang="ru-RU" dirty="0" err="1" smtClean="0"/>
              <a:t>рідкісні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володіють</a:t>
            </a:r>
            <a:r>
              <a:rPr lang="ru-RU" dirty="0" smtClean="0"/>
              <a:t> </a:t>
            </a:r>
            <a:r>
              <a:rPr lang="ru-RU" dirty="0" err="1" smtClean="0"/>
              <a:t>колекційної</a:t>
            </a:r>
            <a:r>
              <a:rPr lang="ru-RU" dirty="0" smtClean="0"/>
              <a:t> </a:t>
            </a:r>
            <a:r>
              <a:rPr lang="ru-RU" dirty="0" err="1" smtClean="0"/>
              <a:t>цінністю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До числа </a:t>
            </a:r>
            <a:r>
              <a:rPr lang="ru-RU" dirty="0" err="1" smtClean="0"/>
              <a:t>інших</a:t>
            </a:r>
            <a:r>
              <a:rPr lang="ru-RU" dirty="0" smtClean="0"/>
              <a:t> причин </a:t>
            </a:r>
            <a:r>
              <a:rPr lang="ru-RU" dirty="0" err="1" smtClean="0"/>
              <a:t>відносяться</a:t>
            </a:r>
            <a:r>
              <a:rPr lang="ru-RU" dirty="0" smtClean="0"/>
              <a:t>: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боку </a:t>
            </a:r>
            <a:r>
              <a:rPr lang="ru-RU" dirty="0" err="1" smtClean="0"/>
              <a:t>інтродукованих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погіршення</a:t>
            </a:r>
            <a:r>
              <a:rPr lang="ru-RU" dirty="0" smtClean="0"/>
              <a:t> </a:t>
            </a:r>
            <a:r>
              <a:rPr lang="ru-RU" dirty="0" err="1" smtClean="0"/>
              <a:t>кормової</a:t>
            </a:r>
            <a:r>
              <a:rPr lang="ru-RU" dirty="0" smtClean="0"/>
              <a:t> </a:t>
            </a:r>
            <a:r>
              <a:rPr lang="ru-RU" dirty="0" err="1" smtClean="0"/>
              <a:t>бази</a:t>
            </a:r>
            <a:r>
              <a:rPr lang="ru-RU" dirty="0" smtClean="0"/>
              <a:t>, </a:t>
            </a:r>
            <a:r>
              <a:rPr lang="ru-RU" dirty="0" err="1" smtClean="0"/>
              <a:t>цілеспрямоване</a:t>
            </a:r>
            <a:r>
              <a:rPr lang="ru-RU" dirty="0" smtClean="0"/>
              <a:t> </a:t>
            </a:r>
            <a:r>
              <a:rPr lang="ru-RU" dirty="0" err="1" smtClean="0"/>
              <a:t>знищення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метою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та </a:t>
            </a:r>
            <a:r>
              <a:rPr lang="ru-RU" dirty="0" err="1" smtClean="0"/>
              <a:t>промислових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. </a:t>
            </a:r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12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живих</a:t>
            </a:r>
            <a:r>
              <a:rPr lang="ru-RU" dirty="0" smtClean="0"/>
              <a:t> </a:t>
            </a:r>
            <a:r>
              <a:rPr lang="ru-RU" dirty="0" err="1" smtClean="0"/>
              <a:t>істот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знищені</a:t>
            </a:r>
            <a:r>
              <a:rPr lang="ru-RU" dirty="0" smtClean="0"/>
              <a:t> </a:t>
            </a:r>
            <a:r>
              <a:rPr lang="ru-RU" dirty="0" err="1" smtClean="0"/>
              <a:t>випадково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Міжнародні</a:t>
            </a:r>
            <a:r>
              <a:rPr lang="ru-RU" dirty="0" smtClean="0"/>
              <a:t> правила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 </a:t>
            </a:r>
            <a:r>
              <a:rPr lang="ru-RU" dirty="0" err="1" smtClean="0"/>
              <a:t>беруть</a:t>
            </a:r>
            <a:r>
              <a:rPr lang="ru-RU" dirty="0" smtClean="0"/>
              <a:t> початок </a:t>
            </a:r>
            <a:r>
              <a:rPr lang="ru-RU" dirty="0" err="1" smtClean="0"/>
              <a:t>із</a:t>
            </a:r>
            <a:r>
              <a:rPr lang="ru-RU" dirty="0" smtClean="0"/>
              <a:t> 1972 року, коли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підписана</a:t>
            </a:r>
            <a:r>
              <a:rPr lang="ru-RU" dirty="0" smtClean="0"/>
              <a:t> </a:t>
            </a:r>
            <a:r>
              <a:rPr lang="ru-RU" dirty="0" err="1" smtClean="0"/>
              <a:t>Стокгольмська</a:t>
            </a:r>
            <a:r>
              <a:rPr lang="ru-RU" dirty="0" smtClean="0"/>
              <a:t> </a:t>
            </a:r>
            <a:r>
              <a:rPr lang="ru-RU" dirty="0" err="1" smtClean="0"/>
              <a:t>Декларація</a:t>
            </a:r>
            <a:r>
              <a:rPr lang="ru-RU" dirty="0" smtClean="0"/>
              <a:t> </a:t>
            </a:r>
            <a:r>
              <a:rPr lang="ru-RU" dirty="0" err="1" smtClean="0"/>
              <a:t>Конференції</a:t>
            </a:r>
            <a:r>
              <a:rPr lang="ru-RU" dirty="0" smtClean="0"/>
              <a:t> ООН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 Вона постановила,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захист</a:t>
            </a:r>
            <a:r>
              <a:rPr lang="ru-RU" dirty="0" smtClean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головних</a:t>
            </a:r>
            <a:r>
              <a:rPr lang="ru-RU" dirty="0" smtClean="0"/>
              <a:t> </a:t>
            </a:r>
            <a:r>
              <a:rPr lang="ru-RU" dirty="0" err="1" smtClean="0"/>
              <a:t>типів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повинен бути фундаментальною </a:t>
            </a:r>
            <a:r>
              <a:rPr lang="ru-RU" dirty="0" err="1" smtClean="0"/>
              <a:t>вимогою</a:t>
            </a:r>
            <a:r>
              <a:rPr lang="ru-RU" dirty="0" smtClean="0"/>
              <a:t>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програм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. З того часу </a:t>
            </a:r>
            <a:r>
              <a:rPr lang="ru-RU" dirty="0" err="1" smtClean="0"/>
              <a:t>охорона</a:t>
            </a:r>
            <a:r>
              <a:rPr lang="ru-RU" dirty="0" smtClean="0"/>
              <a:t> таких </a:t>
            </a:r>
            <a:r>
              <a:rPr lang="ru-RU" dirty="0" err="1" smtClean="0"/>
              <a:t>екосистем</a:t>
            </a:r>
            <a:r>
              <a:rPr lang="ru-RU" dirty="0" smtClean="0"/>
              <a:t> стала </a:t>
            </a:r>
            <a:r>
              <a:rPr lang="ru-RU" dirty="0" err="1" smtClean="0"/>
              <a:t>основним</a:t>
            </a:r>
            <a:r>
              <a:rPr lang="ru-RU" dirty="0" smtClean="0"/>
              <a:t> принципом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заповідників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підтримку</a:t>
            </a:r>
            <a:r>
              <a:rPr lang="ru-RU" dirty="0" smtClean="0"/>
              <a:t> </a:t>
            </a:r>
            <a:r>
              <a:rPr lang="ru-RU" dirty="0" err="1" smtClean="0"/>
              <a:t>кількома</a:t>
            </a:r>
            <a:r>
              <a:rPr lang="ru-RU" dirty="0" smtClean="0"/>
              <a:t> </a:t>
            </a:r>
            <a:r>
              <a:rPr lang="ru-RU" dirty="0" err="1" smtClean="0"/>
              <a:t>міжнародними</a:t>
            </a:r>
            <a:r>
              <a:rPr lang="ru-RU" dirty="0" smtClean="0"/>
              <a:t> договорами та </a:t>
            </a:r>
            <a:r>
              <a:rPr lang="ru-RU" dirty="0" err="1" smtClean="0"/>
              <a:t>резолюціями</a:t>
            </a:r>
            <a:r>
              <a:rPr lang="ru-RU" dirty="0" smtClean="0"/>
              <a:t> ООН —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Світовий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протокол 1982 року, </a:t>
            </a:r>
            <a:r>
              <a:rPr lang="ru-RU" dirty="0" err="1" smtClean="0"/>
              <a:t>Декларація</a:t>
            </a:r>
            <a:r>
              <a:rPr lang="ru-RU" dirty="0" smtClean="0"/>
              <a:t> </a:t>
            </a:r>
            <a:r>
              <a:rPr lang="ru-RU" dirty="0" err="1" smtClean="0"/>
              <a:t>Ріо-де-Жанейро</a:t>
            </a:r>
            <a:r>
              <a:rPr lang="ru-RU" dirty="0" smtClean="0"/>
              <a:t> 1992,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Йоганнесбурзька</a:t>
            </a:r>
            <a:r>
              <a:rPr lang="ru-RU" dirty="0" smtClean="0"/>
              <a:t> </a:t>
            </a:r>
            <a:r>
              <a:rPr lang="ru-RU" dirty="0" err="1" smtClean="0"/>
              <a:t>декларація</a:t>
            </a:r>
            <a:r>
              <a:rPr lang="ru-RU" dirty="0" smtClean="0"/>
              <a:t> 2002. </a:t>
            </a:r>
            <a:r>
              <a:rPr lang="ru-RU" dirty="0" err="1" smtClean="0"/>
              <a:t>Загалом</a:t>
            </a:r>
            <a:r>
              <a:rPr lang="ru-RU" dirty="0" smtClean="0"/>
              <a:t>, </a:t>
            </a:r>
            <a:r>
              <a:rPr lang="ru-RU" dirty="0" err="1" smtClean="0"/>
              <a:t>ефективні</a:t>
            </a:r>
            <a:r>
              <a:rPr lang="ru-RU" dirty="0" smtClean="0"/>
              <a:t> </a:t>
            </a:r>
            <a:r>
              <a:rPr lang="ru-RU" dirty="0" err="1" smtClean="0"/>
              <a:t>національні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типів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розвинулися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сухопутних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у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меншому</a:t>
            </a:r>
            <a:r>
              <a:rPr lang="ru-RU" dirty="0" smtClean="0"/>
              <a:t> </a:t>
            </a:r>
            <a:r>
              <a:rPr lang="ru-RU" dirty="0" err="1" smtClean="0"/>
              <a:t>ступеню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морських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прісноводних</a:t>
            </a:r>
            <a:r>
              <a:rPr lang="ru-RU" dirty="0" smtClean="0"/>
              <a:t> </a:t>
            </a:r>
            <a:r>
              <a:rPr lang="ru-RU" dirty="0" err="1" smtClean="0"/>
              <a:t>біомів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Українське</a:t>
            </a:r>
            <a:r>
              <a:rPr lang="ru-RU" dirty="0" smtClean="0"/>
              <a:t> </a:t>
            </a:r>
            <a:r>
              <a:rPr lang="ru-RU" dirty="0" err="1" smtClean="0"/>
              <a:t>законодавство</a:t>
            </a:r>
            <a:r>
              <a:rPr lang="ru-RU" dirty="0" smtClean="0"/>
              <a:t> </a:t>
            </a:r>
            <a:r>
              <a:rPr lang="ru-RU" dirty="0" err="1" smtClean="0"/>
              <a:t>визначає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природоохоронних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дещо</a:t>
            </a:r>
            <a:r>
              <a:rPr lang="ru-RU" dirty="0" smtClean="0"/>
              <a:t> </a:t>
            </a:r>
            <a:r>
              <a:rPr lang="ru-RU" dirty="0" err="1" smtClean="0"/>
              <a:t>інше</a:t>
            </a:r>
            <a:r>
              <a:rPr lang="ru-RU" dirty="0" smtClean="0"/>
              <a:t>, </a:t>
            </a:r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зберігає</a:t>
            </a:r>
            <a:r>
              <a:rPr lang="ru-RU" dirty="0" smtClean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принципи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складає</a:t>
            </a:r>
            <a:r>
              <a:rPr lang="ru-RU" dirty="0" smtClean="0"/>
              <a:t> 33 307,6 га, </a:t>
            </a:r>
            <a:r>
              <a:rPr lang="ru-RU" dirty="0" err="1" smtClean="0"/>
              <a:t>з</a:t>
            </a:r>
            <a:r>
              <a:rPr lang="ru-RU" dirty="0" smtClean="0"/>
              <a:t> них 11 054 га — «абсолютно </a:t>
            </a:r>
            <a:r>
              <a:rPr lang="ru-RU" dirty="0" err="1" smtClean="0"/>
              <a:t>заповідна</a:t>
            </a:r>
            <a:r>
              <a:rPr lang="ru-RU" dirty="0" smtClean="0"/>
              <a:t>» </a:t>
            </a:r>
            <a:r>
              <a:rPr lang="ru-RU" dirty="0" err="1" smtClean="0"/>
              <a:t>степова</a:t>
            </a:r>
            <a:r>
              <a:rPr lang="ru-RU" dirty="0" smtClean="0"/>
              <a:t> зона. </a:t>
            </a:r>
            <a:r>
              <a:rPr lang="ru-RU" dirty="0" err="1" smtClean="0"/>
              <a:t>Асканійський</a:t>
            </a:r>
            <a:r>
              <a:rPr lang="ru-RU" dirty="0" smtClean="0"/>
              <a:t> степ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типчаково</a:t>
            </a:r>
            <a:r>
              <a:rPr lang="ru-RU" dirty="0" smtClean="0"/>
              <a:t> — </a:t>
            </a:r>
            <a:r>
              <a:rPr lang="ru-RU" dirty="0" err="1" smtClean="0"/>
              <a:t>ковиловим</a:t>
            </a:r>
            <a:r>
              <a:rPr lang="ru-RU" dirty="0" smtClean="0"/>
              <a:t>. У </a:t>
            </a:r>
            <a:r>
              <a:rPr lang="ru-RU" dirty="0" err="1" smtClean="0"/>
              <a:t>заповіднику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не </a:t>
            </a:r>
            <a:r>
              <a:rPr lang="ru-RU" dirty="0" err="1" smtClean="0"/>
              <a:t>менше</a:t>
            </a:r>
            <a:r>
              <a:rPr lang="ru-RU" dirty="0" smtClean="0"/>
              <a:t> 1155 </a:t>
            </a:r>
            <a:r>
              <a:rPr lang="ru-RU" dirty="0" err="1" smtClean="0"/>
              <a:t>видів</a:t>
            </a:r>
            <a:r>
              <a:rPr lang="ru-RU" dirty="0" smtClean="0"/>
              <a:t> членистоногих, 7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земноводних</a:t>
            </a:r>
            <a:r>
              <a:rPr lang="ru-RU" dirty="0" smtClean="0"/>
              <a:t> та </a:t>
            </a:r>
            <a:r>
              <a:rPr lang="ru-RU" dirty="0" err="1" smtClean="0"/>
              <a:t>плазунів</a:t>
            </a:r>
            <a:r>
              <a:rPr lang="ru-RU" dirty="0" smtClean="0"/>
              <a:t>, 18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ссавців</a:t>
            </a:r>
            <a:r>
              <a:rPr lang="ru-RU" dirty="0" smtClean="0"/>
              <a:t>, в </a:t>
            </a:r>
            <a:r>
              <a:rPr lang="ru-RU" dirty="0" err="1" smtClean="0"/>
              <a:t>різні</a:t>
            </a:r>
            <a:r>
              <a:rPr lang="ru-RU" dirty="0" smtClean="0"/>
              <a:t> пори року </a:t>
            </a:r>
            <a:r>
              <a:rPr lang="ru-RU" dirty="0" err="1" smtClean="0"/>
              <a:t>пролітає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270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107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залишаються</a:t>
            </a:r>
            <a:r>
              <a:rPr lang="ru-RU" dirty="0" smtClean="0"/>
              <a:t> на </a:t>
            </a:r>
            <a:r>
              <a:rPr lang="ru-RU" dirty="0" err="1" smtClean="0"/>
              <a:t>гніздування</a:t>
            </a:r>
            <a:r>
              <a:rPr lang="ru-RU" dirty="0" smtClean="0"/>
              <a:t>. </a:t>
            </a:r>
            <a:r>
              <a:rPr lang="ru-RU" dirty="0" err="1" smtClean="0"/>
              <a:t>Крім</a:t>
            </a:r>
            <a:r>
              <a:rPr lang="ru-RU" dirty="0" smtClean="0"/>
              <a:t> того, тут </a:t>
            </a:r>
            <a:r>
              <a:rPr lang="ru-RU" dirty="0" err="1" smtClean="0"/>
              <a:t>ростуть</a:t>
            </a:r>
            <a:r>
              <a:rPr lang="ru-RU" dirty="0" smtClean="0"/>
              <a:t> 478 </a:t>
            </a:r>
            <a:r>
              <a:rPr lang="ru-RU" dirty="0" err="1" smtClean="0"/>
              <a:t>вищих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У «</a:t>
            </a:r>
            <a:r>
              <a:rPr lang="ru-RU" dirty="0" err="1" smtClean="0"/>
              <a:t>Червону</a:t>
            </a:r>
            <a:r>
              <a:rPr lang="ru-RU" dirty="0" smtClean="0"/>
              <a:t> книгу </a:t>
            </a:r>
            <a:r>
              <a:rPr lang="ru-RU" dirty="0" err="1" smtClean="0"/>
              <a:t>України</a:t>
            </a:r>
            <a:r>
              <a:rPr lang="ru-RU" dirty="0" smtClean="0"/>
              <a:t>» занесено 13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вищих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3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грибів</a:t>
            </a:r>
            <a:r>
              <a:rPr lang="ru-RU" dirty="0" smtClean="0"/>
              <a:t> та 4 — </a:t>
            </a:r>
            <a:r>
              <a:rPr lang="ru-RU" dirty="0" err="1" smtClean="0"/>
              <a:t>лишайників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Первинна</a:t>
            </a:r>
            <a:r>
              <a:rPr lang="ru-RU" dirty="0" smtClean="0"/>
              <a:t> дельта Дунаю </a:t>
            </a:r>
            <a:r>
              <a:rPr lang="ru-RU" dirty="0" err="1" smtClean="0"/>
              <a:t>сформувалася</a:t>
            </a:r>
            <a:r>
              <a:rPr lang="ru-RU" dirty="0" smtClean="0"/>
              <a:t> в </a:t>
            </a:r>
            <a:r>
              <a:rPr lang="ru-RU" dirty="0" err="1" smtClean="0"/>
              <a:t>післяльодовиковий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твердого стоку </a:t>
            </a:r>
            <a:r>
              <a:rPr lang="ru-RU" dirty="0" err="1" smtClean="0"/>
              <a:t>ріки</a:t>
            </a:r>
            <a:r>
              <a:rPr lang="ru-RU" dirty="0" smtClean="0"/>
              <a:t> на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Давньодунайського</a:t>
            </a:r>
            <a:r>
              <a:rPr lang="ru-RU" dirty="0" smtClean="0"/>
              <a:t> лиману. </a:t>
            </a:r>
            <a:r>
              <a:rPr lang="ru-RU" dirty="0" err="1" smtClean="0"/>
              <a:t>Вторинна</a:t>
            </a:r>
            <a:r>
              <a:rPr lang="ru-RU" dirty="0" smtClean="0"/>
              <a:t> (</a:t>
            </a:r>
            <a:r>
              <a:rPr lang="ru-RU" dirty="0" err="1" smtClean="0"/>
              <a:t>морська</a:t>
            </a:r>
            <a:r>
              <a:rPr lang="ru-RU" dirty="0" smtClean="0"/>
              <a:t>) дельта </a:t>
            </a:r>
            <a:r>
              <a:rPr lang="ru-RU" dirty="0" err="1" smtClean="0"/>
              <a:t>Кілійського</a:t>
            </a:r>
            <a:r>
              <a:rPr lang="ru-RU" dirty="0" smtClean="0"/>
              <a:t> рукава,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нижче</a:t>
            </a:r>
            <a:r>
              <a:rPr lang="ru-RU" dirty="0" smtClean="0"/>
              <a:t> м. </a:t>
            </a:r>
            <a:r>
              <a:rPr lang="ru-RU" dirty="0" err="1" smtClean="0"/>
              <a:t>Вілкове</a:t>
            </a:r>
            <a:r>
              <a:rPr lang="ru-RU" dirty="0" smtClean="0"/>
              <a:t>, в </a:t>
            </a:r>
            <a:r>
              <a:rPr lang="ru-RU" dirty="0" err="1" smtClean="0"/>
              <a:t>геологічному</a:t>
            </a:r>
            <a:r>
              <a:rPr lang="ru-RU" dirty="0" smtClean="0"/>
              <a:t> </a:t>
            </a:r>
            <a:r>
              <a:rPr lang="ru-RU" dirty="0" err="1" smtClean="0"/>
              <a:t>плані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молода.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вік</a:t>
            </a:r>
            <a:r>
              <a:rPr lang="ru-RU" dirty="0" smtClean="0"/>
              <a:t> становить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400 </a:t>
            </a:r>
            <a:r>
              <a:rPr lang="ru-RU" dirty="0" err="1" smtClean="0"/>
              <a:t>років</a:t>
            </a:r>
            <a:r>
              <a:rPr lang="ru-RU" dirty="0" smtClean="0"/>
              <a:t>. Створена вона на </a:t>
            </a:r>
            <a:r>
              <a:rPr lang="ru-RU" dirty="0" err="1" smtClean="0"/>
              <a:t>морських</a:t>
            </a:r>
            <a:r>
              <a:rPr lang="ru-RU" dirty="0" smtClean="0"/>
              <a:t> </a:t>
            </a:r>
            <a:r>
              <a:rPr lang="ru-RU" dirty="0" err="1" smtClean="0"/>
              <a:t>мілинах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</a:t>
            </a:r>
            <a:r>
              <a:rPr lang="ru-RU" dirty="0" err="1" smtClean="0"/>
              <a:t>відкладами</a:t>
            </a:r>
            <a:r>
              <a:rPr lang="ru-RU" dirty="0" smtClean="0"/>
              <a:t> твердого стоку </a:t>
            </a:r>
            <a:r>
              <a:rPr lang="ru-RU" dirty="0" err="1" smtClean="0"/>
              <a:t>ріки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домішками</a:t>
            </a:r>
            <a:r>
              <a:rPr lang="ru-RU" dirty="0" smtClean="0"/>
              <a:t> </a:t>
            </a:r>
            <a:r>
              <a:rPr lang="ru-RU" dirty="0" err="1" smtClean="0"/>
              <a:t>піску</a:t>
            </a:r>
            <a:r>
              <a:rPr lang="ru-RU" dirty="0" smtClean="0"/>
              <a:t> </a:t>
            </a:r>
            <a:r>
              <a:rPr lang="ru-RU" dirty="0" err="1" smtClean="0"/>
              <a:t>морського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. </a:t>
            </a:r>
            <a:r>
              <a:rPr lang="ru-RU" dirty="0" err="1" smtClean="0"/>
              <a:t>Залишком</a:t>
            </a:r>
            <a:r>
              <a:rPr lang="ru-RU" dirty="0" smtClean="0"/>
              <a:t> </a:t>
            </a:r>
            <a:r>
              <a:rPr lang="ru-RU" dirty="0" err="1" smtClean="0"/>
              <a:t>давнього</a:t>
            </a:r>
            <a:r>
              <a:rPr lang="ru-RU" dirty="0" smtClean="0"/>
              <a:t> пасма </a:t>
            </a:r>
            <a:r>
              <a:rPr lang="ru-RU" dirty="0" err="1" smtClean="0"/>
              <a:t>морських</a:t>
            </a:r>
            <a:r>
              <a:rPr lang="ru-RU" dirty="0" smtClean="0"/>
              <a:t> дюн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сучасна</a:t>
            </a:r>
            <a:r>
              <a:rPr lang="ru-RU" dirty="0" smtClean="0"/>
              <a:t> </a:t>
            </a:r>
            <a:r>
              <a:rPr lang="ru-RU" dirty="0" err="1" smtClean="0"/>
              <a:t>піщана</a:t>
            </a:r>
            <a:r>
              <a:rPr lang="ru-RU" dirty="0" smtClean="0"/>
              <a:t> </a:t>
            </a:r>
            <a:r>
              <a:rPr lang="ru-RU" dirty="0" err="1" smtClean="0"/>
              <a:t>Жебріянська</a:t>
            </a:r>
            <a:r>
              <a:rPr lang="ru-RU" dirty="0" smtClean="0"/>
              <a:t> гряда.</a:t>
            </a:r>
          </a:p>
          <a:p>
            <a:endParaRPr lang="ru-RU" dirty="0" smtClean="0"/>
          </a:p>
          <a:p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 smtClean="0"/>
              <a:t>дельти</a:t>
            </a:r>
            <a:r>
              <a:rPr lang="ru-RU" dirty="0" smtClean="0"/>
              <a:t> </a:t>
            </a:r>
            <a:r>
              <a:rPr lang="ru-RU" dirty="0" err="1" smtClean="0"/>
              <a:t>сформувалися</a:t>
            </a:r>
            <a:r>
              <a:rPr lang="ru-RU" dirty="0" smtClean="0"/>
              <a:t> на </a:t>
            </a:r>
            <a:r>
              <a:rPr lang="ru-RU" dirty="0" err="1" smtClean="0"/>
              <a:t>базі</a:t>
            </a:r>
            <a:r>
              <a:rPr lang="ru-RU" dirty="0" smtClean="0"/>
              <a:t> </a:t>
            </a:r>
            <a:r>
              <a:rPr lang="ru-RU" dirty="0" err="1" smtClean="0"/>
              <a:t>річкового</a:t>
            </a:r>
            <a:r>
              <a:rPr lang="ru-RU" dirty="0" smtClean="0"/>
              <a:t> </a:t>
            </a:r>
            <a:r>
              <a:rPr lang="ru-RU" dirty="0" err="1" smtClean="0"/>
              <a:t>алювію</a:t>
            </a:r>
            <a:r>
              <a:rPr lang="ru-RU" dirty="0" smtClean="0"/>
              <a:t> та </a:t>
            </a:r>
            <a:r>
              <a:rPr lang="ru-RU" dirty="0" err="1" smtClean="0"/>
              <a:t>морського</a:t>
            </a:r>
            <a:r>
              <a:rPr lang="ru-RU" dirty="0" smtClean="0"/>
              <a:t> </a:t>
            </a:r>
            <a:r>
              <a:rPr lang="ru-RU" dirty="0" err="1" smtClean="0"/>
              <a:t>пісчаного</a:t>
            </a:r>
            <a:r>
              <a:rPr lang="ru-RU" dirty="0" smtClean="0"/>
              <a:t> субстрату в </a:t>
            </a:r>
            <a:r>
              <a:rPr lang="ru-RU" dirty="0" err="1" smtClean="0"/>
              <a:t>результаті</a:t>
            </a:r>
            <a:r>
              <a:rPr lang="ru-RU" dirty="0" smtClean="0"/>
              <a:t> дерново-лучного </a:t>
            </a:r>
            <a:r>
              <a:rPr lang="ru-RU" dirty="0" err="1" smtClean="0"/>
              <a:t>процесу</a:t>
            </a:r>
            <a:r>
              <a:rPr lang="ru-RU" dirty="0" smtClean="0"/>
              <a:t> в </a:t>
            </a:r>
            <a:r>
              <a:rPr lang="ru-RU" dirty="0" err="1" smtClean="0"/>
              <a:t>умовах</a:t>
            </a:r>
            <a:r>
              <a:rPr lang="ru-RU" dirty="0" smtClean="0"/>
              <a:t> сильного та </a:t>
            </a:r>
            <a:r>
              <a:rPr lang="ru-RU" dirty="0" err="1" smtClean="0"/>
              <a:t>тривалого</a:t>
            </a:r>
            <a:r>
              <a:rPr lang="ru-RU" dirty="0" smtClean="0"/>
              <a:t> </a:t>
            </a:r>
            <a:r>
              <a:rPr lang="ru-RU" dirty="0" err="1" smtClean="0"/>
              <a:t>зволоження</a:t>
            </a:r>
            <a:r>
              <a:rPr lang="ru-RU" dirty="0" smtClean="0"/>
              <a:t>. Для </a:t>
            </a:r>
            <a:r>
              <a:rPr lang="ru-RU" dirty="0" err="1" smtClean="0"/>
              <a:t>дельтових</a:t>
            </a:r>
            <a:r>
              <a:rPr lang="ru-RU" dirty="0" smtClean="0"/>
              <a:t> </a:t>
            </a:r>
            <a:r>
              <a:rPr lang="ru-RU" dirty="0" err="1" smtClean="0"/>
              <a:t>угідь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 </a:t>
            </a:r>
            <a:r>
              <a:rPr lang="ru-RU" dirty="0" err="1" smtClean="0"/>
              <a:t>лучні</a:t>
            </a:r>
            <a:r>
              <a:rPr lang="ru-RU" dirty="0" smtClean="0"/>
              <a:t>, </a:t>
            </a:r>
            <a:r>
              <a:rPr lang="ru-RU" dirty="0" err="1" smtClean="0"/>
              <a:t>лучно-болотні</a:t>
            </a:r>
            <a:r>
              <a:rPr lang="ru-RU" dirty="0" smtClean="0"/>
              <a:t>, </a:t>
            </a:r>
            <a:r>
              <a:rPr lang="ru-RU" dirty="0" err="1" smtClean="0"/>
              <a:t>болотні</a:t>
            </a:r>
            <a:r>
              <a:rPr lang="ru-RU" dirty="0" smtClean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 та солончаки. За </a:t>
            </a:r>
            <a:r>
              <a:rPr lang="ru-RU" dirty="0" err="1" smtClean="0"/>
              <a:t>механічним</a:t>
            </a:r>
            <a:r>
              <a:rPr lang="ru-RU" dirty="0" smtClean="0"/>
              <a:t> складом вони, </a:t>
            </a:r>
            <a:r>
              <a:rPr lang="ru-RU" dirty="0" err="1" smtClean="0"/>
              <a:t>переважно</a:t>
            </a:r>
            <a:r>
              <a:rPr lang="ru-RU" dirty="0" smtClean="0"/>
              <a:t>, </a:t>
            </a:r>
            <a:r>
              <a:rPr lang="ru-RU" dirty="0" err="1" smtClean="0"/>
              <a:t>важкосуглинисті</a:t>
            </a:r>
            <a:r>
              <a:rPr lang="ru-RU" dirty="0" smtClean="0"/>
              <a:t> та </a:t>
            </a:r>
            <a:r>
              <a:rPr lang="ru-RU" dirty="0" err="1" smtClean="0"/>
              <a:t>глинисті</a:t>
            </a:r>
            <a:r>
              <a:rPr lang="ru-RU" dirty="0" smtClean="0"/>
              <a:t>. На </a:t>
            </a:r>
            <a:r>
              <a:rPr lang="ru-RU" dirty="0" err="1" smtClean="0"/>
              <a:t>болотні</a:t>
            </a:r>
            <a:r>
              <a:rPr lang="ru-RU" dirty="0" smtClean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 в </a:t>
            </a:r>
            <a:r>
              <a:rPr lang="ru-RU" dirty="0" err="1" smtClean="0"/>
              <a:t>дельті</a:t>
            </a:r>
            <a:r>
              <a:rPr lang="ru-RU" dirty="0" smtClean="0"/>
              <a:t>, </a:t>
            </a:r>
            <a:r>
              <a:rPr lang="ru-RU" dirty="0" err="1" smtClean="0"/>
              <a:t>природно</a:t>
            </a:r>
            <a:r>
              <a:rPr lang="ru-RU" dirty="0" smtClean="0"/>
              <a:t>, </a:t>
            </a:r>
            <a:r>
              <a:rPr lang="ru-RU" dirty="0" err="1" smtClean="0"/>
              <a:t>приходяться</a:t>
            </a:r>
            <a:r>
              <a:rPr lang="ru-RU" dirty="0" smtClean="0"/>
              <a:t> </a:t>
            </a:r>
            <a:r>
              <a:rPr lang="ru-RU" dirty="0" err="1" smtClean="0"/>
              <a:t>найбільші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. </a:t>
            </a:r>
            <a:r>
              <a:rPr lang="ru-RU" dirty="0" err="1" smtClean="0"/>
              <a:t>Формуються</a:t>
            </a:r>
            <a:r>
              <a:rPr lang="ru-RU" dirty="0" smtClean="0"/>
              <a:t> вони практично на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занижених</a:t>
            </a:r>
            <a:r>
              <a:rPr lang="ru-RU" dirty="0" smtClean="0"/>
              <a:t> </a:t>
            </a:r>
            <a:r>
              <a:rPr lang="ru-RU" dirty="0" err="1" smtClean="0"/>
              <a:t>ділянках</a:t>
            </a:r>
            <a:r>
              <a:rPr lang="ru-RU" dirty="0" smtClean="0"/>
              <a:t>. </a:t>
            </a:r>
            <a:r>
              <a:rPr lang="ru-RU" dirty="0" err="1" smtClean="0"/>
              <a:t>Лучно-болотні</a:t>
            </a:r>
            <a:r>
              <a:rPr lang="ru-RU" dirty="0" smtClean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присхилові</a:t>
            </a:r>
            <a:r>
              <a:rPr lang="ru-RU" dirty="0" smtClean="0"/>
              <a:t> </a:t>
            </a:r>
            <a:r>
              <a:rPr lang="ru-RU" dirty="0" err="1" smtClean="0"/>
              <a:t>ділянки</a:t>
            </a:r>
            <a:r>
              <a:rPr lang="ru-RU" dirty="0" smtClean="0"/>
              <a:t> </a:t>
            </a:r>
            <a:r>
              <a:rPr lang="ru-RU" dirty="0" err="1" smtClean="0"/>
              <a:t>прируслових</a:t>
            </a:r>
            <a:r>
              <a:rPr lang="ru-RU" dirty="0" smtClean="0"/>
              <a:t> гряд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формуються</a:t>
            </a:r>
            <a:r>
              <a:rPr lang="ru-RU" dirty="0" smtClean="0"/>
              <a:t> в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тривалого</a:t>
            </a:r>
            <a:r>
              <a:rPr lang="ru-RU" dirty="0" smtClean="0"/>
              <a:t> </a:t>
            </a:r>
            <a:r>
              <a:rPr lang="ru-RU" dirty="0" err="1" smtClean="0"/>
              <a:t>затоплення</a:t>
            </a:r>
            <a:r>
              <a:rPr lang="ru-RU" dirty="0" smtClean="0"/>
              <a:t>. </a:t>
            </a:r>
            <a:r>
              <a:rPr lang="ru-RU" dirty="0" err="1" smtClean="0"/>
              <a:t>Значні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в </a:t>
            </a:r>
            <a:r>
              <a:rPr lang="ru-RU" dirty="0" err="1" smtClean="0"/>
              <a:t>дельті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новоутворені</a:t>
            </a:r>
            <a:r>
              <a:rPr lang="ru-RU" dirty="0" smtClean="0"/>
              <a:t> </a:t>
            </a:r>
            <a:r>
              <a:rPr lang="ru-RU" dirty="0" err="1" smtClean="0"/>
              <a:t>відклади</a:t>
            </a:r>
            <a:r>
              <a:rPr lang="ru-RU" dirty="0" smtClean="0"/>
              <a:t> </a:t>
            </a:r>
            <a:r>
              <a:rPr lang="ru-RU" dirty="0" err="1" smtClean="0"/>
              <a:t>приморських</a:t>
            </a:r>
            <a:r>
              <a:rPr lang="ru-RU" dirty="0" smtClean="0"/>
              <a:t> </a:t>
            </a:r>
            <a:r>
              <a:rPr lang="ru-RU" dirty="0" err="1" smtClean="0"/>
              <a:t>кіс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прибережних</a:t>
            </a:r>
            <a:r>
              <a:rPr lang="ru-RU" dirty="0" smtClean="0"/>
              <a:t> </a:t>
            </a:r>
            <a:r>
              <a:rPr lang="ru-RU" dirty="0" err="1" smtClean="0"/>
              <a:t>смуг</a:t>
            </a:r>
            <a:r>
              <a:rPr lang="ru-RU" dirty="0" smtClean="0"/>
              <a:t> </a:t>
            </a:r>
            <a:r>
              <a:rPr lang="ru-RU" dirty="0" err="1" smtClean="0"/>
              <a:t>островів</a:t>
            </a:r>
            <a:r>
              <a:rPr lang="ru-RU" dirty="0" smtClean="0"/>
              <a:t>. Вони </a:t>
            </a:r>
            <a:r>
              <a:rPr lang="ru-RU" dirty="0" err="1" smtClean="0"/>
              <a:t>звичайно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бідними</a:t>
            </a:r>
            <a:r>
              <a:rPr lang="ru-RU" dirty="0" smtClean="0"/>
              <a:t> на гумус та </a:t>
            </a:r>
            <a:r>
              <a:rPr lang="ru-RU" dirty="0" err="1" smtClean="0"/>
              <a:t>відзначаються</a:t>
            </a:r>
            <a:r>
              <a:rPr lang="ru-RU" dirty="0" smtClean="0"/>
              <a:t> невеликою </a:t>
            </a:r>
            <a:r>
              <a:rPr lang="ru-RU" dirty="0" err="1" smtClean="0"/>
              <a:t>вологоємністю</a:t>
            </a:r>
            <a:r>
              <a:rPr lang="ru-RU" dirty="0" smtClean="0"/>
              <a:t>. На </a:t>
            </a:r>
            <a:r>
              <a:rPr lang="ru-RU" dirty="0" err="1" smtClean="0"/>
              <a:t>алювіальних</a:t>
            </a:r>
            <a:r>
              <a:rPr lang="ru-RU" dirty="0" smtClean="0"/>
              <a:t> </a:t>
            </a:r>
            <a:r>
              <a:rPr lang="ru-RU" dirty="0" err="1" smtClean="0"/>
              <a:t>відкладах</a:t>
            </a:r>
            <a:r>
              <a:rPr lang="ru-RU" dirty="0" smtClean="0"/>
              <a:t> </a:t>
            </a:r>
            <a:r>
              <a:rPr lang="ru-RU" dirty="0" err="1" smtClean="0"/>
              <a:t>заплави</a:t>
            </a:r>
            <a:r>
              <a:rPr lang="ru-RU" dirty="0" smtClean="0"/>
              <a:t> Дунаю </a:t>
            </a:r>
            <a:r>
              <a:rPr lang="ru-RU" dirty="0" err="1" smtClean="0"/>
              <a:t>сформувалися</a:t>
            </a:r>
            <a:r>
              <a:rPr lang="ru-RU" dirty="0" smtClean="0"/>
              <a:t> </a:t>
            </a:r>
            <a:r>
              <a:rPr lang="ru-RU" dirty="0" err="1" smtClean="0"/>
              <a:t>дернові</a:t>
            </a:r>
            <a:r>
              <a:rPr lang="ru-RU" dirty="0" smtClean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типів</a:t>
            </a:r>
            <a:r>
              <a:rPr lang="ru-RU" dirty="0" smtClean="0"/>
              <a:t>. </a:t>
            </a:r>
            <a:r>
              <a:rPr lang="ru-RU" dirty="0" err="1" smtClean="0"/>
              <a:t>Засолені</a:t>
            </a:r>
            <a:r>
              <a:rPr lang="ru-RU" dirty="0" smtClean="0"/>
              <a:t> 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солончаками, в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легкорозчинні</a:t>
            </a:r>
            <a:r>
              <a:rPr lang="ru-RU" dirty="0" smtClean="0"/>
              <a:t> </a:t>
            </a:r>
            <a:r>
              <a:rPr lang="ru-RU" dirty="0" err="1" smtClean="0"/>
              <a:t>солі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на </a:t>
            </a:r>
            <a:r>
              <a:rPr lang="ru-RU" dirty="0" err="1" smtClean="0"/>
              <a:t>поверхні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Район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район</a:t>
            </a:r>
            <a:r>
              <a:rPr lang="ru-RU" dirty="0" smtClean="0"/>
              <a:t> </a:t>
            </a:r>
            <a:r>
              <a:rPr lang="ru-RU" dirty="0" err="1" smtClean="0"/>
              <a:t>складних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тривалих</a:t>
            </a:r>
            <a:r>
              <a:rPr lang="ru-RU" dirty="0" smtClean="0"/>
              <a:t> </a:t>
            </a:r>
            <a:r>
              <a:rPr lang="ru-RU" dirty="0" err="1" smtClean="0"/>
              <a:t>геологічних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, </a:t>
            </a:r>
            <a:r>
              <a:rPr lang="ru-RU" dirty="0" err="1" smtClean="0"/>
              <a:t>пов'язаних</a:t>
            </a:r>
            <a:r>
              <a:rPr lang="ru-RU" dirty="0" smtClean="0"/>
              <a:t> як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відкладенням</a:t>
            </a:r>
            <a:r>
              <a:rPr lang="ru-RU" dirty="0" smtClean="0"/>
              <a:t> </a:t>
            </a:r>
            <a:r>
              <a:rPr lang="ru-RU" dirty="0" err="1" smtClean="0"/>
              <a:t>осадових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,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вапняків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підняттям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кори.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дії</a:t>
            </a:r>
            <a:r>
              <a:rPr lang="ru-RU" dirty="0" smtClean="0"/>
              <a:t> </a:t>
            </a:r>
            <a:r>
              <a:rPr lang="ru-RU" dirty="0" err="1" smtClean="0"/>
              <a:t>останніх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Нікітського</a:t>
            </a:r>
            <a:r>
              <a:rPr lang="ru-RU" dirty="0" smtClean="0"/>
              <a:t> хребта </a:t>
            </a:r>
            <a:r>
              <a:rPr lang="ru-RU" dirty="0" err="1" smtClean="0"/>
              <a:t>відокремилися</a:t>
            </a:r>
            <a:r>
              <a:rPr lang="ru-RU" dirty="0" smtClean="0"/>
              <a:t> </a:t>
            </a:r>
            <a:r>
              <a:rPr lang="ru-RU" dirty="0" err="1" smtClean="0"/>
              <a:t>уламки</a:t>
            </a:r>
            <a:r>
              <a:rPr lang="ru-RU" dirty="0" smtClean="0"/>
              <a:t> </a:t>
            </a:r>
            <a:r>
              <a:rPr lang="ru-RU" dirty="0" err="1" smtClean="0"/>
              <a:t>вапняків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опустилися</a:t>
            </a:r>
            <a:r>
              <a:rPr lang="ru-RU" dirty="0" smtClean="0"/>
              <a:t> до моря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утворили</a:t>
            </a:r>
            <a:r>
              <a:rPr lang="ru-RU" dirty="0" smtClean="0"/>
              <a:t> </a:t>
            </a:r>
            <a:r>
              <a:rPr lang="ru-RU" dirty="0" err="1" smtClean="0"/>
              <a:t>власне</a:t>
            </a:r>
            <a:r>
              <a:rPr lang="ru-RU" dirty="0" smtClean="0"/>
              <a:t> </a:t>
            </a:r>
            <a:r>
              <a:rPr lang="ru-RU" dirty="0" err="1" smtClean="0"/>
              <a:t>мис</a:t>
            </a:r>
            <a:r>
              <a:rPr lang="ru-RU" dirty="0" smtClean="0"/>
              <a:t> </a:t>
            </a:r>
            <a:r>
              <a:rPr lang="ru-RU" dirty="0" err="1" smtClean="0"/>
              <a:t>Мартьян</a:t>
            </a:r>
            <a:r>
              <a:rPr lang="ru-RU" dirty="0" smtClean="0"/>
              <a:t>. В </a:t>
            </a:r>
            <a:r>
              <a:rPr lang="ru-RU" dirty="0" err="1" smtClean="0"/>
              <a:t>орографічному</a:t>
            </a:r>
            <a:r>
              <a:rPr lang="ru-RU" dirty="0" smtClean="0"/>
              <a:t> </a:t>
            </a:r>
            <a:r>
              <a:rPr lang="ru-RU" dirty="0" err="1" smtClean="0"/>
              <a:t>відношенні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являє</a:t>
            </a:r>
            <a:r>
              <a:rPr lang="ru-RU" dirty="0" smtClean="0"/>
              <a:t> собою шлейф, </a:t>
            </a:r>
            <a:r>
              <a:rPr lang="ru-RU" dirty="0" err="1" smtClean="0"/>
              <a:t>розсічений</a:t>
            </a:r>
            <a:r>
              <a:rPr lang="ru-RU" dirty="0" smtClean="0"/>
              <a:t> балками, яругами,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тягнеться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Нікітського</a:t>
            </a:r>
            <a:r>
              <a:rPr lang="ru-RU" dirty="0" smtClean="0"/>
              <a:t> хребта до моря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обривається</a:t>
            </a:r>
            <a:r>
              <a:rPr lang="ru-RU" dirty="0" smtClean="0"/>
              <a:t>, де </a:t>
            </a:r>
            <a:r>
              <a:rPr lang="ru-RU" dirty="0" err="1" smtClean="0"/>
              <a:t>інде</a:t>
            </a:r>
            <a:r>
              <a:rPr lang="ru-RU" dirty="0" smtClean="0"/>
              <a:t>, </a:t>
            </a:r>
            <a:r>
              <a:rPr lang="ru-RU" dirty="0" err="1" smtClean="0"/>
              <a:t>високими</a:t>
            </a:r>
            <a:r>
              <a:rPr lang="ru-RU" dirty="0" smtClean="0"/>
              <a:t> уступами (до 100—200 м) у море.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нижню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шлейфа до </a:t>
            </a:r>
            <a:r>
              <a:rPr lang="ru-RU" dirty="0" err="1" smtClean="0"/>
              <a:t>висоти</a:t>
            </a:r>
            <a:r>
              <a:rPr lang="ru-RU" dirty="0" smtClean="0"/>
              <a:t> 250 м над </a:t>
            </a:r>
            <a:r>
              <a:rPr lang="ru-RU" dirty="0" err="1" smtClean="0"/>
              <a:t>рівнем</a:t>
            </a:r>
            <a:r>
              <a:rPr lang="ru-RU" dirty="0" smtClean="0"/>
              <a:t> моря.</a:t>
            </a:r>
          </a:p>
          <a:p>
            <a:endParaRPr lang="ru-RU" dirty="0" smtClean="0"/>
          </a:p>
          <a:p>
            <a:r>
              <a:rPr lang="ru-RU" dirty="0" smtClean="0"/>
              <a:t>За схемою </a:t>
            </a:r>
            <a:r>
              <a:rPr lang="ru-RU" dirty="0" err="1" smtClean="0"/>
              <a:t>фізико-географічного</a:t>
            </a:r>
            <a:r>
              <a:rPr lang="ru-RU" dirty="0" smtClean="0"/>
              <a:t> </a:t>
            </a:r>
            <a:r>
              <a:rPr lang="ru-RU" dirty="0" err="1" smtClean="0"/>
              <a:t>районування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відноситься</a:t>
            </a:r>
            <a:r>
              <a:rPr lang="ru-RU" dirty="0" smtClean="0"/>
              <a:t> до </a:t>
            </a:r>
            <a:r>
              <a:rPr lang="ru-RU" dirty="0" err="1" smtClean="0"/>
              <a:t>Кримського</a:t>
            </a:r>
            <a:r>
              <a:rPr lang="ru-RU" dirty="0" smtClean="0"/>
              <a:t> </a:t>
            </a:r>
            <a:r>
              <a:rPr lang="ru-RU" dirty="0" err="1" smtClean="0"/>
              <a:t>гірсько-лісового</a:t>
            </a:r>
            <a:r>
              <a:rPr lang="ru-RU" dirty="0" smtClean="0"/>
              <a:t> краю </a:t>
            </a:r>
            <a:r>
              <a:rPr lang="ru-RU" dirty="0" err="1" smtClean="0"/>
              <a:t>Кримської</a:t>
            </a:r>
            <a:r>
              <a:rPr lang="ru-RU" dirty="0" smtClean="0"/>
              <a:t> </a:t>
            </a:r>
            <a:r>
              <a:rPr lang="ru-RU" dirty="0" err="1" smtClean="0"/>
              <a:t>гірської</a:t>
            </a:r>
            <a:r>
              <a:rPr lang="ru-RU" dirty="0" smtClean="0"/>
              <a:t> </a:t>
            </a:r>
            <a:r>
              <a:rPr lang="ru-RU" dirty="0" err="1" smtClean="0"/>
              <a:t>ландшафтної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 </a:t>
            </a:r>
            <a:r>
              <a:rPr lang="ru-RU" dirty="0" err="1" smtClean="0"/>
              <a:t>Рослинність</a:t>
            </a:r>
            <a:r>
              <a:rPr lang="ru-RU" dirty="0" smtClean="0"/>
              <a:t>, за </a:t>
            </a:r>
            <a:r>
              <a:rPr lang="ru-RU" dirty="0" err="1" smtClean="0"/>
              <a:t>геоботанічним</a:t>
            </a:r>
            <a:r>
              <a:rPr lang="ru-RU" dirty="0" smtClean="0"/>
              <a:t> </a:t>
            </a:r>
            <a:r>
              <a:rPr lang="ru-RU" dirty="0" err="1" smtClean="0"/>
              <a:t>районуванням</a:t>
            </a:r>
            <a:r>
              <a:rPr lang="ru-RU" dirty="0" smtClean="0"/>
              <a:t>, </a:t>
            </a:r>
            <a:r>
              <a:rPr lang="ru-RU" dirty="0" err="1" smtClean="0"/>
              <a:t>належить</a:t>
            </a:r>
            <a:r>
              <a:rPr lang="ru-RU" dirty="0" smtClean="0"/>
              <a:t> до </a:t>
            </a:r>
            <a:r>
              <a:rPr lang="ru-RU" dirty="0" err="1" smtClean="0"/>
              <a:t>Гірськокримського</a:t>
            </a:r>
            <a:r>
              <a:rPr lang="ru-RU" dirty="0" smtClean="0"/>
              <a:t> округу </a:t>
            </a:r>
            <a:r>
              <a:rPr lang="ru-RU" dirty="0" err="1" smtClean="0"/>
              <a:t>Кримсько-Новоросійської</a:t>
            </a:r>
            <a:r>
              <a:rPr lang="ru-RU" dirty="0" smtClean="0"/>
              <a:t> </a:t>
            </a:r>
            <a:r>
              <a:rPr lang="ru-RU" dirty="0" err="1" smtClean="0"/>
              <a:t>провінції</a:t>
            </a:r>
            <a:r>
              <a:rPr lang="ru-RU" dirty="0" smtClean="0"/>
              <a:t> </a:t>
            </a:r>
            <a:r>
              <a:rPr lang="ru-RU" dirty="0" err="1" smtClean="0"/>
              <a:t>Середземноморської</a:t>
            </a:r>
            <a:r>
              <a:rPr lang="ru-RU" dirty="0" smtClean="0"/>
              <a:t> </a:t>
            </a:r>
            <a:r>
              <a:rPr lang="ru-RU" dirty="0" err="1" smtClean="0"/>
              <a:t>лісової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теплий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сухий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на </a:t>
            </a:r>
            <a:r>
              <a:rPr lang="ru-RU" dirty="0" err="1" smtClean="0"/>
              <a:t>сусідніх</a:t>
            </a:r>
            <a:r>
              <a:rPr lang="ru-RU" dirty="0" smtClean="0"/>
              <a:t> </a:t>
            </a:r>
            <a:r>
              <a:rPr lang="ru-RU" dirty="0" err="1" smtClean="0"/>
              <a:t>територіях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захищений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холодних</a:t>
            </a:r>
            <a:r>
              <a:rPr lang="ru-RU" dirty="0" smtClean="0"/>
              <a:t> </a:t>
            </a:r>
            <a:r>
              <a:rPr lang="ru-RU" dirty="0" err="1" smtClean="0"/>
              <a:t>вітрів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</a:t>
            </a:r>
            <a:r>
              <a:rPr lang="ru-RU" dirty="0" err="1" smtClean="0"/>
              <a:t>розташованою</a:t>
            </a:r>
            <a:r>
              <a:rPr lang="ru-RU" dirty="0" smtClean="0"/>
              <a:t> Головною грядою,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становить 1200—1400 м н.р.м. </a:t>
            </a:r>
            <a:r>
              <a:rPr lang="ru-RU" dirty="0" err="1" smtClean="0"/>
              <a:t>Літо</a:t>
            </a:r>
            <a:r>
              <a:rPr lang="ru-RU" dirty="0" smtClean="0"/>
              <a:t> тут жарке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сухе</a:t>
            </a:r>
            <a:r>
              <a:rPr lang="ru-RU" dirty="0" smtClean="0"/>
              <a:t>, а зима </a:t>
            </a:r>
            <a:r>
              <a:rPr lang="ru-RU" dirty="0" err="1" smtClean="0"/>
              <a:t>м'яка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волога</a:t>
            </a:r>
            <a:r>
              <a:rPr lang="ru-RU" dirty="0" smtClean="0"/>
              <a:t>. </a:t>
            </a:r>
            <a:r>
              <a:rPr lang="ru-RU" dirty="0" err="1" smtClean="0"/>
              <a:t>Середньорічна</a:t>
            </a:r>
            <a:r>
              <a:rPr lang="ru-RU" dirty="0" smtClean="0"/>
              <a:t> температура становить +13,3-13,9°С, 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</a:t>
            </a:r>
            <a:r>
              <a:rPr lang="ru-RU" dirty="0" err="1" smtClean="0"/>
              <a:t>липня</a:t>
            </a:r>
            <a:r>
              <a:rPr lang="ru-RU" dirty="0" smtClean="0"/>
              <a:t> — +25 °</a:t>
            </a:r>
            <a:r>
              <a:rPr lang="en-US" dirty="0" smtClean="0"/>
              <a:t>C, </a:t>
            </a:r>
            <a:r>
              <a:rPr lang="ru-RU" dirty="0" smtClean="0"/>
              <a:t>лютого — +4 °</a:t>
            </a:r>
            <a:r>
              <a:rPr lang="en-US" dirty="0" smtClean="0"/>
              <a:t>C,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</a:t>
            </a:r>
            <a:r>
              <a:rPr lang="ru-RU" dirty="0" err="1" smtClean="0"/>
              <a:t>відносно</a:t>
            </a:r>
            <a:r>
              <a:rPr lang="ru-RU" dirty="0" smtClean="0"/>
              <a:t> </a:t>
            </a:r>
            <a:r>
              <a:rPr lang="ru-RU" dirty="0" err="1" smtClean="0"/>
              <a:t>невисокою</a:t>
            </a:r>
            <a:r>
              <a:rPr lang="ru-RU" dirty="0" smtClean="0"/>
              <a:t> </a:t>
            </a:r>
            <a:r>
              <a:rPr lang="ru-RU" dirty="0" err="1" smtClean="0"/>
              <a:t>амплітудою</a:t>
            </a:r>
            <a:r>
              <a:rPr lang="ru-RU" dirty="0" smtClean="0"/>
              <a:t> </a:t>
            </a:r>
            <a:r>
              <a:rPr lang="ru-RU" dirty="0" err="1" smtClean="0"/>
              <a:t>коливання</a:t>
            </a:r>
            <a:r>
              <a:rPr lang="ru-RU" dirty="0" smtClean="0"/>
              <a:t>. </a:t>
            </a:r>
            <a:r>
              <a:rPr lang="ru-RU" dirty="0" err="1" smtClean="0"/>
              <a:t>Середньорічна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 становить 560 мм. </a:t>
            </a:r>
            <a:r>
              <a:rPr lang="ru-RU" dirty="0" err="1" smtClean="0"/>
              <a:t>Ґрунти</a:t>
            </a:r>
            <a:r>
              <a:rPr lang="ru-RU" dirty="0" smtClean="0"/>
              <a:t> </a:t>
            </a:r>
            <a:r>
              <a:rPr lang="ru-RU" dirty="0" err="1" smtClean="0"/>
              <a:t>коричневі</a:t>
            </a:r>
            <a:r>
              <a:rPr lang="ru-RU" dirty="0" smtClean="0"/>
              <a:t>, </a:t>
            </a:r>
            <a:r>
              <a:rPr lang="ru-RU" dirty="0" err="1" smtClean="0"/>
              <a:t>характерні</a:t>
            </a:r>
            <a:r>
              <a:rPr lang="ru-RU" dirty="0" smtClean="0"/>
              <a:t> для </a:t>
            </a:r>
            <a:r>
              <a:rPr lang="ru-RU" dirty="0" err="1" smtClean="0"/>
              <a:t>субтропіків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AE94-C75E-4253-9DE8-388B557FE3D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534365-E60E-4D53-BE5A-76A4890603CD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F5FE67-E6B7-4F63-8218-5C7287BEE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3271846"/>
          </a:xfrm>
        </p:spPr>
        <p:txBody>
          <a:bodyPr>
            <a:noAutofit/>
          </a:bodyPr>
          <a:lstStyle/>
          <a:p>
            <a:r>
              <a:rPr lang="uk-UA" sz="2800" dirty="0" err="1" smtClean="0"/>
              <a:t>Біорізноманіття.Причини</a:t>
            </a:r>
            <a:r>
              <a:rPr lang="uk-UA" sz="2800" dirty="0" smtClean="0"/>
              <a:t> і наслідки деградації </a:t>
            </a:r>
            <a:r>
              <a:rPr lang="uk-UA" sz="2800" dirty="0" err="1" smtClean="0"/>
              <a:t>біорізноманіття.природозаповідання</a:t>
            </a:r>
            <a:r>
              <a:rPr lang="uk-UA" sz="2800" dirty="0" smtClean="0"/>
              <a:t> як одна з ефективних форм збереження </a:t>
            </a:r>
            <a:r>
              <a:rPr lang="uk-UA" sz="2800" dirty="0" err="1" smtClean="0"/>
              <a:t>біорізноманіття.основні</a:t>
            </a:r>
            <a:r>
              <a:rPr lang="uk-UA" sz="2800" dirty="0" smtClean="0"/>
              <a:t> категорії заповідних </a:t>
            </a:r>
            <a:r>
              <a:rPr lang="uk-UA" sz="2800" dirty="0" err="1" smtClean="0"/>
              <a:t>обєктів</a:t>
            </a:r>
            <a:endParaRPr lang="ru-RU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Природоохоронна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14422"/>
            <a:ext cx="3714744" cy="5072098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err="1" smtClean="0"/>
              <a:t>Природоохоро́нна</a:t>
            </a:r>
            <a:r>
              <a:rPr lang="ru-RU" sz="4400" dirty="0" smtClean="0"/>
              <a:t> </a:t>
            </a:r>
            <a:r>
              <a:rPr lang="ru-RU" sz="4400" dirty="0" err="1" smtClean="0"/>
              <a:t>терито́рія</a:t>
            </a:r>
            <a:r>
              <a:rPr lang="ru-RU" sz="4400" dirty="0" smtClean="0"/>
              <a:t> — </a:t>
            </a:r>
            <a:r>
              <a:rPr lang="ru-RU" sz="4400" dirty="0" err="1" smtClean="0"/>
              <a:t>територія</a:t>
            </a:r>
            <a:r>
              <a:rPr lang="ru-RU" sz="4400" dirty="0" smtClean="0"/>
              <a:t>, яка </a:t>
            </a:r>
            <a:r>
              <a:rPr lang="ru-RU" sz="4400" dirty="0" err="1" smtClean="0"/>
              <a:t>охороняється</a:t>
            </a:r>
            <a:r>
              <a:rPr lang="ru-RU" sz="4400" dirty="0" smtClean="0"/>
              <a:t> через </a:t>
            </a:r>
            <a:r>
              <a:rPr lang="ru-RU" sz="4400" dirty="0" err="1" smtClean="0"/>
              <a:t>своє</a:t>
            </a:r>
            <a:r>
              <a:rPr lang="ru-RU" sz="4400" dirty="0" smtClean="0"/>
              <a:t> </a:t>
            </a:r>
            <a:r>
              <a:rPr lang="ru-RU" sz="4400" dirty="0" err="1" smtClean="0"/>
              <a:t>екологічне</a:t>
            </a:r>
            <a:r>
              <a:rPr lang="ru-RU" sz="4400" dirty="0" smtClean="0"/>
              <a:t>, </a:t>
            </a:r>
            <a:r>
              <a:rPr lang="ru-RU" sz="4400" dirty="0" err="1" smtClean="0"/>
              <a:t>культурне</a:t>
            </a:r>
            <a:r>
              <a:rPr lang="ru-RU" sz="4400" dirty="0" smtClean="0"/>
              <a:t> </a:t>
            </a:r>
            <a:r>
              <a:rPr lang="ru-RU" sz="4400" dirty="0" err="1" smtClean="0"/>
              <a:t>або</a:t>
            </a:r>
            <a:r>
              <a:rPr lang="ru-RU" sz="4400" dirty="0" smtClean="0"/>
              <a:t> </a:t>
            </a:r>
            <a:r>
              <a:rPr lang="ru-RU" sz="4400" dirty="0" err="1" smtClean="0"/>
              <a:t>подібне</a:t>
            </a:r>
            <a:r>
              <a:rPr lang="ru-RU" sz="4400" dirty="0" smtClean="0"/>
              <a:t> </a:t>
            </a:r>
            <a:r>
              <a:rPr lang="ru-RU" sz="4400" dirty="0" err="1" smtClean="0"/>
              <a:t>значення</a:t>
            </a:r>
            <a:r>
              <a:rPr lang="ru-RU" sz="4400" dirty="0" smtClean="0"/>
              <a:t>. </a:t>
            </a:r>
            <a:r>
              <a:rPr lang="ru-RU" sz="4400" dirty="0" err="1" smtClean="0"/>
              <a:t>Існує</a:t>
            </a:r>
            <a:r>
              <a:rPr lang="ru-RU" sz="4400" dirty="0" smtClean="0"/>
              <a:t> велика </a:t>
            </a:r>
            <a:r>
              <a:rPr lang="ru-RU" sz="4400" dirty="0" err="1" smtClean="0"/>
              <a:t>кількість</a:t>
            </a:r>
            <a:r>
              <a:rPr lang="ru-RU" sz="4400" dirty="0" smtClean="0"/>
              <a:t> таких </a:t>
            </a:r>
            <a:r>
              <a:rPr lang="ru-RU" sz="4400" dirty="0" err="1" smtClean="0"/>
              <a:t>територій</a:t>
            </a:r>
            <a:r>
              <a:rPr lang="ru-RU" sz="4400" dirty="0" smtClean="0"/>
              <a:t>, </a:t>
            </a:r>
            <a:r>
              <a:rPr lang="ru-RU" sz="4400" dirty="0" err="1" smtClean="0"/>
              <a:t>рівень</a:t>
            </a:r>
            <a:r>
              <a:rPr lang="ru-RU" sz="4400" dirty="0" smtClean="0"/>
              <a:t> </a:t>
            </a:r>
            <a:r>
              <a:rPr lang="ru-RU" sz="4400" dirty="0" err="1" smtClean="0"/>
              <a:t>захисту</a:t>
            </a:r>
            <a:r>
              <a:rPr lang="ru-RU" sz="4400" dirty="0" smtClean="0"/>
              <a:t> </a:t>
            </a:r>
            <a:r>
              <a:rPr lang="ru-RU" sz="4400" dirty="0" err="1" smtClean="0"/>
              <a:t>яких</a:t>
            </a:r>
            <a:r>
              <a:rPr lang="ru-RU" sz="4400" dirty="0" smtClean="0"/>
              <a:t> сильно </a:t>
            </a:r>
            <a:r>
              <a:rPr lang="ru-RU" sz="4400" dirty="0" err="1" smtClean="0"/>
              <a:t>відрізняється</a:t>
            </a:r>
            <a:r>
              <a:rPr lang="ru-RU" sz="4400" dirty="0" smtClean="0"/>
              <a:t> та </a:t>
            </a:r>
            <a:r>
              <a:rPr lang="ru-RU" sz="4400" dirty="0" err="1" smtClean="0"/>
              <a:t>залежить</a:t>
            </a:r>
            <a:r>
              <a:rPr lang="ru-RU" sz="4400" dirty="0" smtClean="0"/>
              <a:t> </a:t>
            </a:r>
            <a:r>
              <a:rPr lang="ru-RU" sz="4400" dirty="0" err="1" smtClean="0"/>
              <a:t>від</a:t>
            </a:r>
            <a:r>
              <a:rPr lang="ru-RU" sz="4400" dirty="0" smtClean="0"/>
              <a:t> статусу, </a:t>
            </a:r>
            <a:r>
              <a:rPr lang="ru-RU" sz="4400" dirty="0" err="1" smtClean="0"/>
              <a:t>встановленого</a:t>
            </a:r>
            <a:r>
              <a:rPr lang="ru-RU" sz="4400" dirty="0" smtClean="0"/>
              <a:t> </a:t>
            </a:r>
            <a:r>
              <a:rPr lang="ru-RU" sz="4400" dirty="0" err="1" smtClean="0"/>
              <a:t>національними</a:t>
            </a:r>
            <a:r>
              <a:rPr lang="ru-RU" sz="4400" dirty="0" smtClean="0"/>
              <a:t> законами та </a:t>
            </a:r>
            <a:r>
              <a:rPr lang="ru-RU" sz="4400" dirty="0" err="1" smtClean="0"/>
              <a:t>міжнародними</a:t>
            </a:r>
            <a:r>
              <a:rPr lang="ru-RU" sz="4400" dirty="0" smtClean="0"/>
              <a:t> договорами.</a:t>
            </a:r>
          </a:p>
          <a:p>
            <a:endParaRPr lang="ru-RU" sz="3600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071546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643182"/>
            <a:ext cx="3619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643446"/>
            <a:ext cx="2857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Типи природоохоронних територій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143536"/>
          </a:xfrm>
        </p:spPr>
        <p:txBody>
          <a:bodyPr>
            <a:noAutofit/>
          </a:bodyPr>
          <a:lstStyle/>
          <a:p>
            <a:r>
              <a:rPr lang="ru-RU" sz="2000" dirty="0" smtClean="0"/>
              <a:t>МСОП </a:t>
            </a:r>
            <a:r>
              <a:rPr lang="ru-RU" sz="2000" dirty="0" err="1" smtClean="0"/>
              <a:t>визначає</a:t>
            </a:r>
            <a:r>
              <a:rPr lang="ru-RU" sz="2000" dirty="0" smtClean="0"/>
              <a:t> </a:t>
            </a:r>
            <a:r>
              <a:rPr lang="ru-RU" sz="2000" dirty="0" err="1" smtClean="0"/>
              <a:t>шість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категорій</a:t>
            </a:r>
            <a:r>
              <a:rPr lang="ru-RU" sz="2000" dirty="0" smtClean="0"/>
              <a:t> </a:t>
            </a:r>
            <a:r>
              <a:rPr lang="ru-RU" sz="2000" dirty="0" err="1" smtClean="0"/>
              <a:t>охоронних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територій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I. </a:t>
            </a:r>
            <a:r>
              <a:rPr lang="ru-RU" sz="2000" dirty="0" err="1" smtClean="0"/>
              <a:t>Заповідник</a:t>
            </a:r>
            <a:r>
              <a:rPr lang="ru-RU" sz="2000" dirty="0" smtClean="0"/>
              <a:t> </a:t>
            </a:r>
            <a:r>
              <a:rPr lang="ru-RU" sz="2000" dirty="0" err="1" smtClean="0"/>
              <a:t>суворого</a:t>
            </a:r>
            <a:r>
              <a:rPr lang="ru-RU" sz="2000" dirty="0" smtClean="0"/>
              <a:t> режиму (</a:t>
            </a:r>
            <a:r>
              <a:rPr lang="ru-RU" sz="2000" dirty="0" err="1" smtClean="0"/>
              <a:t>Ia</a:t>
            </a:r>
            <a:r>
              <a:rPr lang="ru-RU" sz="2000" dirty="0" smtClean="0"/>
              <a:t> — </a:t>
            </a:r>
            <a:r>
              <a:rPr lang="ru-RU" sz="2000" dirty="0" err="1" smtClean="0"/>
              <a:t>біосферний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заповідник</a:t>
            </a:r>
            <a:r>
              <a:rPr lang="ru-RU" sz="2000" dirty="0" smtClean="0"/>
              <a:t>, </a:t>
            </a:r>
            <a:r>
              <a:rPr lang="ru-RU" sz="2000" dirty="0" err="1" smtClean="0"/>
              <a:t>Ib</a:t>
            </a:r>
            <a:r>
              <a:rPr lang="ru-RU" sz="2000" dirty="0" smtClean="0"/>
              <a:t> — дика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):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найвищим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рівнем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захисту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охороняється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екосистеми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II. 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 парк: </a:t>
            </a:r>
            <a:r>
              <a:rPr lang="ru-RU" sz="2000" dirty="0" err="1" smtClean="0"/>
              <a:t>охоронна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захисту</a:t>
            </a:r>
            <a:r>
              <a:rPr lang="ru-RU" sz="2000" dirty="0" smtClean="0"/>
              <a:t> </a:t>
            </a:r>
            <a:r>
              <a:rPr lang="ru-RU" sz="2000" dirty="0" err="1" smtClean="0"/>
              <a:t>екосистеми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екологічного</a:t>
            </a:r>
            <a:r>
              <a:rPr lang="ru-RU" sz="2000" dirty="0" smtClean="0"/>
              <a:t> туризму</a:t>
            </a:r>
          </a:p>
          <a:p>
            <a:r>
              <a:rPr lang="ru-RU" sz="2000" dirty="0" smtClean="0"/>
              <a:t>III. </a:t>
            </a:r>
            <a:r>
              <a:rPr lang="ru-RU" sz="2000" dirty="0" err="1" smtClean="0"/>
              <a:t>Пам'ятка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природи</a:t>
            </a:r>
            <a:r>
              <a:rPr lang="ru-RU" sz="2000" dirty="0" smtClean="0"/>
              <a:t>: </a:t>
            </a:r>
            <a:r>
              <a:rPr lang="ru-RU" sz="2000" dirty="0" err="1" smtClean="0"/>
              <a:t>охоронна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специфічних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особливостей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природи</a:t>
            </a:r>
            <a:endParaRPr lang="ru-RU" sz="2000" dirty="0" smtClean="0"/>
          </a:p>
          <a:p>
            <a:r>
              <a:rPr lang="ru-RU" sz="2000" dirty="0" smtClean="0"/>
              <a:t>IV. Заказник: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охорони</a:t>
            </a:r>
            <a:r>
              <a:rPr lang="ru-RU" sz="2000" dirty="0" smtClean="0"/>
              <a:t> </a:t>
            </a:r>
            <a:r>
              <a:rPr lang="ru-RU" sz="2000" dirty="0" err="1" smtClean="0"/>
              <a:t>окремих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видів</a:t>
            </a:r>
            <a:r>
              <a:rPr lang="ru-RU" sz="2000" dirty="0" smtClean="0"/>
              <a:t>: </a:t>
            </a:r>
            <a:r>
              <a:rPr lang="ru-RU" sz="2000" dirty="0" err="1" smtClean="0"/>
              <a:t>охоронна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</a:t>
            </a:r>
            <a:r>
              <a:rPr lang="ru-RU" sz="2000" dirty="0" err="1" smtClean="0"/>
              <a:t>для</a:t>
            </a:r>
            <a:r>
              <a:rPr lang="ru-RU" sz="2000" dirty="0" smtClean="0"/>
              <a:t> </a:t>
            </a:r>
            <a:r>
              <a:rPr lang="ru-RU" sz="2000" dirty="0" err="1" smtClean="0"/>
              <a:t>охорони</a:t>
            </a:r>
            <a:r>
              <a:rPr lang="ru-RU" sz="2000" dirty="0" smtClean="0"/>
              <a:t> </a:t>
            </a:r>
            <a:r>
              <a:rPr lang="ru-RU" sz="2000" dirty="0" err="1" smtClean="0"/>
              <a:t>окремих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видів</a:t>
            </a:r>
            <a:r>
              <a:rPr lang="ru-RU" sz="2000" dirty="0" smtClean="0"/>
              <a:t>, часто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навмисним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втручанням</a:t>
            </a:r>
            <a:r>
              <a:rPr lang="ru-RU" sz="2000" dirty="0" smtClean="0"/>
              <a:t> в </a:t>
            </a:r>
            <a:r>
              <a:rPr lang="ru-RU" sz="2000" dirty="0" err="1" smtClean="0"/>
              <a:t>екосистему</a:t>
            </a:r>
            <a:endParaRPr lang="ru-RU" sz="2000" dirty="0" smtClean="0"/>
          </a:p>
          <a:p>
            <a:r>
              <a:rPr lang="ru-RU" sz="2000" dirty="0" smtClean="0"/>
              <a:t>V. </a:t>
            </a:r>
            <a:r>
              <a:rPr lang="ru-RU" sz="2000" dirty="0" err="1" smtClean="0"/>
              <a:t>охоронний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рельєф</a:t>
            </a:r>
            <a:r>
              <a:rPr lang="ru-RU" sz="2000" dirty="0" smtClean="0"/>
              <a:t>: </a:t>
            </a:r>
            <a:r>
              <a:rPr lang="ru-RU" sz="2000" dirty="0" err="1" smtClean="0"/>
              <a:t>охоронна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захисту</a:t>
            </a:r>
            <a:r>
              <a:rPr lang="ru-RU" sz="2000" dirty="0" smtClean="0"/>
              <a:t> </a:t>
            </a:r>
            <a:r>
              <a:rPr lang="ru-RU" sz="2000" dirty="0" err="1" smtClean="0"/>
              <a:t>рельєфу</a:t>
            </a:r>
            <a:r>
              <a:rPr lang="ru-RU" sz="2000" dirty="0" smtClean="0"/>
              <a:t>/ландшафту та туризму.</a:t>
            </a:r>
          </a:p>
          <a:p>
            <a:r>
              <a:rPr lang="ru-RU" sz="2000" dirty="0" smtClean="0"/>
              <a:t>VI.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контрольованого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природовикористання</a:t>
            </a:r>
            <a:r>
              <a:rPr lang="ru-RU" sz="2000" dirty="0" smtClean="0"/>
              <a:t>: </a:t>
            </a:r>
            <a:r>
              <a:rPr lang="ru-RU" sz="2000" dirty="0" err="1" smtClean="0"/>
              <a:t>охоронна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територія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призначена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переважно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довготермінового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економічного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екосистеми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571876"/>
            <a:ext cx="4762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dirty="0" err="1" smtClean="0"/>
              <a:t>Заповідник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6000792" cy="5023500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Запов</a:t>
            </a:r>
            <a:r>
              <a:rPr lang="en-US" dirty="0" smtClean="0"/>
              <a:t>í</a:t>
            </a:r>
            <a:r>
              <a:rPr lang="ru-RU" dirty="0" err="1" smtClean="0"/>
              <a:t>дник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строгого режиму —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акваторія</a:t>
            </a:r>
            <a:r>
              <a:rPr lang="ru-RU" dirty="0" smtClean="0"/>
              <a:t>, на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зберігається</a:t>
            </a:r>
            <a:r>
              <a:rPr lang="ru-RU" dirty="0" smtClean="0"/>
              <a:t> в природному </a:t>
            </a:r>
            <a:r>
              <a:rPr lang="ru-RU" dirty="0" err="1" smtClean="0"/>
              <a:t>стані</a:t>
            </a:r>
            <a:r>
              <a:rPr lang="ru-RU" dirty="0" smtClean="0"/>
              <a:t> весь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комплекс. </a:t>
            </a:r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МСОП </a:t>
            </a:r>
            <a:r>
              <a:rPr lang="ru-RU" dirty="0" err="1" smtClean="0"/>
              <a:t>класифікується</a:t>
            </a:r>
            <a:r>
              <a:rPr lang="ru-RU" dirty="0" smtClean="0"/>
              <a:t> як </a:t>
            </a:r>
            <a:r>
              <a:rPr lang="ru-RU" dirty="0" err="1" smtClean="0"/>
              <a:t>природоохоронна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</a:t>
            </a:r>
            <a:r>
              <a:rPr lang="ru-RU" dirty="0" err="1" smtClean="0"/>
              <a:t>категорії</a:t>
            </a:r>
            <a:r>
              <a:rPr lang="ru-RU" dirty="0" smtClean="0"/>
              <a:t> </a:t>
            </a:r>
            <a:r>
              <a:rPr lang="en-US" dirty="0" smtClean="0"/>
              <a:t>Ia. </a:t>
            </a:r>
            <a:r>
              <a:rPr lang="ru-RU" dirty="0" err="1" smtClean="0"/>
              <a:t>Заповідники</a:t>
            </a:r>
            <a:r>
              <a:rPr lang="ru-RU" dirty="0" smtClean="0"/>
              <a:t> </a:t>
            </a:r>
            <a:r>
              <a:rPr lang="ru-RU" dirty="0" err="1" smtClean="0"/>
              <a:t>виділяються</a:t>
            </a:r>
            <a:r>
              <a:rPr lang="ru-RU" dirty="0" smtClean="0"/>
              <a:t> як </a:t>
            </a:r>
            <a:r>
              <a:rPr lang="ru-RU" dirty="0" err="1" smtClean="0"/>
              <a:t>унікальні</a:t>
            </a:r>
            <a:r>
              <a:rPr lang="ru-RU" dirty="0" smtClean="0"/>
              <a:t> </a:t>
            </a:r>
            <a:r>
              <a:rPr lang="ru-RU" dirty="0" err="1" smtClean="0"/>
              <a:t>пам'ятки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, </a:t>
            </a:r>
            <a:r>
              <a:rPr lang="ru-RU" dirty="0" err="1" smtClean="0"/>
              <a:t>живої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неживої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науковою</a:t>
            </a:r>
            <a:r>
              <a:rPr lang="ru-RU" dirty="0" smtClean="0"/>
              <a:t> метою, як </a:t>
            </a:r>
            <a:r>
              <a:rPr lang="ru-RU" dirty="0" err="1" smtClean="0"/>
              <a:t>резервати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перебувають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охороною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. </a:t>
            </a:r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функції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заповідників</a:t>
            </a:r>
            <a:r>
              <a:rPr lang="ru-RU" dirty="0" smtClean="0"/>
              <a:t> — </a:t>
            </a:r>
            <a:r>
              <a:rPr lang="ru-RU" dirty="0" err="1" smtClean="0"/>
              <a:t>збереження</a:t>
            </a:r>
            <a:r>
              <a:rPr lang="ru-RU" dirty="0" smtClean="0"/>
              <a:t> генофонду </a:t>
            </a:r>
            <a:r>
              <a:rPr lang="ru-RU" dirty="0" err="1" smtClean="0"/>
              <a:t>флори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фауни</a:t>
            </a:r>
            <a:r>
              <a:rPr lang="ru-RU" dirty="0" smtClean="0"/>
              <a:t>, </a:t>
            </a:r>
            <a:r>
              <a:rPr lang="ru-RU" dirty="0" err="1" smtClean="0"/>
              <a:t>охорона</a:t>
            </a:r>
            <a:r>
              <a:rPr lang="ru-RU" dirty="0" smtClean="0"/>
              <a:t> </a:t>
            </a:r>
            <a:r>
              <a:rPr lang="ru-RU" dirty="0" err="1" smtClean="0"/>
              <a:t>непорушених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малопорушених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ділянок</a:t>
            </a:r>
            <a:r>
              <a:rPr lang="ru-RU" dirty="0" smtClean="0"/>
              <a:t> (</a:t>
            </a:r>
            <a:r>
              <a:rPr lang="ru-RU" dirty="0" err="1" smtClean="0"/>
              <a:t>еталонів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),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екології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порівняння</a:t>
            </a:r>
            <a:r>
              <a:rPr lang="ru-RU" dirty="0" smtClean="0"/>
              <a:t> </a:t>
            </a:r>
            <a:r>
              <a:rPr lang="ru-RU" dirty="0" err="1" smtClean="0"/>
              <a:t>біогеоценозів</a:t>
            </a:r>
            <a:r>
              <a:rPr lang="ru-RU" dirty="0" smtClean="0"/>
              <a:t>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природними</a:t>
            </a:r>
            <a:r>
              <a:rPr lang="ru-RU" dirty="0" smtClean="0"/>
              <a:t> комплексами </a:t>
            </a:r>
            <a:r>
              <a:rPr lang="ru-RU" dirty="0" err="1" smtClean="0"/>
              <a:t>суміжних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на </a:t>
            </a:r>
            <a:r>
              <a:rPr lang="ru-RU" dirty="0" err="1" smtClean="0"/>
              <a:t>яких</a:t>
            </a:r>
            <a:r>
              <a:rPr lang="ru-RU" dirty="0" smtClean="0"/>
              <a:t> дозволена </a:t>
            </a:r>
            <a:r>
              <a:rPr lang="ru-RU" dirty="0" err="1" smtClean="0"/>
              <a:t>господарська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(для </a:t>
            </a:r>
            <a:r>
              <a:rPr lang="ru-RU" dirty="0" err="1" smtClean="0"/>
              <a:t>прогнозування</a:t>
            </a:r>
            <a:r>
              <a:rPr lang="ru-RU" dirty="0" smtClean="0"/>
              <a:t> </a:t>
            </a:r>
            <a:r>
              <a:rPr lang="ru-RU" dirty="0" err="1" smtClean="0"/>
              <a:t>можливих</a:t>
            </a:r>
            <a:r>
              <a:rPr lang="ru-RU" dirty="0" smtClean="0"/>
              <a:t> </a:t>
            </a:r>
            <a:r>
              <a:rPr lang="ru-RU" dirty="0" err="1" smtClean="0"/>
              <a:t>змін</a:t>
            </a:r>
            <a:r>
              <a:rPr lang="ru-RU" dirty="0" smtClean="0"/>
              <a:t> у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екосистемах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). </a:t>
            </a:r>
            <a:r>
              <a:rPr lang="ru-RU" dirty="0" err="1" smtClean="0"/>
              <a:t>Заповідники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як </a:t>
            </a:r>
            <a:r>
              <a:rPr lang="ru-RU" dirty="0" err="1" smtClean="0"/>
              <a:t>бази</a:t>
            </a:r>
            <a:r>
              <a:rPr lang="ru-RU" dirty="0" smtClean="0"/>
              <a:t> </a:t>
            </a:r>
            <a:r>
              <a:rPr lang="ru-RU" dirty="0" err="1" smtClean="0"/>
              <a:t>наукової</a:t>
            </a:r>
            <a:r>
              <a:rPr lang="ru-RU" dirty="0" smtClean="0"/>
              <a:t> </a:t>
            </a:r>
            <a:r>
              <a:rPr lang="ru-RU" dirty="0" err="1" smtClean="0"/>
              <a:t>пропаганди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2372" y="0"/>
            <a:ext cx="10674212" cy="735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парк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Національний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або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природний</a:t>
            </a:r>
            <a:r>
              <a:rPr lang="ru-RU" dirty="0" smtClean="0">
                <a:solidFill>
                  <a:srgbClr val="FF0000"/>
                </a:solidFill>
              </a:rPr>
              <a:t> парк — </a:t>
            </a:r>
            <a:r>
              <a:rPr lang="ru-RU" dirty="0" err="1" smtClean="0">
                <a:solidFill>
                  <a:srgbClr val="FF0000"/>
                </a:solidFill>
              </a:rPr>
              <a:t>територія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звичайно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визначена</a:t>
            </a:r>
            <a:r>
              <a:rPr lang="ru-RU" dirty="0" smtClean="0">
                <a:solidFill>
                  <a:srgbClr val="FF0000"/>
                </a:solidFill>
              </a:rPr>
              <a:t> у </a:t>
            </a:r>
            <a:r>
              <a:rPr lang="ru-RU" dirty="0" err="1" smtClean="0">
                <a:solidFill>
                  <a:srgbClr val="FF0000"/>
                </a:solidFill>
              </a:rPr>
              <a:t>законі</a:t>
            </a:r>
            <a:r>
              <a:rPr lang="ru-RU" dirty="0" smtClean="0">
                <a:solidFill>
                  <a:srgbClr val="FF0000"/>
                </a:solidFill>
              </a:rPr>
              <a:t> та у </a:t>
            </a:r>
            <a:r>
              <a:rPr lang="ru-RU" dirty="0" err="1" smtClean="0">
                <a:solidFill>
                  <a:srgbClr val="FF0000"/>
                </a:solidFill>
              </a:rPr>
              <a:t>державній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власності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що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охороняється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від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більшості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типів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людської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діяльності</a:t>
            </a:r>
            <a:r>
              <a:rPr lang="ru-RU" dirty="0" smtClean="0">
                <a:solidFill>
                  <a:srgbClr val="FF0000"/>
                </a:solidFill>
              </a:rPr>
              <a:t> та </a:t>
            </a:r>
            <a:r>
              <a:rPr lang="ru-RU" dirty="0" err="1" smtClean="0">
                <a:solidFill>
                  <a:srgbClr val="FF0000"/>
                </a:solidFill>
              </a:rPr>
              <a:t>забруднення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err="1" smtClean="0">
                <a:solidFill>
                  <a:srgbClr val="FF0000"/>
                </a:solidFill>
              </a:rPr>
              <a:t>Національний</a:t>
            </a:r>
            <a:r>
              <a:rPr lang="ru-RU" dirty="0" smtClean="0">
                <a:solidFill>
                  <a:srgbClr val="FF0000"/>
                </a:solidFill>
              </a:rPr>
              <a:t> парк </a:t>
            </a:r>
            <a:r>
              <a:rPr lang="ru-RU" dirty="0" err="1" smtClean="0">
                <a:solidFill>
                  <a:srgbClr val="FF0000"/>
                </a:solidFill>
              </a:rPr>
              <a:t>є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природоохоронною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територією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категорії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II </a:t>
            </a:r>
            <a:r>
              <a:rPr lang="ru-RU" dirty="0" err="1" smtClean="0">
                <a:solidFill>
                  <a:srgbClr val="FF0000"/>
                </a:solidFill>
              </a:rPr>
              <a:t>згідно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визначенням</a:t>
            </a:r>
            <a:r>
              <a:rPr lang="ru-RU" dirty="0" smtClean="0">
                <a:solidFill>
                  <a:srgbClr val="FF0000"/>
                </a:solidFill>
              </a:rPr>
              <a:t> МСОП. На </a:t>
            </a:r>
            <a:r>
              <a:rPr lang="ru-RU" dirty="0" err="1" smtClean="0">
                <a:solidFill>
                  <a:srgbClr val="FF0000"/>
                </a:solidFill>
              </a:rPr>
              <a:t>відміну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від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заповідників</a:t>
            </a:r>
            <a:r>
              <a:rPr lang="ru-RU" dirty="0" smtClean="0">
                <a:solidFill>
                  <a:srgbClr val="FF0000"/>
                </a:solidFill>
              </a:rPr>
              <a:t> та </a:t>
            </a:r>
            <a:r>
              <a:rPr lang="ru-RU" dirty="0" err="1" smtClean="0">
                <a:solidFill>
                  <a:srgbClr val="FF0000"/>
                </a:solidFill>
              </a:rPr>
              <a:t>природних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резервів</a:t>
            </a:r>
            <a:r>
              <a:rPr lang="ru-RU" dirty="0" smtClean="0">
                <a:solidFill>
                  <a:srgbClr val="FF0000"/>
                </a:solidFill>
              </a:rPr>
              <a:t>, де заборонена </a:t>
            </a:r>
            <a:r>
              <a:rPr lang="ru-RU" dirty="0" err="1" smtClean="0">
                <a:solidFill>
                  <a:srgbClr val="FF0000"/>
                </a:solidFill>
              </a:rPr>
              <a:t>майже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будь-яка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діяльність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людини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однією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цілей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створення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національних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парків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є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відпочинок</a:t>
            </a:r>
            <a:r>
              <a:rPr lang="ru-RU" dirty="0" smtClean="0">
                <a:solidFill>
                  <a:srgbClr val="FF0000"/>
                </a:solidFill>
              </a:rPr>
              <a:t>, тому вони </a:t>
            </a:r>
            <a:r>
              <a:rPr lang="ru-RU" dirty="0" err="1" smtClean="0">
                <a:solidFill>
                  <a:srgbClr val="FF0000"/>
                </a:solidFill>
              </a:rPr>
              <a:t>дозволяють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відвідування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туристів</a:t>
            </a:r>
            <a:r>
              <a:rPr lang="ru-RU" dirty="0" smtClean="0">
                <a:solidFill>
                  <a:srgbClr val="FF0000"/>
                </a:solidFill>
              </a:rPr>
              <a:t> та </a:t>
            </a:r>
            <a:r>
              <a:rPr lang="ru-RU" dirty="0" err="1" smtClean="0">
                <a:solidFill>
                  <a:srgbClr val="FF0000"/>
                </a:solidFill>
              </a:rPr>
              <a:t>перебування</a:t>
            </a:r>
            <a:r>
              <a:rPr lang="ru-RU" dirty="0" smtClean="0">
                <a:solidFill>
                  <a:srgbClr val="FF0000"/>
                </a:solidFill>
              </a:rPr>
              <a:t> на </a:t>
            </a:r>
            <a:r>
              <a:rPr lang="ru-RU" dirty="0" err="1" smtClean="0">
                <a:solidFill>
                  <a:srgbClr val="FF0000"/>
                </a:solidFill>
              </a:rPr>
              <a:t>своїй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території</a:t>
            </a:r>
            <a:r>
              <a:rPr lang="ru-RU" dirty="0" smtClean="0">
                <a:solidFill>
                  <a:srgbClr val="FF0000"/>
                </a:solidFill>
              </a:rPr>
              <a:t> за </a:t>
            </a:r>
            <a:r>
              <a:rPr lang="ru-RU" dirty="0" err="1" smtClean="0">
                <a:solidFill>
                  <a:srgbClr val="FF0000"/>
                </a:solidFill>
              </a:rPr>
              <a:t>певними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умовами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err="1" smtClean="0">
                <a:solidFill>
                  <a:srgbClr val="FF0000"/>
                </a:solidFill>
              </a:rPr>
              <a:t>Найбільшим</a:t>
            </a:r>
            <a:r>
              <a:rPr lang="ru-RU" dirty="0" smtClean="0">
                <a:solidFill>
                  <a:srgbClr val="FF0000"/>
                </a:solidFill>
              </a:rPr>
              <a:t> у </a:t>
            </a:r>
            <a:r>
              <a:rPr lang="ru-RU" dirty="0" err="1" smtClean="0">
                <a:solidFill>
                  <a:srgbClr val="FF0000"/>
                </a:solidFill>
              </a:rPr>
              <a:t>світі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національним</a:t>
            </a:r>
            <a:r>
              <a:rPr lang="ru-RU" dirty="0" smtClean="0">
                <a:solidFill>
                  <a:srgbClr val="FF0000"/>
                </a:solidFill>
              </a:rPr>
              <a:t> парком </a:t>
            </a:r>
            <a:r>
              <a:rPr lang="ru-RU" dirty="0" err="1" smtClean="0">
                <a:solidFill>
                  <a:srgbClr val="FF0000"/>
                </a:solidFill>
              </a:rPr>
              <a:t>є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Північно-східний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гренландський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національний</a:t>
            </a:r>
            <a:r>
              <a:rPr lang="ru-RU" dirty="0" smtClean="0">
                <a:solidFill>
                  <a:srgbClr val="FF0000"/>
                </a:solidFill>
              </a:rPr>
              <a:t> парк, </a:t>
            </a:r>
            <a:r>
              <a:rPr lang="ru-RU" dirty="0" err="1" smtClean="0">
                <a:solidFill>
                  <a:srgbClr val="FF0000"/>
                </a:solidFill>
              </a:rPr>
              <a:t>заснований</a:t>
            </a:r>
            <a:r>
              <a:rPr lang="ru-RU" dirty="0" smtClean="0">
                <a:solidFill>
                  <a:srgbClr val="FF0000"/>
                </a:solidFill>
              </a:rPr>
              <a:t> в 1974 </a:t>
            </a:r>
            <a:r>
              <a:rPr lang="ru-RU" dirty="0" err="1" smtClean="0">
                <a:solidFill>
                  <a:srgbClr val="FF0000"/>
                </a:solidFill>
              </a:rPr>
              <a:t>році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0386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dirty="0" err="1" smtClean="0"/>
              <a:t>Пам'ятка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928670"/>
            <a:ext cx="4352956" cy="5197493"/>
          </a:xfrm>
        </p:spPr>
        <p:txBody>
          <a:bodyPr>
            <a:noAutofit/>
          </a:bodyPr>
          <a:lstStyle/>
          <a:p>
            <a:r>
              <a:rPr lang="ru-RU" sz="1600" dirty="0" err="1" smtClean="0"/>
              <a:t>Пам'ятка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природи</a:t>
            </a:r>
            <a:r>
              <a:rPr lang="ru-RU" sz="1600" dirty="0" smtClean="0"/>
              <a:t> — </a:t>
            </a:r>
            <a:r>
              <a:rPr lang="ru-RU" sz="1600" dirty="0" err="1" smtClean="0"/>
              <a:t>природоохоронна</a:t>
            </a:r>
            <a:r>
              <a:rPr lang="ru-RU" sz="1600" dirty="0" smtClean="0"/>
              <a:t> </a:t>
            </a:r>
            <a:r>
              <a:rPr lang="ru-RU" sz="1600" dirty="0" err="1" smtClean="0"/>
              <a:t>територія</a:t>
            </a:r>
            <a:r>
              <a:rPr lang="ru-RU" sz="1600" dirty="0" smtClean="0"/>
              <a:t>, на </a:t>
            </a:r>
            <a:r>
              <a:rPr lang="ru-RU" sz="1600" dirty="0" err="1" smtClean="0"/>
              <a:t>якій</a:t>
            </a:r>
            <a:r>
              <a:rPr lang="ru-RU" sz="1600" dirty="0" smtClean="0"/>
              <a:t> </a:t>
            </a:r>
            <a:r>
              <a:rPr lang="ru-RU" sz="1600" dirty="0" err="1" smtClean="0"/>
              <a:t>розташований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окремий</a:t>
            </a:r>
            <a:r>
              <a:rPr lang="ru-RU" sz="1600" dirty="0" smtClean="0"/>
              <a:t> </a:t>
            </a:r>
            <a:r>
              <a:rPr lang="ru-RU" sz="1600" dirty="0" err="1" smtClean="0"/>
              <a:t>унікальний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об'єкт</a:t>
            </a:r>
            <a:r>
              <a:rPr lang="ru-RU" sz="1600" dirty="0" smtClean="0"/>
              <a:t>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охороняється</a:t>
            </a:r>
            <a:r>
              <a:rPr lang="ru-RU" sz="1600" dirty="0" smtClean="0"/>
              <a:t> за </a:t>
            </a:r>
            <a:r>
              <a:rPr lang="ru-RU" sz="1600" dirty="0" err="1" smtClean="0"/>
              <a:t>своїм</a:t>
            </a:r>
            <a:r>
              <a:rPr lang="ru-RU" sz="1600" dirty="0" smtClean="0"/>
              <a:t> </a:t>
            </a:r>
            <a:r>
              <a:rPr lang="ru-RU" sz="1600" dirty="0" err="1" smtClean="0"/>
              <a:t>науковим</a:t>
            </a:r>
            <a:r>
              <a:rPr lang="ru-RU" sz="1600" dirty="0" smtClean="0"/>
              <a:t>, </a:t>
            </a:r>
            <a:r>
              <a:rPr lang="ru-RU" sz="1600" dirty="0" err="1" smtClean="0"/>
              <a:t>навчально-просвітницьким</a:t>
            </a:r>
            <a:r>
              <a:rPr lang="ru-RU" sz="1600" dirty="0" smtClean="0"/>
              <a:t>, </a:t>
            </a:r>
            <a:r>
              <a:rPr lang="ru-RU" sz="1600" dirty="0" err="1" smtClean="0"/>
              <a:t>історико-меморіальним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культурно-естетичним</a:t>
            </a:r>
            <a:r>
              <a:rPr lang="ru-RU" sz="1600" dirty="0" smtClean="0"/>
              <a:t> </a:t>
            </a:r>
            <a:r>
              <a:rPr lang="ru-RU" sz="1600" dirty="0" err="1" smtClean="0"/>
              <a:t>значенням</a:t>
            </a:r>
            <a:r>
              <a:rPr lang="ru-RU" sz="1600" dirty="0" smtClean="0"/>
              <a:t>. До </a:t>
            </a:r>
            <a:r>
              <a:rPr lang="ru-RU" sz="1600" dirty="0" err="1" smtClean="0"/>
              <a:t>пам'яток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природи</a:t>
            </a:r>
            <a:r>
              <a:rPr lang="ru-RU" sz="1600" dirty="0" smtClean="0"/>
              <a:t> належать, </a:t>
            </a:r>
            <a:r>
              <a:rPr lang="ru-RU" sz="1600" dirty="0" err="1" smtClean="0"/>
              <a:t>наприклад</a:t>
            </a:r>
            <a:r>
              <a:rPr lang="ru-RU" sz="1600" dirty="0" smtClean="0"/>
              <a:t>, </a:t>
            </a:r>
            <a:r>
              <a:rPr lang="ru-RU" sz="1600" dirty="0" err="1" smtClean="0"/>
              <a:t>унікальні</a:t>
            </a:r>
            <a:r>
              <a:rPr lang="ru-RU" sz="1600" dirty="0" smtClean="0"/>
              <a:t> </a:t>
            </a:r>
            <a:r>
              <a:rPr lang="ru-RU" sz="1600" dirty="0" err="1" smtClean="0"/>
              <a:t>геологічні</a:t>
            </a:r>
            <a:r>
              <a:rPr lang="ru-RU" sz="1600" dirty="0" smtClean="0"/>
              <a:t> </a:t>
            </a:r>
            <a:r>
              <a:rPr lang="ru-RU" sz="1600" dirty="0" err="1" smtClean="0"/>
              <a:t>оголення</a:t>
            </a:r>
            <a:r>
              <a:rPr lang="ru-RU" sz="1600" dirty="0" smtClean="0"/>
              <a:t>, </a:t>
            </a:r>
            <a:r>
              <a:rPr lang="ru-RU" sz="1600" dirty="0" err="1" smtClean="0"/>
              <a:t>печери</a:t>
            </a:r>
            <a:r>
              <a:rPr lang="ru-RU" sz="1600" dirty="0" smtClean="0"/>
              <a:t>, </a:t>
            </a:r>
            <a:r>
              <a:rPr lang="ru-RU" sz="1600" dirty="0" err="1" smtClean="0"/>
              <a:t>водоспади</a:t>
            </a:r>
            <a:r>
              <a:rPr lang="ru-RU" sz="1600" dirty="0" smtClean="0"/>
              <a:t>, озера, </a:t>
            </a:r>
            <a:r>
              <a:rPr lang="ru-RU" sz="1600" dirty="0" err="1" smtClean="0"/>
              <a:t>метеоритні</a:t>
            </a:r>
            <a:r>
              <a:rPr lang="ru-RU" sz="1600" dirty="0" smtClean="0"/>
              <a:t> </a:t>
            </a:r>
            <a:r>
              <a:rPr lang="ru-RU" sz="1600" dirty="0" err="1" smtClean="0"/>
              <a:t>кратери</a:t>
            </a:r>
            <a:r>
              <a:rPr lang="ru-RU" sz="1600" dirty="0" smtClean="0"/>
              <a:t> </a:t>
            </a:r>
            <a:r>
              <a:rPr lang="ru-RU" sz="1600" dirty="0" err="1" smtClean="0"/>
              <a:t>тощо</a:t>
            </a:r>
            <a:r>
              <a:rPr lang="ru-RU" sz="1600" dirty="0" smtClean="0"/>
              <a:t>. </a:t>
            </a:r>
            <a:r>
              <a:rPr lang="ru-RU" sz="1600" dirty="0" err="1" smtClean="0"/>
              <a:t>Хоча</a:t>
            </a:r>
            <a:r>
              <a:rPr lang="ru-RU" sz="1600" dirty="0" smtClean="0"/>
              <a:t> </a:t>
            </a:r>
            <a:r>
              <a:rPr lang="ru-RU" sz="1600" dirty="0" err="1" smtClean="0"/>
              <a:t>пам'яткою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бути, </a:t>
            </a:r>
            <a:r>
              <a:rPr lang="ru-RU" sz="1600" dirty="0" err="1" smtClean="0"/>
              <a:t>наприклад</a:t>
            </a:r>
            <a:r>
              <a:rPr lang="ru-RU" sz="1600" dirty="0" smtClean="0"/>
              <a:t>, </a:t>
            </a:r>
            <a:r>
              <a:rPr lang="ru-RU" sz="1600" dirty="0" err="1" smtClean="0"/>
              <a:t>одне</a:t>
            </a:r>
            <a:r>
              <a:rPr lang="ru-RU" sz="1600" dirty="0" smtClean="0"/>
              <a:t> </a:t>
            </a:r>
            <a:r>
              <a:rPr lang="ru-RU" sz="1600" dirty="0" err="1" smtClean="0"/>
              <a:t>рідкісне</a:t>
            </a:r>
            <a:r>
              <a:rPr lang="ru-RU" sz="1600" dirty="0" smtClean="0"/>
              <a:t> дерево, в </a:t>
            </a:r>
            <a:r>
              <a:rPr lang="ru-RU" sz="1600" dirty="0" err="1" smtClean="0"/>
              <a:t>інших</a:t>
            </a:r>
            <a:r>
              <a:rPr lang="ru-RU" sz="1600" dirty="0" smtClean="0"/>
              <a:t> </a:t>
            </a:r>
            <a:r>
              <a:rPr lang="ru-RU" sz="1600" dirty="0" err="1" smtClean="0"/>
              <a:t>випадках</a:t>
            </a:r>
            <a:r>
              <a:rPr lang="ru-RU" sz="1600" dirty="0" smtClean="0"/>
              <a:t> вони </a:t>
            </a:r>
            <a:r>
              <a:rPr lang="ru-RU" sz="1600" dirty="0" err="1" smtClean="0"/>
              <a:t>вкривають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території</a:t>
            </a:r>
            <a:r>
              <a:rPr lang="ru-RU" sz="1600" dirty="0" smtClean="0"/>
              <a:t> </a:t>
            </a:r>
            <a:r>
              <a:rPr lang="ru-RU" sz="1600" dirty="0" err="1" smtClean="0"/>
              <a:t>значних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розмірів</a:t>
            </a:r>
            <a:r>
              <a:rPr lang="ru-RU" sz="1600" dirty="0" smtClean="0"/>
              <a:t> — </a:t>
            </a:r>
            <a:r>
              <a:rPr lang="ru-RU" sz="1600" dirty="0" err="1" smtClean="0"/>
              <a:t>ліси</a:t>
            </a:r>
            <a:r>
              <a:rPr lang="ru-RU" sz="1600" dirty="0" smtClean="0"/>
              <a:t>, </a:t>
            </a:r>
            <a:r>
              <a:rPr lang="ru-RU" sz="1600" dirty="0" err="1" smtClean="0"/>
              <a:t>гірські</a:t>
            </a:r>
            <a:r>
              <a:rPr lang="ru-RU" sz="1600" dirty="0" smtClean="0"/>
              <a:t> </a:t>
            </a:r>
            <a:r>
              <a:rPr lang="ru-RU" sz="1600" dirty="0" err="1" smtClean="0"/>
              <a:t>хребти</a:t>
            </a:r>
            <a:r>
              <a:rPr lang="ru-RU" sz="1600" dirty="0" smtClean="0"/>
              <a:t>, </a:t>
            </a:r>
            <a:r>
              <a:rPr lang="ru-RU" sz="1600" dirty="0" err="1" smtClean="0"/>
              <a:t>ділянки</a:t>
            </a:r>
            <a:r>
              <a:rPr lang="ru-RU" sz="1600" dirty="0" smtClean="0"/>
              <a:t> </a:t>
            </a:r>
            <a:r>
              <a:rPr lang="ru-RU" sz="1600" dirty="0" err="1" smtClean="0"/>
              <a:t>узбережжя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долин. У такому </a:t>
            </a:r>
            <a:r>
              <a:rPr lang="ru-RU" sz="1600" dirty="0" err="1" smtClean="0"/>
              <a:t>разі</a:t>
            </a:r>
            <a:r>
              <a:rPr lang="ru-RU" sz="1600" dirty="0" smtClean="0"/>
              <a:t> вони часто </a:t>
            </a:r>
            <a:r>
              <a:rPr lang="ru-RU" sz="1600" dirty="0" err="1" smtClean="0"/>
              <a:t>іменуються</a:t>
            </a:r>
            <a:r>
              <a:rPr lang="ru-RU" sz="1600" dirty="0" smtClean="0"/>
              <a:t> урочищами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природоохоронними</a:t>
            </a:r>
            <a:r>
              <a:rPr lang="ru-RU" sz="1600" dirty="0" smtClean="0"/>
              <a:t> ландшафтами. </a:t>
            </a:r>
            <a:r>
              <a:rPr lang="ru-RU" sz="1600" dirty="0" err="1" smtClean="0"/>
              <a:t>Згідно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класифікацією</a:t>
            </a:r>
            <a:r>
              <a:rPr lang="ru-RU" sz="1600" dirty="0" smtClean="0"/>
              <a:t> </a:t>
            </a:r>
            <a:r>
              <a:rPr lang="ru-RU" sz="1600" dirty="0" err="1" smtClean="0"/>
              <a:t>Міжнародного</a:t>
            </a:r>
            <a:r>
              <a:rPr lang="ru-RU" sz="1600" dirty="0" smtClean="0"/>
              <a:t> Союзу </a:t>
            </a:r>
            <a:r>
              <a:rPr lang="ru-RU" sz="1600" dirty="0" err="1" smtClean="0"/>
              <a:t>Охорони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Природи</a:t>
            </a:r>
            <a:r>
              <a:rPr lang="ru-RU" sz="1600" dirty="0" smtClean="0"/>
              <a:t>, </a:t>
            </a:r>
            <a:r>
              <a:rPr lang="ru-RU" sz="1600" dirty="0" err="1" smtClean="0"/>
              <a:t>пам'ятка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природоохоронну</a:t>
            </a:r>
            <a:r>
              <a:rPr lang="ru-RU" sz="1600" dirty="0" smtClean="0"/>
              <a:t> </a:t>
            </a:r>
            <a:r>
              <a:rPr lang="ru-RU" sz="1600" dirty="0" err="1" smtClean="0"/>
              <a:t>категорію</a:t>
            </a:r>
            <a:r>
              <a:rPr lang="ru-RU" sz="1600" dirty="0" smtClean="0"/>
              <a:t> </a:t>
            </a:r>
            <a:r>
              <a:rPr lang="en-US" sz="1600" dirty="0" smtClean="0"/>
              <a:t>III, </a:t>
            </a:r>
            <a:r>
              <a:rPr lang="ru-RU" sz="1600" dirty="0" err="1" smtClean="0"/>
              <a:t>проміжну</a:t>
            </a:r>
            <a:r>
              <a:rPr lang="ru-RU" sz="1600" dirty="0" smtClean="0"/>
              <a:t> </a:t>
            </a:r>
            <a:r>
              <a:rPr lang="ru-RU" sz="1600" dirty="0" err="1" smtClean="0"/>
              <a:t>між</a:t>
            </a:r>
            <a:r>
              <a:rPr lang="ru-RU" sz="1600" dirty="0" smtClean="0"/>
              <a:t> </a:t>
            </a:r>
            <a:r>
              <a:rPr lang="ru-RU" sz="1600" dirty="0" err="1" smtClean="0"/>
              <a:t>національними</a:t>
            </a:r>
            <a:r>
              <a:rPr lang="ru-RU" sz="1600" dirty="0" smtClean="0"/>
              <a:t> парками </a:t>
            </a:r>
            <a:r>
              <a:rPr lang="ru-RU" sz="1600" dirty="0" err="1" smtClean="0"/>
              <a:t>і</a:t>
            </a:r>
            <a:r>
              <a:rPr lang="ru-RU" sz="1600" dirty="0" smtClean="0"/>
              <a:t> заказниками, </a:t>
            </a:r>
            <a:r>
              <a:rPr lang="ru-RU" sz="1600" dirty="0" err="1" smtClean="0"/>
              <a:t>хоча</a:t>
            </a:r>
            <a:r>
              <a:rPr lang="ru-RU" sz="1600" dirty="0" smtClean="0"/>
              <a:t> </a:t>
            </a:r>
            <a:r>
              <a:rPr lang="ru-RU" sz="1600" dirty="0" err="1" smtClean="0"/>
              <a:t>детальний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правовий</a:t>
            </a:r>
            <a:r>
              <a:rPr lang="ru-RU" sz="1600" dirty="0" smtClean="0"/>
              <a:t> статус </a:t>
            </a:r>
            <a:r>
              <a:rPr lang="ru-RU" sz="1600" dirty="0" err="1" smtClean="0"/>
              <a:t>залежить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конкретної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країни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Заказники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Заказники́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зака́зники</a:t>
            </a:r>
            <a:r>
              <a:rPr lang="ru-RU" dirty="0" smtClean="0"/>
              <a:t> — </a:t>
            </a:r>
            <a:r>
              <a:rPr lang="ru-RU" dirty="0" err="1" smtClean="0"/>
              <a:t>природоохоронні</a:t>
            </a:r>
            <a:r>
              <a:rPr lang="ru-RU" dirty="0" smtClean="0"/>
              <a:t> </a:t>
            </a:r>
            <a:r>
              <a:rPr lang="ru-RU" dirty="0" err="1" smtClean="0"/>
              <a:t>об'єкти</a:t>
            </a:r>
            <a:r>
              <a:rPr lang="ru-RU" dirty="0" smtClean="0"/>
              <a:t>. 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заповідників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постійними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тимчасовими</a:t>
            </a:r>
            <a:r>
              <a:rPr lang="ru-RU" dirty="0" smtClean="0"/>
              <a:t>; у заказниках </a:t>
            </a:r>
            <a:r>
              <a:rPr lang="ru-RU" dirty="0" err="1" smtClean="0"/>
              <a:t>можливе</a:t>
            </a:r>
            <a:r>
              <a:rPr lang="ru-RU" dirty="0" smtClean="0"/>
              <a:t> </a:t>
            </a:r>
            <a:r>
              <a:rPr lang="ru-RU" dirty="0" err="1" smtClean="0"/>
              <a:t>часткове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 smtClean="0"/>
              <a:t>рослин</a:t>
            </a:r>
            <a:r>
              <a:rPr lang="ru-RU" dirty="0" smtClean="0"/>
              <a:t>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характеру, мети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необхідності</a:t>
            </a:r>
            <a:r>
              <a:rPr lang="ru-RU" dirty="0" smtClean="0"/>
              <a:t> режиму </a:t>
            </a:r>
            <a:r>
              <a:rPr lang="ru-RU" dirty="0" err="1" smtClean="0"/>
              <a:t>охорони</a:t>
            </a:r>
            <a:r>
              <a:rPr lang="ru-RU" dirty="0" smtClean="0"/>
              <a:t> заказники </a:t>
            </a:r>
            <a:r>
              <a:rPr lang="ru-RU" dirty="0" err="1" smtClean="0"/>
              <a:t>поділяють</a:t>
            </a:r>
            <a:r>
              <a:rPr lang="ru-RU" dirty="0" smtClean="0"/>
              <a:t> на:</a:t>
            </a:r>
          </a:p>
          <a:p>
            <a:r>
              <a:rPr lang="ru-RU" dirty="0" err="1" smtClean="0"/>
              <a:t>ландшафтні</a:t>
            </a:r>
            <a:endParaRPr lang="ru-RU" dirty="0" smtClean="0"/>
          </a:p>
          <a:p>
            <a:r>
              <a:rPr lang="ru-RU" dirty="0" err="1" smtClean="0"/>
              <a:t>лісові</a:t>
            </a:r>
            <a:endParaRPr lang="ru-RU" dirty="0" smtClean="0"/>
          </a:p>
          <a:p>
            <a:r>
              <a:rPr lang="ru-RU" dirty="0" err="1" smtClean="0"/>
              <a:t>ботанічні</a:t>
            </a:r>
            <a:endParaRPr lang="ru-RU" dirty="0" smtClean="0"/>
          </a:p>
          <a:p>
            <a:r>
              <a:rPr lang="ru-RU" dirty="0" err="1" smtClean="0"/>
              <a:t>загальнозоологічні</a:t>
            </a:r>
            <a:endParaRPr lang="ru-RU" dirty="0" smtClean="0"/>
          </a:p>
          <a:p>
            <a:r>
              <a:rPr lang="ru-RU" dirty="0" err="1" smtClean="0"/>
              <a:t>орнітологічні</a:t>
            </a:r>
            <a:endParaRPr lang="ru-RU" dirty="0" smtClean="0"/>
          </a:p>
          <a:p>
            <a:r>
              <a:rPr lang="ru-RU" dirty="0" err="1" smtClean="0"/>
              <a:t>ентомологічні</a:t>
            </a:r>
            <a:endParaRPr lang="ru-RU" dirty="0" smtClean="0"/>
          </a:p>
          <a:p>
            <a:r>
              <a:rPr lang="ru-RU" dirty="0" err="1" smtClean="0"/>
              <a:t>іхтіологічні</a:t>
            </a:r>
            <a:endParaRPr lang="ru-RU" dirty="0" smtClean="0"/>
          </a:p>
          <a:p>
            <a:r>
              <a:rPr lang="ru-RU" dirty="0" err="1" smtClean="0"/>
              <a:t>гідрологічні</a:t>
            </a:r>
            <a:endParaRPr lang="ru-RU" dirty="0" smtClean="0"/>
          </a:p>
          <a:p>
            <a:r>
              <a:rPr lang="ru-RU" dirty="0" err="1" smtClean="0"/>
              <a:t>загальногеологічні</a:t>
            </a:r>
            <a:endParaRPr lang="ru-RU" dirty="0" smtClean="0"/>
          </a:p>
          <a:p>
            <a:r>
              <a:rPr lang="ru-RU" dirty="0" err="1" smtClean="0"/>
              <a:t>палеонтологічні</a:t>
            </a:r>
            <a:endParaRPr lang="ru-RU" dirty="0" smtClean="0"/>
          </a:p>
          <a:p>
            <a:r>
              <a:rPr lang="ru-RU" dirty="0" err="1" smtClean="0"/>
              <a:t>карстово-спелеологічні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Природоохоронні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58072" cy="4525963"/>
          </a:xfrm>
        </p:spPr>
        <p:txBody>
          <a:bodyPr>
            <a:normAutofit/>
          </a:bodyPr>
          <a:lstStyle/>
          <a:p>
            <a:r>
              <a:rPr lang="vi-VN" dirty="0" smtClean="0"/>
              <a:t>Природоохоро́нні терито́рії Украї́ни — території, створені з метою охорони природних ландшафтів від надмірних змін внаслідок господарської діяльності людини на території України. Найважливішими з таких об'єктів є заповідники, національні парки, заказники. Загальна площа природно-заповідного фонду України становить 2,8 млн. га.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Біосферні</a:t>
            </a:r>
            <a:r>
              <a:rPr lang="ru-RU" dirty="0" smtClean="0"/>
              <a:t> </a:t>
            </a:r>
            <a:r>
              <a:rPr lang="ru-RU" dirty="0" err="1" smtClean="0"/>
              <a:t>заповідники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існує</a:t>
            </a:r>
            <a:r>
              <a:rPr lang="ru-RU" dirty="0" smtClean="0"/>
              <a:t> 4 </a:t>
            </a:r>
            <a:r>
              <a:rPr lang="ru-RU" dirty="0" err="1" smtClean="0"/>
              <a:t>біосферні</a:t>
            </a:r>
            <a:r>
              <a:rPr lang="ru-RU" dirty="0" smtClean="0"/>
              <a:t> </a:t>
            </a:r>
            <a:r>
              <a:rPr lang="ru-RU" dirty="0" err="1" smtClean="0"/>
              <a:t>заповідники</a:t>
            </a:r>
            <a:r>
              <a:rPr lang="ru-RU" dirty="0" smtClean="0"/>
              <a:t>: </a:t>
            </a:r>
            <a:r>
              <a:rPr lang="ru-RU" dirty="0" err="1" smtClean="0"/>
              <a:t>Асканія-Нова</a:t>
            </a:r>
            <a:r>
              <a:rPr lang="ru-RU" dirty="0" smtClean="0"/>
              <a:t>, </a:t>
            </a:r>
            <a:r>
              <a:rPr lang="ru-RU" dirty="0" err="1" smtClean="0"/>
              <a:t>Карпатський</a:t>
            </a:r>
            <a:r>
              <a:rPr lang="ru-RU" dirty="0" smtClean="0"/>
              <a:t>, </a:t>
            </a:r>
            <a:r>
              <a:rPr lang="ru-RU" dirty="0" err="1" smtClean="0"/>
              <a:t>Чорноморський</a:t>
            </a:r>
            <a:r>
              <a:rPr lang="ru-RU" dirty="0" smtClean="0"/>
              <a:t>, </a:t>
            </a:r>
            <a:r>
              <a:rPr lang="ru-RU" dirty="0" err="1" smtClean="0"/>
              <a:t>Дунайський</a:t>
            </a:r>
            <a:r>
              <a:rPr lang="ru-RU" dirty="0" smtClean="0"/>
              <a:t>.[1]</a:t>
            </a:r>
          </a:p>
          <a:p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Асканія-Нова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найдавнішим</a:t>
            </a:r>
            <a:r>
              <a:rPr lang="ru-RU" dirty="0" smtClean="0"/>
              <a:t> (</a:t>
            </a:r>
            <a:r>
              <a:rPr lang="ru-RU" dirty="0" err="1" smtClean="0"/>
              <a:t>заснований</a:t>
            </a:r>
            <a:r>
              <a:rPr lang="ru-RU" dirty="0" smtClean="0"/>
              <a:t> в 1874 </a:t>
            </a:r>
            <a:r>
              <a:rPr lang="ru-RU" dirty="0" err="1" smtClean="0"/>
              <a:t>році</a:t>
            </a:r>
            <a:r>
              <a:rPr lang="ru-RU" dirty="0" smtClean="0"/>
              <a:t>) в </a:t>
            </a:r>
            <a:r>
              <a:rPr lang="ru-RU" dirty="0" err="1" smtClean="0"/>
              <a:t>Україні</a:t>
            </a:r>
            <a:r>
              <a:rPr lang="ru-RU" dirty="0" smtClean="0"/>
              <a:t>. В </a:t>
            </a:r>
            <a:r>
              <a:rPr lang="ru-RU" dirty="0" err="1" smtClean="0"/>
              <a:t>заповіднику</a:t>
            </a:r>
            <a:r>
              <a:rPr lang="ru-RU" dirty="0" smtClean="0"/>
              <a:t> </a:t>
            </a:r>
            <a:r>
              <a:rPr lang="ru-RU" dirty="0" err="1" smtClean="0"/>
              <a:t>збереглись</a:t>
            </a:r>
            <a:r>
              <a:rPr lang="ru-RU" dirty="0" smtClean="0"/>
              <a:t> </a:t>
            </a:r>
            <a:r>
              <a:rPr lang="ru-RU" dirty="0" err="1" smtClean="0"/>
              <a:t>унікальні</a:t>
            </a:r>
            <a:r>
              <a:rPr lang="ru-RU" dirty="0" smtClean="0"/>
              <a:t> </a:t>
            </a:r>
            <a:r>
              <a:rPr lang="ru-RU" dirty="0" err="1" smtClean="0"/>
              <a:t>ландшафти</a:t>
            </a:r>
            <a:r>
              <a:rPr lang="ru-RU" dirty="0" smtClean="0"/>
              <a:t> </a:t>
            </a:r>
            <a:r>
              <a:rPr lang="ru-RU" dirty="0" err="1" smtClean="0"/>
              <a:t>степів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до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змін</a:t>
            </a:r>
            <a:r>
              <a:rPr lang="ru-RU" dirty="0" smtClean="0"/>
              <a:t>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Карпатський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у 1968 </a:t>
            </a:r>
            <a:r>
              <a:rPr lang="ru-RU" dirty="0" err="1" smtClean="0"/>
              <a:t>році</a:t>
            </a:r>
            <a:r>
              <a:rPr lang="ru-RU" dirty="0" smtClean="0"/>
              <a:t> для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унікальних</a:t>
            </a:r>
            <a:r>
              <a:rPr lang="ru-RU" dirty="0" smtClean="0"/>
              <a:t>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ландшафтів</a:t>
            </a:r>
            <a:r>
              <a:rPr lang="ru-RU" dirty="0" smtClean="0"/>
              <a:t> Карпат.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включає</a:t>
            </a:r>
            <a:r>
              <a:rPr lang="ru-RU" dirty="0" smtClean="0"/>
              <a:t> в себе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масивів</a:t>
            </a:r>
            <a:r>
              <a:rPr lang="ru-RU" dirty="0" smtClean="0"/>
              <a:t> </a:t>
            </a:r>
            <a:r>
              <a:rPr lang="ru-RU" dirty="0" err="1" smtClean="0"/>
              <a:t>загальною</a:t>
            </a:r>
            <a:r>
              <a:rPr lang="ru-RU" dirty="0" smtClean="0"/>
              <a:t> </a:t>
            </a:r>
            <a:r>
              <a:rPr lang="ru-RU" dirty="0" err="1" smtClean="0"/>
              <a:t>площею</a:t>
            </a:r>
            <a:r>
              <a:rPr lang="ru-RU" dirty="0" smtClean="0"/>
              <a:t> 53630 га. В </a:t>
            </a:r>
            <a:r>
              <a:rPr lang="ru-RU" dirty="0" err="1" smtClean="0"/>
              <a:t>заповіднику</a:t>
            </a:r>
            <a:r>
              <a:rPr lang="ru-RU" dirty="0" smtClean="0"/>
              <a:t> </a:t>
            </a:r>
            <a:r>
              <a:rPr lang="ru-RU" dirty="0" err="1" smtClean="0"/>
              <a:t>збереглася</a:t>
            </a:r>
            <a:r>
              <a:rPr lang="ru-RU" dirty="0" smtClean="0"/>
              <a:t> </a:t>
            </a:r>
            <a:r>
              <a:rPr lang="ru-RU" dirty="0" err="1" smtClean="0"/>
              <a:t>унікальна</a:t>
            </a:r>
            <a:r>
              <a:rPr lang="ru-RU" dirty="0" smtClean="0"/>
              <a:t> флора </a:t>
            </a:r>
            <a:r>
              <a:rPr lang="ru-RU" dirty="0" err="1" smtClean="0"/>
              <a:t>й</a:t>
            </a:r>
            <a:r>
              <a:rPr lang="ru-RU" dirty="0" smtClean="0"/>
              <a:t> фауна </a:t>
            </a:r>
            <a:r>
              <a:rPr lang="ru-RU" dirty="0" err="1" smtClean="0"/>
              <a:t>Українських</a:t>
            </a:r>
            <a:r>
              <a:rPr lang="ru-RU" dirty="0" smtClean="0"/>
              <a:t> Карпат.</a:t>
            </a:r>
          </a:p>
          <a:p>
            <a:r>
              <a:rPr lang="ru-RU" dirty="0" err="1" smtClean="0"/>
              <a:t>Чорноморський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у 1927 </a:t>
            </a:r>
            <a:r>
              <a:rPr lang="ru-RU" dirty="0" err="1" smtClean="0"/>
              <a:t>році</a:t>
            </a:r>
            <a:r>
              <a:rPr lang="ru-RU" dirty="0" smtClean="0"/>
              <a:t>. </a:t>
            </a:r>
            <a:r>
              <a:rPr lang="ru-RU" dirty="0" err="1" smtClean="0"/>
              <a:t>Площа</a:t>
            </a:r>
            <a:r>
              <a:rPr lang="ru-RU" dirty="0" smtClean="0"/>
              <a:t> — 64806 га. </a:t>
            </a:r>
            <a:r>
              <a:rPr lang="ru-RU" dirty="0" err="1" smtClean="0"/>
              <a:t>Розташований</a:t>
            </a:r>
            <a:r>
              <a:rPr lang="ru-RU" dirty="0" smtClean="0"/>
              <a:t> 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 Чорного моря </a:t>
            </a:r>
            <a:r>
              <a:rPr lang="ru-RU" dirty="0" err="1" smtClean="0"/>
              <a:t>захоплює</a:t>
            </a:r>
            <a:r>
              <a:rPr lang="ru-RU" dirty="0" smtClean="0"/>
              <a:t> </a:t>
            </a:r>
            <a:r>
              <a:rPr lang="ru-RU" dirty="0" err="1" smtClean="0"/>
              <a:t>акваторію</a:t>
            </a:r>
            <a:r>
              <a:rPr lang="ru-RU" dirty="0" smtClean="0"/>
              <a:t> та </a:t>
            </a:r>
            <a:r>
              <a:rPr lang="ru-RU" dirty="0" err="1" smtClean="0"/>
              <a:t>дрібні</a:t>
            </a:r>
            <a:r>
              <a:rPr lang="ru-RU" dirty="0" smtClean="0"/>
              <a:t> </a:t>
            </a:r>
            <a:r>
              <a:rPr lang="ru-RU" dirty="0" err="1" smtClean="0"/>
              <a:t>острови</a:t>
            </a:r>
            <a:r>
              <a:rPr lang="ru-RU" dirty="0" smtClean="0"/>
              <a:t> у </a:t>
            </a:r>
            <a:r>
              <a:rPr lang="ru-RU" dirty="0" err="1" smtClean="0"/>
              <a:t>Тендрівській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Ягорлицькій</a:t>
            </a:r>
            <a:r>
              <a:rPr lang="ru-RU" dirty="0" smtClean="0"/>
              <a:t> затоках (о. </a:t>
            </a:r>
            <a:r>
              <a:rPr lang="ru-RU" dirty="0" err="1" smtClean="0"/>
              <a:t>Вовчий</a:t>
            </a:r>
            <a:r>
              <a:rPr lang="ru-RU" dirty="0" smtClean="0"/>
              <a:t>, о. </a:t>
            </a:r>
            <a:r>
              <a:rPr lang="ru-RU" dirty="0" err="1" smtClean="0"/>
              <a:t>Кривий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).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охороняє</a:t>
            </a:r>
            <a:r>
              <a:rPr lang="ru-RU" dirty="0" smtClean="0"/>
              <a:t>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масового</a:t>
            </a:r>
            <a:r>
              <a:rPr lang="ru-RU" dirty="0" smtClean="0"/>
              <a:t> </a:t>
            </a:r>
            <a:r>
              <a:rPr lang="ru-RU" dirty="0" err="1" smtClean="0"/>
              <a:t>гніздування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Дунайський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почав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1976 року.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120000 га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продовжується</a:t>
            </a:r>
            <a:r>
              <a:rPr lang="ru-RU" dirty="0" smtClean="0"/>
              <a:t> в </a:t>
            </a:r>
            <a:r>
              <a:rPr lang="ru-RU" dirty="0" err="1" smtClean="0"/>
              <a:t>Румунії</a:t>
            </a:r>
            <a:r>
              <a:rPr lang="ru-RU" dirty="0" smtClean="0"/>
              <a:t>.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охороняє</a:t>
            </a:r>
            <a:r>
              <a:rPr lang="ru-RU" dirty="0" smtClean="0"/>
              <a:t> гирло Дунаю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численними</a:t>
            </a:r>
            <a:r>
              <a:rPr lang="ru-RU" dirty="0" smtClean="0"/>
              <a:t> </a:t>
            </a:r>
            <a:r>
              <a:rPr lang="ru-RU" dirty="0" err="1" smtClean="0"/>
              <a:t>колоніями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605208"/>
            <a:ext cx="4882239" cy="325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Асканія-Нова</a:t>
            </a:r>
            <a:r>
              <a:rPr lang="ru-RU" dirty="0" smtClean="0"/>
              <a:t> (</a:t>
            </a:r>
            <a:r>
              <a:rPr lang="ru-RU" dirty="0" err="1" smtClean="0"/>
              <a:t>заповідник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14423"/>
            <a:ext cx="3714744" cy="3714776"/>
          </a:xfrm>
        </p:spPr>
        <p:txBody>
          <a:bodyPr>
            <a:normAutofit fontScale="85000" lnSpcReduction="20000"/>
          </a:bodyPr>
          <a:lstStyle/>
          <a:p>
            <a:r>
              <a:rPr lang="vi-VN" dirty="0" smtClean="0">
                <a:solidFill>
                  <a:schemeClr val="accent6">
                    <a:lumMod val="50000"/>
                  </a:schemeClr>
                </a:solidFill>
              </a:rPr>
              <a:t>«Аска́нія-Но́ва» (Украї́нський науко́во-до́слідний інститу́т твари́нництва степови́х райо́нів «Аска́нія-Но́ва») — науково-дослідна установа в системі Академії аграрних наук України, державний заповідник заснований в 1874 році Фрідріхом Фальц-Фейном.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57298"/>
            <a:ext cx="4038600" cy="26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714752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88" y="214291"/>
            <a:ext cx="10715700" cy="717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Карпатський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3857628"/>
            <a:ext cx="6400816" cy="2451732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Карпа́тський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біосфе́рний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запові́дник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створений</a:t>
            </a:r>
            <a:r>
              <a:rPr lang="ru-RU" dirty="0" smtClean="0">
                <a:solidFill>
                  <a:schemeClr val="bg1"/>
                </a:solidFill>
              </a:rPr>
              <a:t> у 1968 </a:t>
            </a:r>
            <a:r>
              <a:rPr lang="ru-RU" dirty="0" err="1" smtClean="0">
                <a:solidFill>
                  <a:schemeClr val="bg1"/>
                </a:solidFill>
              </a:rPr>
              <a:t>році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1992 року входить до </a:t>
            </a:r>
            <a:r>
              <a:rPr lang="ru-RU" dirty="0" err="1" smtClean="0">
                <a:solidFill>
                  <a:schemeClr val="bg1"/>
                </a:solidFill>
              </a:rPr>
              <a:t>мережі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біосферних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резерватів</a:t>
            </a:r>
            <a:r>
              <a:rPr lang="ru-RU" dirty="0" smtClean="0">
                <a:solidFill>
                  <a:schemeClr val="bg1"/>
                </a:solidFill>
              </a:rPr>
              <a:t> ЮНЕСКО. </a:t>
            </a:r>
            <a:r>
              <a:rPr lang="ru-RU" dirty="0" err="1" smtClean="0">
                <a:solidFill>
                  <a:schemeClr val="bg1"/>
                </a:solidFill>
              </a:rPr>
              <a:t>Загальна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площа</a:t>
            </a:r>
            <a:r>
              <a:rPr lang="ru-RU" dirty="0" smtClean="0">
                <a:solidFill>
                  <a:schemeClr val="bg1"/>
                </a:solidFill>
              </a:rPr>
              <a:t> 53 630 га.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Біорізноманіття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496"/>
            <a:ext cx="7215238" cy="386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501122" cy="1857388"/>
          </a:xfrm>
          <a:noFill/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900" dirty="0" err="1" smtClean="0"/>
              <a:t>Біорізноманіття</a:t>
            </a:r>
            <a:r>
              <a:rPr lang="ru-RU" sz="2900" dirty="0" smtClean="0"/>
              <a:t> (</a:t>
            </a:r>
            <a:r>
              <a:rPr lang="ru-RU" sz="2900" dirty="0" err="1" smtClean="0"/>
              <a:t>біологічне</a:t>
            </a:r>
            <a:r>
              <a:rPr lang="ru-RU" sz="2900" dirty="0" smtClean="0"/>
              <a:t> </a:t>
            </a:r>
            <a:r>
              <a:rPr lang="ru-RU" sz="2900" dirty="0" err="1" smtClean="0"/>
              <a:t>різноманіття</a:t>
            </a:r>
            <a:r>
              <a:rPr lang="ru-RU" sz="2900" dirty="0" smtClean="0"/>
              <a:t>) - 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життя</a:t>
            </a:r>
            <a:r>
              <a:rPr lang="ru-RU" sz="2900" dirty="0" smtClean="0"/>
              <a:t> у </a:t>
            </a:r>
            <a:r>
              <a:rPr lang="ru-RU" sz="2900" dirty="0" err="1" smtClean="0"/>
              <a:t>всіх</a:t>
            </a:r>
            <a:r>
              <a:rPr lang="ru-RU" sz="2900" dirty="0" smtClean="0"/>
              <a:t> </a:t>
            </a:r>
            <a:r>
              <a:rPr lang="ru-RU" sz="2900" dirty="0" err="1" smtClean="0"/>
              <a:t>її</a:t>
            </a:r>
            <a:r>
              <a:rPr lang="ru-RU" sz="2900" dirty="0" smtClean="0"/>
              <a:t> </a:t>
            </a:r>
            <a:r>
              <a:rPr lang="ru-RU" sz="2900" dirty="0" err="1" smtClean="0"/>
              <a:t>проявах</a:t>
            </a:r>
            <a:r>
              <a:rPr lang="ru-RU" sz="2900" dirty="0" smtClean="0"/>
              <a:t>. У </a:t>
            </a:r>
            <a:r>
              <a:rPr lang="ru-RU" sz="2900" dirty="0" err="1" smtClean="0"/>
              <a:t>більш</a:t>
            </a:r>
            <a:r>
              <a:rPr lang="ru-RU" sz="2900" dirty="0" smtClean="0"/>
              <a:t> </a:t>
            </a:r>
            <a:r>
              <a:rPr lang="ru-RU" sz="2900" dirty="0" err="1" smtClean="0"/>
              <a:t>вузькому</a:t>
            </a:r>
            <a:r>
              <a:rPr lang="ru-RU" sz="2900" dirty="0" smtClean="0"/>
              <a:t> </a:t>
            </a:r>
            <a:r>
              <a:rPr lang="ru-RU" sz="2900" dirty="0" err="1" smtClean="0"/>
              <a:t>сенсі</a:t>
            </a:r>
            <a:r>
              <a:rPr lang="ru-RU" sz="2900" dirty="0" smtClean="0"/>
              <a:t>, </a:t>
            </a:r>
            <a:r>
              <a:rPr lang="ru-RU" sz="2900" dirty="0" err="1" smtClean="0"/>
              <a:t>під</a:t>
            </a:r>
            <a:r>
              <a:rPr lang="ru-RU" sz="2900" dirty="0" smtClean="0"/>
              <a:t> </a:t>
            </a:r>
            <a:r>
              <a:rPr lang="ru-RU" sz="2900" dirty="0" err="1" smtClean="0"/>
              <a:t>біорізноманіттям</a:t>
            </a:r>
            <a:r>
              <a:rPr lang="ru-RU" sz="2900" dirty="0" smtClean="0"/>
              <a:t> </a:t>
            </a:r>
            <a:r>
              <a:rPr lang="ru-RU" sz="2900" dirty="0" err="1" smtClean="0"/>
              <a:t>розуміють</a:t>
            </a:r>
            <a:r>
              <a:rPr lang="ru-RU" sz="2900" dirty="0" smtClean="0"/>
              <a:t> 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на </a:t>
            </a:r>
            <a:r>
              <a:rPr lang="ru-RU" sz="2900" dirty="0" err="1" smtClean="0"/>
              <a:t>трьох</a:t>
            </a:r>
            <a:r>
              <a:rPr lang="ru-RU" sz="2900" dirty="0" smtClean="0"/>
              <a:t> </a:t>
            </a:r>
            <a:r>
              <a:rPr lang="ru-RU" sz="2900" dirty="0" err="1" smtClean="0"/>
              <a:t>рівнях</a:t>
            </a:r>
            <a:r>
              <a:rPr lang="ru-RU" sz="2900" dirty="0" smtClean="0"/>
              <a:t> </a:t>
            </a:r>
            <a:r>
              <a:rPr lang="ru-RU" sz="2900" dirty="0" err="1" smtClean="0"/>
              <a:t>організації</a:t>
            </a:r>
            <a:r>
              <a:rPr lang="ru-RU" sz="2900" dirty="0" smtClean="0"/>
              <a:t>: </a:t>
            </a:r>
            <a:r>
              <a:rPr lang="ru-RU" sz="2900" dirty="0" err="1" smtClean="0"/>
              <a:t>генетична</a:t>
            </a:r>
            <a:r>
              <a:rPr lang="ru-RU" sz="2900" dirty="0" smtClean="0"/>
              <a:t> 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(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генів</a:t>
            </a:r>
            <a:r>
              <a:rPr lang="ru-RU" sz="2900" dirty="0" smtClean="0"/>
              <a:t> та </a:t>
            </a:r>
            <a:r>
              <a:rPr lang="ru-RU" sz="2900" dirty="0" err="1" smtClean="0"/>
              <a:t>їх</a:t>
            </a:r>
            <a:r>
              <a:rPr lang="ru-RU" sz="2900" dirty="0" smtClean="0"/>
              <a:t> </a:t>
            </a:r>
            <a:r>
              <a:rPr lang="ru-RU" sz="2900" dirty="0" err="1" smtClean="0"/>
              <a:t>варіантів</a:t>
            </a:r>
            <a:r>
              <a:rPr lang="ru-RU" sz="2900" dirty="0" smtClean="0"/>
              <a:t> - </a:t>
            </a:r>
            <a:r>
              <a:rPr lang="ru-RU" sz="2900" dirty="0" err="1" smtClean="0"/>
              <a:t>алелів</a:t>
            </a:r>
            <a:r>
              <a:rPr lang="ru-RU" sz="2900" dirty="0" smtClean="0"/>
              <a:t>), 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видів</a:t>
            </a:r>
            <a:r>
              <a:rPr lang="ru-RU" sz="2900" dirty="0" smtClean="0"/>
              <a:t> в </a:t>
            </a:r>
            <a:r>
              <a:rPr lang="ru-RU" sz="2900" dirty="0" err="1" smtClean="0"/>
              <a:t>екосистемах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, </a:t>
            </a:r>
            <a:r>
              <a:rPr lang="ru-RU" sz="2900" dirty="0" err="1" smtClean="0"/>
              <a:t>нарешті</a:t>
            </a:r>
            <a:r>
              <a:rPr lang="ru-RU" sz="2900" dirty="0" smtClean="0"/>
              <a:t>, </a:t>
            </a:r>
            <a:r>
              <a:rPr lang="ru-RU" sz="2900" dirty="0" err="1" smtClean="0"/>
              <a:t>різноманітність</a:t>
            </a:r>
            <a:r>
              <a:rPr lang="ru-RU" sz="2900" dirty="0" smtClean="0"/>
              <a:t> самих </a:t>
            </a:r>
            <a:r>
              <a:rPr lang="ru-RU" sz="2900" dirty="0" err="1" smtClean="0"/>
              <a:t>екосистем</a:t>
            </a:r>
            <a:r>
              <a:rPr lang="ru-RU" sz="2900" dirty="0" smtClean="0"/>
              <a:t>. А. В. </a:t>
            </a:r>
            <a:r>
              <a:rPr lang="ru-RU" sz="2900" dirty="0" err="1" smtClean="0"/>
              <a:t>Марковим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А. В. </a:t>
            </a:r>
            <a:r>
              <a:rPr lang="ru-RU" sz="2900" dirty="0" err="1" smtClean="0"/>
              <a:t>Коротаєва</a:t>
            </a:r>
            <a:r>
              <a:rPr lang="ru-RU" sz="2900" dirty="0" smtClean="0"/>
              <a:t> </a:t>
            </a:r>
            <a:r>
              <a:rPr lang="ru-RU" sz="2900" dirty="0" err="1" smtClean="0"/>
              <a:t>була</a:t>
            </a:r>
            <a:r>
              <a:rPr lang="ru-RU" sz="2900" dirty="0" smtClean="0"/>
              <a:t> показана </a:t>
            </a:r>
            <a:r>
              <a:rPr lang="ru-RU" sz="2900" dirty="0" err="1" smtClean="0"/>
              <a:t>застосовність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гіперболічних</a:t>
            </a:r>
            <a:r>
              <a:rPr lang="ru-RU" sz="2900" dirty="0" smtClean="0"/>
              <a:t> моделей позитивного </a:t>
            </a:r>
            <a:r>
              <a:rPr lang="ru-RU" sz="2900" dirty="0" err="1" smtClean="0"/>
              <a:t>зворотного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зв'язку</a:t>
            </a:r>
            <a:r>
              <a:rPr lang="ru-RU" sz="2900" dirty="0" smtClean="0"/>
              <a:t> для </a:t>
            </a:r>
            <a:r>
              <a:rPr lang="ru-RU" sz="2900" dirty="0" err="1" smtClean="0"/>
              <a:t>математичного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опису</a:t>
            </a:r>
            <a:r>
              <a:rPr lang="ru-RU" sz="2900" dirty="0" smtClean="0"/>
              <a:t> </a:t>
            </a:r>
            <a:r>
              <a:rPr lang="ru-RU" sz="2900" dirty="0" err="1" smtClean="0"/>
              <a:t>макродинаміка</a:t>
            </a:r>
            <a:r>
              <a:rPr lang="ru-RU" sz="2900" dirty="0" smtClean="0"/>
              <a:t> </a:t>
            </a:r>
            <a:r>
              <a:rPr lang="ru-RU" sz="2900" dirty="0" err="1" smtClean="0"/>
              <a:t>біологічного</a:t>
            </a:r>
            <a:r>
              <a:rPr lang="ru-RU" sz="2900" dirty="0" smtClean="0"/>
              <a:t> </a:t>
            </a:r>
            <a:r>
              <a:rPr lang="ru-RU" sz="2900" dirty="0" err="1" smtClean="0"/>
              <a:t>різноманіття</a:t>
            </a:r>
            <a:r>
              <a:rPr lang="ru-RU" sz="2900" dirty="0" smtClean="0"/>
              <a:t> .</a:t>
            </a:r>
            <a:endParaRPr lang="ru-RU" sz="29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Чорноморський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115196" cy="4525963"/>
          </a:xfrm>
        </p:spPr>
        <p:txBody>
          <a:bodyPr>
            <a:normAutofit fontScale="92500" lnSpcReduction="10000"/>
          </a:bodyPr>
          <a:lstStyle/>
          <a:p>
            <a:r>
              <a:rPr lang="vi-VN" dirty="0" smtClean="0"/>
              <a:t>Чорномо́рський біосфе́рний запов́ідник — державний заповідник, розташований на території Херсонської та частково Миколаївської областей України. Площа заповіданих земель — майже 100 тисяч гектарів. Заповідник підпорядкований Національній Академії Наук України. Адміністрація заповідника знаходиться в місті Гола Пристань Херсонської області. Географічно заповідник розташований на північному узбережжі Чорного моря, захоплює акваторію та дрібні острови у Тендрівській і Ягорлицькій затоках (острови Вовчий, Кривий та інші).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761501"/>
            <a:ext cx="5834050" cy="388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05200"/>
            <a:ext cx="3486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Дунайський</a:t>
            </a:r>
            <a:r>
              <a:rPr lang="ru-RU" dirty="0" smtClean="0"/>
              <a:t> </a:t>
            </a:r>
            <a:r>
              <a:rPr lang="ru-RU" dirty="0" err="1" smtClean="0"/>
              <a:t>біосферний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186634" cy="2900370"/>
          </a:xfrm>
        </p:spPr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Дунайський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біосферний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заповідник</a:t>
            </a:r>
            <a:r>
              <a:rPr lang="ru-RU" dirty="0" smtClean="0">
                <a:solidFill>
                  <a:srgbClr val="C00000"/>
                </a:solidFill>
              </a:rPr>
              <a:t> — </a:t>
            </a:r>
            <a:r>
              <a:rPr lang="ru-RU" dirty="0" err="1" smtClean="0">
                <a:solidFill>
                  <a:srgbClr val="C00000"/>
                </a:solidFill>
              </a:rPr>
              <a:t>самостійна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природоохоронна</a:t>
            </a:r>
            <a:r>
              <a:rPr lang="ru-RU" dirty="0" smtClean="0">
                <a:solidFill>
                  <a:srgbClr val="C00000"/>
                </a:solidFill>
              </a:rPr>
              <a:t> та </a:t>
            </a:r>
            <a:r>
              <a:rPr lang="ru-RU" dirty="0" err="1" smtClean="0">
                <a:solidFill>
                  <a:srgbClr val="C00000"/>
                </a:solidFill>
              </a:rPr>
              <a:t>науково-дослідна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установа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 err="1" smtClean="0">
                <a:solidFill>
                  <a:srgbClr val="C00000"/>
                </a:solidFill>
              </a:rPr>
              <a:t>Розташований</a:t>
            </a:r>
            <a:r>
              <a:rPr lang="ru-RU" dirty="0" smtClean="0">
                <a:solidFill>
                  <a:srgbClr val="C00000"/>
                </a:solidFill>
              </a:rPr>
              <a:t> на </a:t>
            </a:r>
            <a:r>
              <a:rPr lang="ru-RU" dirty="0" err="1" smtClean="0">
                <a:solidFill>
                  <a:srgbClr val="C00000"/>
                </a:solidFill>
              </a:rPr>
              <a:t>крайньому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південному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заході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України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на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території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Кілійського</a:t>
            </a:r>
            <a:r>
              <a:rPr lang="ru-RU" dirty="0" smtClean="0">
                <a:solidFill>
                  <a:srgbClr val="C00000"/>
                </a:solidFill>
              </a:rPr>
              <a:t> району </a:t>
            </a:r>
            <a:r>
              <a:rPr lang="ru-RU" dirty="0" err="1" smtClean="0">
                <a:solidFill>
                  <a:srgbClr val="C00000"/>
                </a:solidFill>
              </a:rPr>
              <a:t>Одеської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області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4000500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заповідники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3500463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algn="just"/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біосферних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17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заповідників</a:t>
            </a:r>
            <a:r>
              <a:rPr lang="ru-RU" dirty="0" smtClean="0"/>
              <a:t> </a:t>
            </a:r>
            <a:r>
              <a:rPr lang="ru-RU" dirty="0" err="1" smtClean="0"/>
              <a:t>загальною</a:t>
            </a:r>
            <a:r>
              <a:rPr lang="ru-RU" dirty="0" smtClean="0"/>
              <a:t>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160000 га. </a:t>
            </a:r>
            <a:r>
              <a:rPr lang="ru-RU" dirty="0" err="1" smtClean="0"/>
              <a:t>Найбільшими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Розточчя</a:t>
            </a:r>
            <a:r>
              <a:rPr lang="ru-RU" dirty="0" smtClean="0"/>
              <a:t>, </a:t>
            </a:r>
            <a:r>
              <a:rPr lang="ru-RU" dirty="0" err="1" smtClean="0"/>
              <a:t>Медобори</a:t>
            </a:r>
            <a:r>
              <a:rPr lang="ru-RU" dirty="0" smtClean="0"/>
              <a:t>, </a:t>
            </a:r>
            <a:r>
              <a:rPr lang="ru-RU" dirty="0" err="1" smtClean="0"/>
              <a:t>Канівський</a:t>
            </a:r>
            <a:r>
              <a:rPr lang="ru-RU" dirty="0" smtClean="0"/>
              <a:t>, </a:t>
            </a:r>
            <a:r>
              <a:rPr lang="ru-RU" dirty="0" err="1" smtClean="0"/>
              <a:t>Кримський</a:t>
            </a:r>
            <a:r>
              <a:rPr lang="ru-RU" dirty="0" smtClean="0"/>
              <a:t>, </a:t>
            </a:r>
            <a:r>
              <a:rPr lang="ru-RU" dirty="0" err="1" smtClean="0"/>
              <a:t>Казантипський</a:t>
            </a:r>
            <a:r>
              <a:rPr lang="ru-RU" dirty="0" smtClean="0"/>
              <a:t>, </a:t>
            </a:r>
            <a:r>
              <a:rPr lang="ru-RU" dirty="0" err="1" smtClean="0"/>
              <a:t>Ялтинський</a:t>
            </a:r>
            <a:r>
              <a:rPr lang="ru-RU" dirty="0" smtClean="0"/>
              <a:t> </a:t>
            </a:r>
            <a:r>
              <a:rPr lang="ru-RU" dirty="0" err="1" smtClean="0"/>
              <a:t>гірсько-лісовий</a:t>
            </a:r>
            <a:r>
              <a:rPr lang="ru-RU" dirty="0" smtClean="0"/>
              <a:t>, </a:t>
            </a:r>
            <a:r>
              <a:rPr lang="ru-RU" dirty="0" err="1" smtClean="0"/>
              <a:t>Карадазький</a:t>
            </a:r>
            <a:r>
              <a:rPr lang="ru-RU" dirty="0" smtClean="0"/>
              <a:t>, </a:t>
            </a:r>
            <a:r>
              <a:rPr lang="ru-RU" dirty="0" err="1" smtClean="0"/>
              <a:t>Мис</a:t>
            </a:r>
            <a:r>
              <a:rPr lang="ru-RU" dirty="0" smtClean="0"/>
              <a:t> </a:t>
            </a:r>
            <a:r>
              <a:rPr lang="ru-RU" dirty="0" err="1" smtClean="0"/>
              <a:t>Мартьян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25717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Карадазький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vi-VN" dirty="0" smtClean="0"/>
              <a:t>Карада́зький приро́дний запові́дник — заповідник, розташований у південно-східній частині Кримського півострова на відстані біля 36 км на південний захід від міста Феодосія між Отузькою (на південному заході) і Коктебельською (на північному сході) долинами і між населеними пунктами Коктебель, Щебетовка, Курортне.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28802"/>
            <a:ext cx="40386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Розточчя</a:t>
            </a:r>
            <a:r>
              <a:rPr lang="ru-RU" dirty="0" smtClean="0"/>
              <a:t> (</a:t>
            </a:r>
            <a:r>
              <a:rPr lang="ru-RU" dirty="0" err="1" smtClean="0"/>
              <a:t>заповідник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vi-VN" dirty="0" smtClean="0"/>
              <a:t>«Розто́ччя» — природний заповідник у Львівській області, створений у 1984 році з метою збереження та наукового вивчення унікальних ландшафтів Українського Розточчя.</a:t>
            </a:r>
          </a:p>
          <a:p>
            <a:endParaRPr lang="vi-VN" dirty="0" smtClean="0"/>
          </a:p>
          <a:p>
            <a:r>
              <a:rPr lang="vi-VN" dirty="0" smtClean="0"/>
              <a:t>Площа — 2 084,5 га.</a:t>
            </a:r>
          </a:p>
          <a:p>
            <a:endParaRPr lang="vi-VN" dirty="0" smtClean="0"/>
          </a:p>
          <a:p>
            <a:r>
              <a:rPr lang="vi-VN" dirty="0" smtClean="0"/>
              <a:t>Протяжність території з півночі на південь — 8 км, із заходу на схід — 12 км.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4038600" cy="30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3786214" cy="283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Мис</a:t>
            </a:r>
            <a:r>
              <a:rPr lang="ru-RU" dirty="0" smtClean="0"/>
              <a:t> </a:t>
            </a:r>
            <a:r>
              <a:rPr lang="ru-RU" dirty="0" err="1" smtClean="0"/>
              <a:t>Мартьян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«</a:t>
            </a:r>
            <a:r>
              <a:rPr lang="ru-RU" sz="2000" dirty="0" err="1" smtClean="0"/>
              <a:t>Мис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Мартьян</a:t>
            </a:r>
            <a:r>
              <a:rPr lang="ru-RU" sz="2000" dirty="0" smtClean="0"/>
              <a:t>» — </a:t>
            </a:r>
            <a:r>
              <a:rPr lang="ru-RU" sz="2000" dirty="0" err="1" smtClean="0"/>
              <a:t>природний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заповідник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розташований</a:t>
            </a:r>
            <a:r>
              <a:rPr lang="ru-RU" sz="2000" dirty="0" smtClean="0"/>
              <a:t> в </a:t>
            </a:r>
            <a:r>
              <a:rPr lang="ru-RU" sz="2000" dirty="0" err="1" smtClean="0"/>
              <a:t>Автономній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республіці</a:t>
            </a:r>
            <a:r>
              <a:rPr lang="ru-RU" sz="2000" dirty="0" smtClean="0"/>
              <a:t> </a:t>
            </a:r>
            <a:r>
              <a:rPr lang="ru-RU" sz="2000" dirty="0" err="1" smtClean="0"/>
              <a:t>Крим</a:t>
            </a:r>
            <a:r>
              <a:rPr lang="ru-RU" sz="2000" dirty="0" smtClean="0"/>
              <a:t>, </a:t>
            </a:r>
            <a:r>
              <a:rPr lang="ru-RU" sz="2000" dirty="0" err="1" smtClean="0"/>
              <a:t>біля</a:t>
            </a:r>
            <a:r>
              <a:rPr lang="ru-RU" sz="2000" dirty="0" smtClean="0"/>
              <a:t> м. Ялта. </a:t>
            </a:r>
            <a:r>
              <a:rPr lang="ru-RU" sz="2000" dirty="0" err="1" smtClean="0"/>
              <a:t>Заповідник</a:t>
            </a:r>
            <a:r>
              <a:rPr lang="ru-RU" sz="2000" dirty="0" smtClean="0"/>
              <a:t> створено </a:t>
            </a:r>
            <a:r>
              <a:rPr lang="ru-RU" sz="2000" dirty="0" err="1" smtClean="0"/>
              <a:t>з</a:t>
            </a:r>
            <a:r>
              <a:rPr lang="ru-RU" sz="2000" dirty="0" smtClean="0"/>
              <a:t> метою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у природному </a:t>
            </a:r>
            <a:r>
              <a:rPr lang="ru-RU" sz="2000" dirty="0" err="1" smtClean="0"/>
              <a:t>стані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цінних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комплексів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мису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Мартьян</a:t>
            </a:r>
            <a:r>
              <a:rPr lang="ru-RU" sz="2000" dirty="0" smtClean="0"/>
              <a:t>, </a:t>
            </a:r>
            <a:r>
              <a:rPr lang="ru-RU" sz="2000" dirty="0" err="1" smtClean="0"/>
              <a:t>охорони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рідкісних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видів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тварин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науково-дослідних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робіт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8786874" cy="311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Природні</a:t>
            </a:r>
            <a:r>
              <a:rPr lang="ru-RU" dirty="0" smtClean="0"/>
              <a:t> парки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налічується</a:t>
            </a:r>
            <a:r>
              <a:rPr lang="ru-RU" dirty="0" smtClean="0"/>
              <a:t> 15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парків</a:t>
            </a:r>
            <a:r>
              <a:rPr lang="ru-RU" dirty="0" smtClean="0"/>
              <a:t>. </a:t>
            </a:r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в Карпатах: </a:t>
            </a:r>
            <a:r>
              <a:rPr lang="ru-RU" dirty="0" err="1" smtClean="0"/>
              <a:t>Карпатський</a:t>
            </a:r>
            <a:r>
              <a:rPr lang="ru-RU" dirty="0" smtClean="0"/>
              <a:t>, </a:t>
            </a:r>
            <a:r>
              <a:rPr lang="ru-RU" dirty="0" err="1" smtClean="0"/>
              <a:t>Синевир</a:t>
            </a:r>
            <a:r>
              <a:rPr lang="ru-RU" dirty="0" smtClean="0"/>
              <a:t>, </a:t>
            </a:r>
            <a:r>
              <a:rPr lang="ru-RU" dirty="0" err="1" smtClean="0"/>
              <a:t>Сколівські</a:t>
            </a:r>
            <a:r>
              <a:rPr lang="ru-RU" dirty="0" smtClean="0"/>
              <a:t> </a:t>
            </a:r>
            <a:r>
              <a:rPr lang="ru-RU" dirty="0" err="1" smtClean="0"/>
              <a:t>Бескиди</a:t>
            </a:r>
            <a:r>
              <a:rPr lang="ru-RU" dirty="0" smtClean="0"/>
              <a:t>, </a:t>
            </a:r>
            <a:r>
              <a:rPr lang="ru-RU" dirty="0" err="1" smtClean="0"/>
              <a:t>Яворівський</a:t>
            </a:r>
            <a:r>
              <a:rPr lang="ru-RU" dirty="0" smtClean="0"/>
              <a:t>, </a:t>
            </a:r>
            <a:r>
              <a:rPr lang="ru-RU" dirty="0" err="1" smtClean="0"/>
              <a:t>Гуцульщина</a:t>
            </a:r>
            <a:r>
              <a:rPr lang="ru-RU" dirty="0" smtClean="0"/>
              <a:t>.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 </a:t>
            </a:r>
            <a:r>
              <a:rPr lang="ru-RU" dirty="0" err="1" smtClean="0"/>
              <a:t>Подільські</a:t>
            </a:r>
            <a:r>
              <a:rPr lang="ru-RU" dirty="0" smtClean="0"/>
              <a:t> </a:t>
            </a:r>
            <a:r>
              <a:rPr lang="ru-RU" dirty="0" err="1" smtClean="0"/>
              <a:t>Товтри</a:t>
            </a:r>
            <a:r>
              <a:rPr lang="ru-RU" dirty="0" smtClean="0"/>
              <a:t> в </a:t>
            </a:r>
            <a:r>
              <a:rPr lang="ru-RU" dirty="0" err="1" smtClean="0"/>
              <a:t>Хмельницькій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 </a:t>
            </a:r>
            <a:r>
              <a:rPr lang="ru-RU" dirty="0" err="1" smtClean="0"/>
              <a:t>Шацький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на </a:t>
            </a:r>
            <a:r>
              <a:rPr lang="ru-RU" dirty="0" err="1" smtClean="0"/>
              <a:t>Поліссі</a:t>
            </a:r>
            <a:r>
              <a:rPr lang="ru-RU" dirty="0" smtClean="0"/>
              <a:t>. Коса Бирючий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східна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Сиваської</a:t>
            </a:r>
            <a:r>
              <a:rPr lang="ru-RU" dirty="0" smtClean="0"/>
              <a:t> затоки </a:t>
            </a:r>
            <a:r>
              <a:rPr lang="ru-RU" dirty="0" err="1" smtClean="0"/>
              <a:t>належить</a:t>
            </a:r>
            <a:r>
              <a:rPr lang="ru-RU" dirty="0" smtClean="0"/>
              <a:t> до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Азово-Сиваського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природного парку. На </a:t>
            </a:r>
            <a:r>
              <a:rPr lang="ru-RU" dirty="0" err="1" smtClean="0"/>
              <a:t>Лівобережній</a:t>
            </a:r>
            <a:r>
              <a:rPr lang="ru-RU" dirty="0" smtClean="0"/>
              <a:t> </a:t>
            </a:r>
            <a:r>
              <a:rPr lang="ru-RU" dirty="0" err="1" smtClean="0"/>
              <a:t>Україні</a:t>
            </a:r>
            <a:r>
              <a:rPr lang="ru-RU" dirty="0" smtClean="0"/>
              <a:t> створено </a:t>
            </a:r>
            <a:r>
              <a:rPr lang="ru-RU" dirty="0" err="1" smtClean="0"/>
              <a:t>національні</a:t>
            </a:r>
            <a:r>
              <a:rPr lang="ru-RU" dirty="0" smtClean="0"/>
              <a:t> </a:t>
            </a:r>
            <a:r>
              <a:rPr lang="ru-RU" dirty="0" err="1" smtClean="0"/>
              <a:t>природні</a:t>
            </a:r>
            <a:r>
              <a:rPr lang="ru-RU" dirty="0" smtClean="0"/>
              <a:t> парки </a:t>
            </a:r>
            <a:r>
              <a:rPr lang="ru-RU" dirty="0" err="1" smtClean="0"/>
              <a:t>Деснянсько-Старогутський</a:t>
            </a:r>
            <a:r>
              <a:rPr lang="ru-RU" dirty="0" smtClean="0"/>
              <a:t>, </a:t>
            </a:r>
            <a:r>
              <a:rPr lang="ru-RU" dirty="0" err="1" smtClean="0"/>
              <a:t>Ічнянський</a:t>
            </a:r>
            <a:r>
              <a:rPr lang="ru-RU" dirty="0" smtClean="0"/>
              <a:t>, </a:t>
            </a:r>
            <a:r>
              <a:rPr lang="ru-RU" dirty="0" err="1" smtClean="0"/>
              <a:t>Гомільшаеські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, </a:t>
            </a:r>
            <a:r>
              <a:rPr lang="ru-RU" dirty="0" err="1" smtClean="0"/>
              <a:t>Святі</a:t>
            </a:r>
            <a:r>
              <a:rPr lang="ru-RU" dirty="0" smtClean="0"/>
              <a:t> гори.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Азово-Сиваський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386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038600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1472" y="1443841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Азо́во-Сива́ський націона́льний приро́дний парк — національний парк, розташований на косі Бирючий острів, в західній частині Азовського моря, на території півдня Херсонської області та півночі АРК (Україна). Створений 25 лютого 1993 року шляхом перетворення Азово-Сиваського заповідника в національний природний парк. Загальна площа парку — 57,4 тис. га. Вся земля є власністю парку.</a:t>
            </a:r>
          </a:p>
          <a:p>
            <a:r>
              <a:rPr lang="vi-VN" dirty="0" smtClean="0">
                <a:solidFill>
                  <a:schemeClr val="bg1"/>
                </a:solidFill>
              </a:rPr>
              <a:t>Зонування: заповідна зона — 38 975,3 га, зона регульованої рекреації — 599,1 га, зона стаціонарної рекреації — 108,7 га, господарська зона — 12 473 га.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 «</a:t>
            </a:r>
            <a:r>
              <a:rPr lang="ru-RU" dirty="0" err="1" smtClean="0"/>
              <a:t>Залісся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 «</a:t>
            </a:r>
            <a:r>
              <a:rPr lang="ru-RU" dirty="0" err="1" smtClean="0"/>
              <a:t>Залісся</a:t>
            </a:r>
            <a:r>
              <a:rPr lang="ru-RU" dirty="0" smtClean="0"/>
              <a:t>» — </a:t>
            </a:r>
            <a:r>
              <a:rPr lang="ru-RU" dirty="0" err="1" smtClean="0"/>
              <a:t>природоохоронна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Броварського</a:t>
            </a:r>
            <a:r>
              <a:rPr lang="ru-RU" dirty="0" smtClean="0"/>
              <a:t> району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та </a:t>
            </a:r>
            <a:r>
              <a:rPr lang="ru-RU" dirty="0" err="1" smtClean="0"/>
              <a:t>Козелецького</a:t>
            </a:r>
            <a:r>
              <a:rPr lang="ru-RU" dirty="0" smtClean="0"/>
              <a:t> району </a:t>
            </a:r>
            <a:r>
              <a:rPr lang="ru-RU" dirty="0" err="1" smtClean="0"/>
              <a:t>Чернігівської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Білоозерський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err="1" smtClean="0"/>
              <a:t>Білоозерський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 — </a:t>
            </a:r>
            <a:r>
              <a:rPr lang="ru-RU" dirty="0" err="1" smtClean="0"/>
              <a:t>новостворена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природоохоронна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Переяслав-Хмельницького</a:t>
            </a:r>
            <a:r>
              <a:rPr lang="ru-RU" dirty="0" smtClean="0"/>
              <a:t> району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та </a:t>
            </a:r>
            <a:r>
              <a:rPr lang="ru-RU" dirty="0" err="1" smtClean="0"/>
              <a:t>Канівського</a:t>
            </a:r>
            <a:r>
              <a:rPr lang="ru-RU" dirty="0" smtClean="0"/>
              <a:t> району </a:t>
            </a:r>
            <a:r>
              <a:rPr lang="ru-RU" dirty="0" err="1" smtClean="0"/>
              <a:t>Черкаської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 </a:t>
            </a:r>
            <a:r>
              <a:rPr lang="ru-RU" dirty="0" err="1" smtClean="0"/>
              <a:t>Національний</a:t>
            </a:r>
            <a:r>
              <a:rPr lang="ru-RU" dirty="0" smtClean="0"/>
              <a:t> парк створено </a:t>
            </a:r>
            <a:r>
              <a:rPr lang="ru-RU" dirty="0" err="1" smtClean="0"/>
              <a:t>з</a:t>
            </a:r>
            <a:r>
              <a:rPr lang="ru-RU" dirty="0" smtClean="0"/>
              <a:t> метою </a:t>
            </a:r>
            <a:r>
              <a:rPr lang="ru-RU" dirty="0" err="1" smtClean="0"/>
              <a:t>вдосконалення</a:t>
            </a:r>
            <a:r>
              <a:rPr lang="ru-RU" dirty="0" smtClean="0"/>
              <a:t> </a:t>
            </a:r>
            <a:r>
              <a:rPr lang="ru-RU" dirty="0" err="1" smtClean="0"/>
              <a:t>управління</a:t>
            </a:r>
            <a:r>
              <a:rPr lang="ru-RU" dirty="0" smtClean="0"/>
              <a:t> </a:t>
            </a:r>
            <a:r>
              <a:rPr lang="ru-RU" dirty="0" err="1" smtClean="0"/>
              <a:t>збереженням</a:t>
            </a:r>
            <a:r>
              <a:rPr lang="ru-RU" dirty="0" smtClean="0"/>
              <a:t>, </a:t>
            </a:r>
            <a:r>
              <a:rPr lang="ru-RU" dirty="0" err="1" smtClean="0"/>
              <a:t>відтворенням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рекреаційним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типових</a:t>
            </a:r>
            <a:r>
              <a:rPr lang="ru-RU" dirty="0" smtClean="0"/>
              <a:t> та </a:t>
            </a:r>
            <a:r>
              <a:rPr lang="ru-RU" dirty="0" err="1" smtClean="0"/>
              <a:t>унікальних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комплексів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природоохоронне</a:t>
            </a:r>
            <a:r>
              <a:rPr lang="ru-RU" dirty="0" smtClean="0"/>
              <a:t>, </a:t>
            </a:r>
            <a:r>
              <a:rPr lang="ru-RU" dirty="0" err="1" smtClean="0"/>
              <a:t>наукове</a:t>
            </a:r>
            <a:r>
              <a:rPr lang="ru-RU" dirty="0" smtClean="0"/>
              <a:t>, </a:t>
            </a:r>
            <a:r>
              <a:rPr lang="ru-RU" dirty="0" err="1" smtClean="0"/>
              <a:t>естетичне</a:t>
            </a:r>
            <a:r>
              <a:rPr lang="ru-RU" dirty="0" smtClean="0"/>
              <a:t>, </a:t>
            </a:r>
            <a:r>
              <a:rPr lang="ru-RU" dirty="0" err="1" smtClean="0"/>
              <a:t>рекреаційне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оздоровче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3116"/>
            <a:ext cx="38174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2886" b="22886"/>
          <a:stretch>
            <a:fillRect/>
          </a:stretch>
        </p:blipFill>
        <p:spPr bwMode="auto">
          <a:xfrm>
            <a:off x="785786" y="428604"/>
            <a:ext cx="530428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9803585" flipV="1">
            <a:off x="2054706" y="4571782"/>
            <a:ext cx="6310902" cy="1881998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Коралові</a:t>
            </a:r>
            <a:r>
              <a:rPr lang="ru-RU" sz="1800" dirty="0" smtClean="0"/>
              <a:t> </a:t>
            </a:r>
            <a:r>
              <a:rPr lang="ru-RU" sz="1800" dirty="0" err="1" smtClean="0"/>
              <a:t>рифи</a:t>
            </a:r>
            <a:r>
              <a:rPr lang="ru-RU" sz="1800" dirty="0" smtClean="0"/>
              <a:t> - приклад </a:t>
            </a:r>
            <a:r>
              <a:rPr lang="ru-RU" sz="1800" dirty="0" err="1" smtClean="0"/>
              <a:t>гарячої</a:t>
            </a:r>
            <a:r>
              <a:rPr lang="ru-RU" sz="1800" dirty="0" smtClean="0"/>
              <a:t> точки </a:t>
            </a:r>
            <a:r>
              <a:rPr lang="ru-RU" sz="1800" dirty="0" err="1" smtClean="0"/>
              <a:t>біорізноманіття</a:t>
            </a:r>
            <a:r>
              <a:rPr lang="ru-RU" sz="1800" dirty="0" smtClean="0"/>
              <a:t>  (Англ.)  рос.  ( англ. </a:t>
            </a:r>
            <a:r>
              <a:rPr lang="en-US" sz="1800" dirty="0" smtClean="0"/>
              <a:t>Biodiversity hotspot  )</a:t>
            </a:r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Хотинський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ru-RU" dirty="0" err="1" smtClean="0"/>
              <a:t>Хотинський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парк — </a:t>
            </a:r>
            <a:r>
              <a:rPr lang="ru-RU" dirty="0" err="1" smtClean="0"/>
              <a:t>природоохоронна</a:t>
            </a:r>
            <a:r>
              <a:rPr lang="ru-RU" dirty="0" smtClean="0"/>
              <a:t> </a:t>
            </a:r>
            <a:r>
              <a:rPr lang="ru-RU" dirty="0" err="1" smtClean="0"/>
              <a:t>територія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Хотинського</a:t>
            </a:r>
            <a:r>
              <a:rPr lang="ru-RU" dirty="0" smtClean="0"/>
              <a:t>, </a:t>
            </a:r>
            <a:r>
              <a:rPr lang="ru-RU" dirty="0" err="1" smtClean="0"/>
              <a:t>Кельменецького</a:t>
            </a:r>
            <a:r>
              <a:rPr lang="ru-RU" dirty="0" smtClean="0"/>
              <a:t> та </a:t>
            </a:r>
            <a:r>
              <a:rPr lang="ru-RU" dirty="0" err="1" smtClean="0"/>
              <a:t>Сокирянського</a:t>
            </a:r>
            <a:r>
              <a:rPr lang="ru-RU" dirty="0" smtClean="0"/>
              <a:t> </a:t>
            </a:r>
            <a:r>
              <a:rPr lang="ru-RU" dirty="0" err="1" smtClean="0"/>
              <a:t>районів</a:t>
            </a:r>
            <a:r>
              <a:rPr lang="ru-RU" dirty="0" smtClean="0"/>
              <a:t> </a:t>
            </a:r>
            <a:r>
              <a:rPr lang="ru-RU" dirty="0" err="1" smtClean="0"/>
              <a:t>Чернівецької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19238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Інші природоохоронні території України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Заказники</a:t>
            </a:r>
          </a:p>
          <a:p>
            <a:endParaRPr lang="ru-RU" dirty="0" smtClean="0"/>
          </a:p>
          <a:p>
            <a:r>
              <a:rPr lang="ru-RU" dirty="0" err="1" smtClean="0"/>
              <a:t>Заказників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2632. Вони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1 млн. га, </a:t>
            </a:r>
            <a:r>
              <a:rPr lang="ru-RU" dirty="0" err="1" smtClean="0"/>
              <a:t>що</a:t>
            </a:r>
            <a:r>
              <a:rPr lang="ru-RU" dirty="0" smtClean="0"/>
              <a:t> становить 37%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загальної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природно-заповідного</a:t>
            </a:r>
            <a:r>
              <a:rPr lang="ru-RU" dirty="0" smtClean="0"/>
              <a:t> фонду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Пам'ятки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Крім</a:t>
            </a:r>
            <a:r>
              <a:rPr lang="ru-RU" dirty="0" smtClean="0"/>
              <a:t> того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охороною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велика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пам'яток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(</a:t>
            </a:r>
            <a:r>
              <a:rPr lang="ru-RU" dirty="0" err="1" smtClean="0"/>
              <a:t>їх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3025).</a:t>
            </a:r>
          </a:p>
          <a:p>
            <a:r>
              <a:rPr lang="ru-RU" dirty="0" smtClean="0"/>
              <a:t>[ред.]</a:t>
            </a:r>
          </a:p>
          <a:p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природоохоронні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Решта</a:t>
            </a:r>
            <a:r>
              <a:rPr lang="ru-RU" dirty="0" smtClean="0"/>
              <a:t> </a:t>
            </a:r>
            <a:r>
              <a:rPr lang="ru-RU" dirty="0" err="1" smtClean="0"/>
              <a:t>природно-заповідного</a:t>
            </a:r>
            <a:r>
              <a:rPr lang="ru-RU" dirty="0" smtClean="0"/>
              <a:t> фонду (23,5%) </a:t>
            </a:r>
            <a:r>
              <a:rPr lang="ru-RU" dirty="0" err="1" smtClean="0"/>
              <a:t>припадає</a:t>
            </a:r>
            <a:r>
              <a:rPr lang="ru-RU" dirty="0" smtClean="0"/>
              <a:t> на </a:t>
            </a:r>
            <a:r>
              <a:rPr lang="ru-RU" dirty="0" err="1" smtClean="0"/>
              <a:t>регіональні</a:t>
            </a:r>
            <a:r>
              <a:rPr lang="ru-RU" dirty="0" smtClean="0"/>
              <a:t> </a:t>
            </a:r>
            <a:r>
              <a:rPr lang="ru-RU" dirty="0" err="1" smtClean="0"/>
              <a:t>ландшафтні</a:t>
            </a:r>
            <a:r>
              <a:rPr lang="ru-RU" dirty="0" smtClean="0"/>
              <a:t> парки (44), </a:t>
            </a:r>
            <a:r>
              <a:rPr lang="ru-RU" dirty="0" err="1" smtClean="0"/>
              <a:t>заповідні</a:t>
            </a:r>
            <a:r>
              <a:rPr lang="ru-RU" dirty="0" smtClean="0"/>
              <a:t> урочища (774), </a:t>
            </a:r>
            <a:r>
              <a:rPr lang="ru-RU" dirty="0" err="1" smtClean="0"/>
              <a:t>ботанічні</a:t>
            </a:r>
            <a:r>
              <a:rPr lang="ru-RU" dirty="0" smtClean="0"/>
              <a:t> сади (22), </a:t>
            </a:r>
            <a:r>
              <a:rPr lang="ru-RU" dirty="0" err="1" smtClean="0"/>
              <a:t>зоологічні</a:t>
            </a:r>
            <a:r>
              <a:rPr lang="ru-RU" dirty="0" smtClean="0"/>
              <a:t> парки (13), </a:t>
            </a:r>
            <a:r>
              <a:rPr lang="ru-RU" dirty="0" err="1" smtClean="0"/>
              <a:t>парки-пам'ятки</a:t>
            </a:r>
            <a:r>
              <a:rPr lang="ru-RU" dirty="0" smtClean="0"/>
              <a:t> садово-паркового </a:t>
            </a:r>
            <a:r>
              <a:rPr lang="ru-RU" dirty="0" err="1" smtClean="0"/>
              <a:t>мистецтва</a:t>
            </a:r>
            <a:r>
              <a:rPr lang="ru-RU" dirty="0" smtClean="0"/>
              <a:t> (538), </a:t>
            </a:r>
            <a:r>
              <a:rPr lang="ru-RU" dirty="0" err="1" smtClean="0"/>
              <a:t>дендрологічні</a:t>
            </a:r>
            <a:r>
              <a:rPr lang="ru-RU" dirty="0" smtClean="0"/>
              <a:t> парки (39).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571480"/>
            <a:ext cx="4686304" cy="1928826"/>
          </a:xfrm>
        </p:spPr>
        <p:txBody>
          <a:bodyPr>
            <a:normAutofit/>
          </a:bodyPr>
          <a:lstStyle/>
          <a:p>
            <a:r>
              <a:rPr lang="uk-UA" dirty="0" smtClean="0"/>
              <a:t>Генетичне </a:t>
            </a:r>
            <a:r>
              <a:rPr lang="uk-UA" dirty="0" err="1" smtClean="0"/>
              <a:t>біорізноманіття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52"/>
            <a:ext cx="4495800" cy="6715148"/>
          </a:xfrm>
        </p:spPr>
        <p:txBody>
          <a:bodyPr>
            <a:noAutofit/>
          </a:bodyPr>
          <a:lstStyle/>
          <a:p>
            <a:r>
              <a:rPr lang="ru-RU" sz="1600" dirty="0" err="1" smtClean="0"/>
              <a:t>Генетичне</a:t>
            </a:r>
            <a:r>
              <a:rPr lang="ru-RU" sz="1600" dirty="0" smtClean="0"/>
              <a:t> </a:t>
            </a:r>
            <a:r>
              <a:rPr lang="ru-RU" sz="1600" dirty="0" err="1" smtClean="0"/>
              <a:t>різноманіття</a:t>
            </a:r>
            <a:r>
              <a:rPr lang="ru-RU" sz="1600" dirty="0" smtClean="0"/>
              <a:t> — характеристика </a:t>
            </a:r>
            <a:r>
              <a:rPr lang="ru-RU" sz="1600" dirty="0" err="1" smtClean="0"/>
              <a:t>біорізноманіття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описує</a:t>
            </a:r>
            <a:r>
              <a:rPr lang="ru-RU" sz="1600" dirty="0" smtClean="0"/>
              <a:t> </a:t>
            </a:r>
            <a:r>
              <a:rPr lang="ru-RU" sz="1600" dirty="0" err="1" smtClean="0"/>
              <a:t>загальне</a:t>
            </a:r>
            <a:r>
              <a:rPr lang="ru-RU" sz="1600" dirty="0" smtClean="0"/>
              <a:t> число </a:t>
            </a:r>
            <a:r>
              <a:rPr lang="ru-RU" sz="1600" dirty="0" err="1" smtClean="0"/>
              <a:t>генетичних</a:t>
            </a:r>
            <a:r>
              <a:rPr lang="ru-RU" sz="1600" dirty="0" smtClean="0"/>
              <a:t> характеристик,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зустрічаються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популяції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виді</a:t>
            </a:r>
            <a:r>
              <a:rPr lang="ru-RU" sz="1600" dirty="0" smtClean="0"/>
              <a:t>. </a:t>
            </a:r>
            <a:r>
              <a:rPr lang="ru-RU" sz="1600" dirty="0" err="1" smtClean="0"/>
              <a:t>Термін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відрізняється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генетичної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мінливості</a:t>
            </a:r>
            <a:r>
              <a:rPr lang="ru-RU" sz="1600" dirty="0" smtClean="0"/>
              <a:t>, яка </a:t>
            </a:r>
            <a:r>
              <a:rPr lang="ru-RU" sz="1600" dirty="0" err="1" smtClean="0"/>
              <a:t>описує</a:t>
            </a:r>
            <a:r>
              <a:rPr lang="ru-RU" sz="1600" dirty="0" smtClean="0"/>
              <a:t> </a:t>
            </a:r>
            <a:r>
              <a:rPr lang="ru-RU" sz="1600" dirty="0" err="1" smtClean="0"/>
              <a:t>здатність</a:t>
            </a:r>
            <a:r>
              <a:rPr lang="ru-RU" sz="1600" dirty="0" smtClean="0"/>
              <a:t> </a:t>
            </a:r>
            <a:r>
              <a:rPr lang="ru-RU" sz="1600" dirty="0" err="1" smtClean="0"/>
              <a:t>генетичних</a:t>
            </a:r>
            <a:r>
              <a:rPr lang="ru-RU" sz="1600" dirty="0" smtClean="0"/>
              <a:t> характеристик до </a:t>
            </a:r>
            <a:r>
              <a:rPr lang="ru-RU" sz="1600" dirty="0" err="1" smtClean="0"/>
              <a:t>змін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err="1" smtClean="0"/>
              <a:t>Популяціяна</a:t>
            </a:r>
            <a:r>
              <a:rPr lang="ru-RU" sz="1600" dirty="0" smtClean="0"/>
              <a:t> генетика </a:t>
            </a:r>
            <a:r>
              <a:rPr lang="ru-RU" sz="1600" dirty="0" err="1" smtClean="0"/>
              <a:t>описує</a:t>
            </a:r>
            <a:r>
              <a:rPr lang="ru-RU" sz="1600" dirty="0" smtClean="0"/>
              <a:t> </a:t>
            </a:r>
            <a:r>
              <a:rPr lang="ru-RU" sz="1600" dirty="0" err="1" smtClean="0"/>
              <a:t>кілька</a:t>
            </a:r>
            <a:r>
              <a:rPr lang="ru-RU" sz="1600" dirty="0" smtClean="0"/>
              <a:t> теоретично </a:t>
            </a:r>
            <a:r>
              <a:rPr lang="ru-RU" sz="1600" dirty="0" err="1" smtClean="0"/>
              <a:t>можливих</a:t>
            </a:r>
            <a:r>
              <a:rPr lang="ru-RU" sz="1600" dirty="0" smtClean="0"/>
              <a:t> </a:t>
            </a:r>
            <a:r>
              <a:rPr lang="ru-RU" sz="1600" dirty="0" err="1" smtClean="0"/>
              <a:t>механізмів</a:t>
            </a:r>
            <a:r>
              <a:rPr lang="ru-RU" sz="1600" dirty="0" smtClean="0"/>
              <a:t> </a:t>
            </a:r>
            <a:r>
              <a:rPr lang="ru-RU" sz="1600" dirty="0" err="1" smtClean="0"/>
              <a:t>виникнення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генетичного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різноманіття</a:t>
            </a:r>
            <a:r>
              <a:rPr lang="ru-RU" sz="1600" dirty="0" smtClean="0"/>
              <a:t>. Нейтральна </a:t>
            </a:r>
            <a:r>
              <a:rPr lang="ru-RU" sz="1600" dirty="0" err="1" smtClean="0"/>
              <a:t>теорія</a:t>
            </a:r>
            <a:r>
              <a:rPr lang="ru-RU" sz="1600" dirty="0" smtClean="0"/>
              <a:t> </a:t>
            </a:r>
            <a:r>
              <a:rPr lang="ru-RU" sz="1600" dirty="0" err="1" smtClean="0"/>
              <a:t>еволюції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пропонує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генетичне</a:t>
            </a:r>
            <a:r>
              <a:rPr lang="ru-RU" sz="1600" dirty="0" smtClean="0"/>
              <a:t> </a:t>
            </a:r>
            <a:r>
              <a:rPr lang="ru-RU" sz="1600" dirty="0" err="1" smtClean="0"/>
              <a:t>різноманіття</a:t>
            </a:r>
            <a:r>
              <a:rPr lang="ru-RU" sz="1600" dirty="0" smtClean="0"/>
              <a:t> </a:t>
            </a:r>
            <a:r>
              <a:rPr lang="ru-RU" sz="1600" dirty="0" err="1" smtClean="0"/>
              <a:t>є</a:t>
            </a:r>
            <a:r>
              <a:rPr lang="ru-RU" sz="1600" dirty="0" smtClean="0"/>
              <a:t> результатом </a:t>
            </a:r>
            <a:r>
              <a:rPr lang="ru-RU" sz="1600" dirty="0" err="1" smtClean="0"/>
              <a:t>накопичення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нейтральних</a:t>
            </a:r>
            <a:r>
              <a:rPr lang="ru-RU" sz="1600" dirty="0" smtClean="0"/>
              <a:t> рис. </a:t>
            </a:r>
            <a:r>
              <a:rPr lang="ru-RU" sz="1600" dirty="0" err="1" smtClean="0"/>
              <a:t>Дизруптивний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відбір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пропонує</a:t>
            </a:r>
            <a:r>
              <a:rPr lang="ru-RU" sz="1600" dirty="0" smtClean="0"/>
              <a:t> </a:t>
            </a:r>
            <a:r>
              <a:rPr lang="ru-RU" sz="1600" dirty="0" err="1" smtClean="0"/>
              <a:t>швидке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пристосування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локальних</a:t>
            </a:r>
            <a:r>
              <a:rPr lang="ru-RU" sz="1600" dirty="0" smtClean="0"/>
              <a:t> умов та </a:t>
            </a:r>
            <a:r>
              <a:rPr lang="ru-RU" sz="1600" dirty="0" err="1" smtClean="0"/>
              <a:t>відбір</a:t>
            </a:r>
            <a:r>
              <a:rPr lang="ru-RU" sz="1600" dirty="0" smtClean="0"/>
              <a:t> </a:t>
            </a:r>
            <a:r>
              <a:rPr lang="ru-RU" sz="1600" dirty="0" err="1" smtClean="0"/>
              <a:t>алелей</a:t>
            </a:r>
            <a:r>
              <a:rPr lang="ru-RU" sz="1600" dirty="0" smtClean="0"/>
              <a:t>, </a:t>
            </a:r>
            <a:r>
              <a:rPr lang="ru-RU" sz="1600" dirty="0" err="1" smtClean="0"/>
              <a:t>це</a:t>
            </a:r>
            <a:r>
              <a:rPr lang="ru-RU" sz="1600" dirty="0" smtClean="0"/>
              <a:t> особливо </a:t>
            </a:r>
            <a:r>
              <a:rPr lang="ru-RU" sz="1600" dirty="0" err="1" smtClean="0"/>
              <a:t>цмовірн</a:t>
            </a:r>
            <a:r>
              <a:rPr lang="ru-RU" sz="1600" dirty="0" smtClean="0"/>
              <a:t> у </a:t>
            </a:r>
            <a:r>
              <a:rPr lang="ru-RU" sz="1600" dirty="0" err="1" smtClean="0"/>
              <a:t>випадку</a:t>
            </a:r>
            <a:r>
              <a:rPr lang="ru-RU" sz="1600" dirty="0" smtClean="0"/>
              <a:t> великого ареалу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низької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мобільності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популяції</a:t>
            </a:r>
            <a:r>
              <a:rPr lang="ru-RU" sz="1600" dirty="0" smtClean="0"/>
              <a:t>. </a:t>
            </a:r>
            <a:r>
              <a:rPr lang="ru-RU" sz="1600" dirty="0" err="1" smtClean="0"/>
              <a:t>Залежна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частоти</a:t>
            </a:r>
            <a:r>
              <a:rPr lang="ru-RU" sz="1600" dirty="0" smtClean="0"/>
              <a:t> </a:t>
            </a:r>
            <a:r>
              <a:rPr lang="ru-RU" sz="1600" dirty="0" err="1" smtClean="0"/>
              <a:t>селекція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пропонує</a:t>
            </a:r>
            <a:r>
              <a:rPr lang="ru-RU" sz="1600" dirty="0" smtClean="0"/>
              <a:t> </a:t>
            </a:r>
            <a:r>
              <a:rPr lang="ru-RU" sz="1600" dirty="0" err="1" smtClean="0"/>
              <a:t>зниження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рівня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пристосування</a:t>
            </a:r>
            <a:r>
              <a:rPr lang="ru-RU" sz="1600" dirty="0" smtClean="0"/>
              <a:t> в </a:t>
            </a:r>
            <a:r>
              <a:rPr lang="ru-RU" sz="1600" dirty="0" err="1" smtClean="0"/>
              <a:t>результаті</a:t>
            </a:r>
            <a:r>
              <a:rPr lang="ru-RU" sz="1600" dirty="0" smtClean="0"/>
              <a:t> </a:t>
            </a:r>
            <a:r>
              <a:rPr lang="ru-RU" sz="1600" dirty="0" err="1" smtClean="0"/>
              <a:t>надмірного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поширення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риси</a:t>
            </a:r>
            <a:r>
              <a:rPr lang="ru-RU" sz="1600" dirty="0" smtClean="0"/>
              <a:t>, як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</a:t>
            </a:r>
            <a:r>
              <a:rPr lang="ru-RU" sz="1600" dirty="0" err="1" smtClean="0"/>
              <a:t>трапитися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випадку</a:t>
            </a:r>
            <a:r>
              <a:rPr lang="ru-RU" sz="1600" dirty="0" smtClean="0"/>
              <a:t> рис,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впливають</a:t>
            </a:r>
            <a:r>
              <a:rPr lang="ru-RU" sz="1600" dirty="0" smtClean="0"/>
              <a:t> на </a:t>
            </a:r>
            <a:r>
              <a:rPr lang="ru-RU" sz="1600" dirty="0" err="1" smtClean="0"/>
              <a:t>взаємодію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патогенами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4198423" cy="314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ВИДОВА РІЗНОМАНІТНІСТЬ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785794"/>
            <a:ext cx="4038600" cy="392909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ВИДОВА РІЗНОМАНІТНІСТЬ –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у </a:t>
            </a:r>
            <a:r>
              <a:rPr lang="ru-RU" dirty="0" err="1" smtClean="0"/>
              <a:t>трофічній</a:t>
            </a:r>
            <a:r>
              <a:rPr lang="ru-RU" dirty="0" smtClean="0"/>
              <a:t> </a:t>
            </a:r>
            <a:r>
              <a:rPr lang="ru-RU" dirty="0" err="1" smtClean="0"/>
              <a:t>групі</a:t>
            </a:r>
            <a:r>
              <a:rPr lang="ru-RU" dirty="0" smtClean="0"/>
              <a:t>, </a:t>
            </a:r>
            <a:r>
              <a:rPr lang="ru-RU" dirty="0" err="1" smtClean="0"/>
              <a:t>біотичному</a:t>
            </a:r>
            <a:r>
              <a:rPr lang="ru-RU" dirty="0" smtClean="0"/>
              <a:t> </a:t>
            </a:r>
            <a:r>
              <a:rPr lang="ru-RU" dirty="0" err="1" smtClean="0"/>
              <a:t>угрупованні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екосистемі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визначає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екол</a:t>
            </a:r>
            <a:r>
              <a:rPr lang="ru-RU" dirty="0" smtClean="0"/>
              <a:t>. </a:t>
            </a:r>
            <a:r>
              <a:rPr lang="ru-RU" dirty="0" err="1" smtClean="0"/>
              <a:t>дублювання</a:t>
            </a:r>
            <a:r>
              <a:rPr lang="ru-RU" dirty="0" smtClean="0"/>
              <a:t> в </a:t>
            </a:r>
            <a:r>
              <a:rPr lang="ru-RU" dirty="0" err="1" smtClean="0"/>
              <a:t>проведенні</a:t>
            </a:r>
            <a:r>
              <a:rPr lang="ru-RU" dirty="0" smtClean="0"/>
              <a:t> потоку </a:t>
            </a:r>
            <a:r>
              <a:rPr lang="ru-RU" dirty="0" err="1" smtClean="0"/>
              <a:t>енергії</a:t>
            </a:r>
            <a:r>
              <a:rPr lang="ru-RU" dirty="0" smtClean="0"/>
              <a:t> ланками </a:t>
            </a:r>
            <a:r>
              <a:rPr lang="ru-RU" dirty="0" err="1" smtClean="0"/>
              <a:t>ланцюга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. </a:t>
            </a:r>
            <a:r>
              <a:rPr lang="ru-RU" dirty="0" err="1" smtClean="0"/>
              <a:t>Показником</a:t>
            </a:r>
            <a:r>
              <a:rPr lang="ru-RU" dirty="0" smtClean="0"/>
              <a:t> В. р.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співвідношення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та </a:t>
            </a:r>
            <a:r>
              <a:rPr lang="ru-RU" dirty="0" err="1" smtClean="0"/>
              <a:t>їхнім</a:t>
            </a:r>
            <a:r>
              <a:rPr lang="ru-RU" dirty="0" smtClean="0"/>
              <a:t> </a:t>
            </a:r>
            <a:r>
              <a:rPr lang="ru-RU" dirty="0" err="1" smtClean="0"/>
              <a:t>питомим</a:t>
            </a:r>
            <a:r>
              <a:rPr lang="ru-RU" dirty="0" smtClean="0"/>
              <a:t> </a:t>
            </a:r>
            <a:r>
              <a:rPr lang="ru-RU" dirty="0" err="1" smtClean="0"/>
              <a:t>значенням</a:t>
            </a:r>
            <a:r>
              <a:rPr lang="ru-RU" dirty="0" smtClean="0"/>
              <a:t> (</a:t>
            </a:r>
            <a:r>
              <a:rPr lang="ru-RU" dirty="0" err="1" smtClean="0"/>
              <a:t>чисельністю</a:t>
            </a:r>
            <a:r>
              <a:rPr lang="ru-RU" dirty="0" smtClean="0"/>
              <a:t>, </a:t>
            </a:r>
            <a:r>
              <a:rPr lang="ru-RU" dirty="0" err="1" smtClean="0"/>
              <a:t>біомасою</a:t>
            </a:r>
            <a:r>
              <a:rPr lang="ru-RU" dirty="0" smtClean="0"/>
              <a:t>, </a:t>
            </a:r>
            <a:r>
              <a:rPr lang="ru-RU" dirty="0" err="1" smtClean="0"/>
              <a:t>продуктивністю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т. д.),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відношення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числа до </a:t>
            </a:r>
            <a:r>
              <a:rPr lang="ru-RU" dirty="0" err="1" smtClean="0"/>
              <a:t>одиниці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442915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929066"/>
            <a:ext cx="42862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Ландшафтне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Ландшафтне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формальне</a:t>
            </a:r>
            <a:r>
              <a:rPr lang="ru-RU" dirty="0" smtClean="0"/>
              <a:t>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існуючих</a:t>
            </a:r>
            <a:r>
              <a:rPr lang="ru-RU" dirty="0" smtClean="0"/>
              <a:t> в </a:t>
            </a:r>
            <a:r>
              <a:rPr lang="ru-RU" dirty="0" err="1" smtClean="0"/>
              <a:t>певний</a:t>
            </a:r>
            <a:r>
              <a:rPr lang="ru-RU" dirty="0" smtClean="0"/>
              <a:t> час </a:t>
            </a:r>
            <a:r>
              <a:rPr lang="ru-RU" dirty="0" err="1" smtClean="0"/>
              <a:t>чисельних</a:t>
            </a:r>
            <a:r>
              <a:rPr lang="ru-RU" dirty="0" smtClean="0"/>
              <a:t> </a:t>
            </a:r>
            <a:r>
              <a:rPr lang="ru-RU" dirty="0" err="1" smtClean="0"/>
              <a:t>зв'язків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індивідуумом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суспільством</a:t>
            </a:r>
            <a:r>
              <a:rPr lang="ru-RU" dirty="0" smtClean="0"/>
              <a:t> та </a:t>
            </a:r>
            <a:r>
              <a:rPr lang="ru-RU" dirty="0" err="1" smtClean="0"/>
              <a:t>топографічно</a:t>
            </a:r>
            <a:r>
              <a:rPr lang="ru-RU" dirty="0" smtClean="0"/>
              <a:t> </a:t>
            </a:r>
            <a:r>
              <a:rPr lang="ru-RU" dirty="0" err="1" smtClean="0"/>
              <a:t>визначеною</a:t>
            </a:r>
            <a:r>
              <a:rPr lang="ru-RU" dirty="0" smtClean="0"/>
              <a:t> </a:t>
            </a:r>
            <a:r>
              <a:rPr lang="ru-RU" dirty="0" err="1" smtClean="0"/>
              <a:t>територією</a:t>
            </a:r>
            <a:r>
              <a:rPr lang="ru-RU" dirty="0" smtClean="0"/>
              <a:t>,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результатом </a:t>
            </a:r>
            <a:r>
              <a:rPr lang="ru-RU" dirty="0" err="1" smtClean="0"/>
              <a:t>дій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та </a:t>
            </a:r>
            <a:r>
              <a:rPr lang="ru-RU" dirty="0" err="1" smtClean="0"/>
              <a:t>людських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їхніх</a:t>
            </a:r>
            <a:r>
              <a:rPr lang="ru-RU" dirty="0" smtClean="0"/>
              <a:t> </a:t>
            </a:r>
            <a:r>
              <a:rPr lang="ru-RU" dirty="0" err="1" smtClean="0"/>
              <a:t>комбінацій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певного</a:t>
            </a:r>
            <a:r>
              <a:rPr lang="ru-RU" dirty="0" smtClean="0"/>
              <a:t> часу</a:t>
            </a:r>
          </a:p>
          <a:p>
            <a:r>
              <a:rPr lang="ru-RU" dirty="0" smtClean="0"/>
              <a:t>. "</a:t>
            </a:r>
            <a:r>
              <a:rPr lang="ru-RU" dirty="0" err="1" smtClean="0"/>
              <a:t>Ландшафтне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"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різноманітність</a:t>
            </a:r>
            <a:r>
              <a:rPr lang="ru-RU" dirty="0" smtClean="0"/>
              <a:t> </a:t>
            </a:r>
            <a:r>
              <a:rPr lang="ru-RU" dirty="0" err="1" smtClean="0"/>
              <a:t>ландшафтів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mtClean="0"/>
              <a:t>Причини та наслідки деградації біорізноманіття</a:t>
            </a:r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4605871" cy="350046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3504" y="4286256"/>
            <a:ext cx="3428991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500174"/>
            <a:ext cx="3071834" cy="26639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Завдання</a:t>
            </a:r>
            <a:r>
              <a:rPr lang="ru-RU" dirty="0" smtClean="0"/>
              <a:t> у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 smtClean="0"/>
              <a:t>Економічна</a:t>
            </a:r>
            <a:r>
              <a:rPr lang="ru-RU" dirty="0" smtClean="0"/>
              <a:t> - </a:t>
            </a:r>
            <a:r>
              <a:rPr lang="ru-RU" dirty="0" err="1" smtClean="0"/>
              <a:t>включення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в </a:t>
            </a:r>
            <a:r>
              <a:rPr lang="ru-RU" dirty="0" err="1" smtClean="0"/>
              <a:t>макроекономічні</a:t>
            </a:r>
            <a:r>
              <a:rPr lang="ru-RU" dirty="0" smtClean="0"/>
              <a:t> </a:t>
            </a:r>
            <a:r>
              <a:rPr lang="ru-RU" dirty="0" err="1" smtClean="0"/>
              <a:t>показники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; </a:t>
            </a:r>
            <a:r>
              <a:rPr lang="ru-RU" dirty="0" err="1" smtClean="0"/>
              <a:t>потенційні</a:t>
            </a:r>
            <a:r>
              <a:rPr lang="ru-RU" dirty="0" smtClean="0"/>
              <a:t>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прибутки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числі</a:t>
            </a:r>
            <a:r>
              <a:rPr lang="ru-RU" dirty="0" smtClean="0"/>
              <a:t>: </a:t>
            </a:r>
            <a:r>
              <a:rPr lang="ru-RU" dirty="0" err="1" smtClean="0"/>
              <a:t>прямі</a:t>
            </a:r>
            <a:r>
              <a:rPr lang="ru-RU" dirty="0" smtClean="0"/>
              <a:t> (медицина, </a:t>
            </a:r>
            <a:r>
              <a:rPr lang="ru-RU" dirty="0" err="1" smtClean="0"/>
              <a:t>сировина</a:t>
            </a:r>
            <a:r>
              <a:rPr lang="ru-RU" dirty="0" smtClean="0"/>
              <a:t> та </a:t>
            </a:r>
            <a:r>
              <a:rPr lang="ru-RU" dirty="0" err="1" smtClean="0"/>
              <a:t>матеріали</a:t>
            </a:r>
            <a:r>
              <a:rPr lang="ru-RU" dirty="0" smtClean="0"/>
              <a:t> для </a:t>
            </a:r>
            <a:r>
              <a:rPr lang="ru-RU" dirty="0" err="1" smtClean="0"/>
              <a:t>селекції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фармації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т. д.),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непрямі</a:t>
            </a:r>
            <a:r>
              <a:rPr lang="ru-RU" dirty="0" smtClean="0"/>
              <a:t> (</a:t>
            </a:r>
            <a:r>
              <a:rPr lang="ru-RU" dirty="0" err="1" smtClean="0"/>
              <a:t>екотуризм</a:t>
            </a:r>
            <a:r>
              <a:rPr lang="ru-RU" dirty="0" smtClean="0"/>
              <a:t>),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витрати</a:t>
            </a:r>
            <a:r>
              <a:rPr lang="ru-RU" dirty="0" smtClean="0"/>
              <a:t> - </a:t>
            </a: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 smtClean="0"/>
              <a:t>зруйнованого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.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Управлінська</a:t>
            </a:r>
            <a:r>
              <a:rPr lang="ru-RU" dirty="0" smtClean="0"/>
              <a:t> -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співробітництва</a:t>
            </a:r>
            <a:r>
              <a:rPr lang="ru-RU" dirty="0" smtClean="0"/>
              <a:t> шляхом </a:t>
            </a:r>
            <a:r>
              <a:rPr lang="ru-RU" dirty="0" err="1" smtClean="0"/>
              <a:t>залучення</a:t>
            </a:r>
            <a:r>
              <a:rPr lang="ru-RU" dirty="0" smtClean="0"/>
              <a:t> в </a:t>
            </a:r>
            <a:r>
              <a:rPr lang="ru-RU" dirty="0" err="1" smtClean="0"/>
              <a:t>спільну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державних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комерційних</a:t>
            </a:r>
            <a:r>
              <a:rPr lang="ru-RU" dirty="0" smtClean="0"/>
              <a:t> </a:t>
            </a:r>
            <a:r>
              <a:rPr lang="ru-RU" dirty="0" err="1" smtClean="0"/>
              <a:t>установ</a:t>
            </a:r>
            <a:r>
              <a:rPr lang="ru-RU" dirty="0" smtClean="0"/>
              <a:t>, </a:t>
            </a:r>
            <a:r>
              <a:rPr lang="ru-RU" dirty="0" err="1" smtClean="0"/>
              <a:t>армії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флоту, </a:t>
            </a:r>
            <a:r>
              <a:rPr lang="ru-RU" dirty="0" err="1" smtClean="0"/>
              <a:t>недержавних</a:t>
            </a:r>
            <a:r>
              <a:rPr lang="ru-RU" dirty="0" smtClean="0"/>
              <a:t> </a:t>
            </a:r>
            <a:r>
              <a:rPr lang="ru-RU" dirty="0" err="1" smtClean="0"/>
              <a:t>об'єднань</a:t>
            </a:r>
            <a:r>
              <a:rPr lang="ru-RU" dirty="0" smtClean="0"/>
              <a:t>, </a:t>
            </a:r>
            <a:r>
              <a:rPr lang="ru-RU" dirty="0" err="1" smtClean="0"/>
              <a:t>місцевого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громадськості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Юридична</a:t>
            </a:r>
            <a:r>
              <a:rPr lang="ru-RU" dirty="0" smtClean="0"/>
              <a:t> - </a:t>
            </a:r>
            <a:r>
              <a:rPr lang="ru-RU" dirty="0" err="1" smtClean="0"/>
              <a:t>включення</a:t>
            </a:r>
            <a:r>
              <a:rPr lang="ru-RU" dirty="0" smtClean="0"/>
              <a:t> </a:t>
            </a:r>
            <a:r>
              <a:rPr lang="ru-RU" dirty="0" err="1" smtClean="0"/>
              <a:t>визначень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понять, </a:t>
            </a:r>
            <a:r>
              <a:rPr lang="ru-RU" dirty="0" err="1" smtClean="0"/>
              <a:t>пов'язаних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біорізноманіттям</a:t>
            </a:r>
            <a:r>
              <a:rPr lang="ru-RU" dirty="0" smtClean="0"/>
              <a:t>, в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відповідні</a:t>
            </a:r>
            <a:r>
              <a:rPr lang="ru-RU" dirty="0" smtClean="0"/>
              <a:t> </a:t>
            </a:r>
            <a:r>
              <a:rPr lang="ru-RU" dirty="0" err="1" smtClean="0"/>
              <a:t>законодавчі</a:t>
            </a:r>
            <a:r>
              <a:rPr lang="ru-RU" dirty="0" smtClean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,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правової</a:t>
            </a:r>
            <a:r>
              <a:rPr lang="ru-RU" dirty="0" smtClean="0"/>
              <a:t> </a:t>
            </a:r>
            <a:r>
              <a:rPr lang="ru-RU" dirty="0" err="1" smtClean="0"/>
              <a:t>підтримки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Наукова</a:t>
            </a:r>
            <a:r>
              <a:rPr lang="ru-RU" dirty="0" smtClean="0"/>
              <a:t> - </a:t>
            </a:r>
            <a:r>
              <a:rPr lang="ru-RU" dirty="0" err="1" smtClean="0"/>
              <a:t>формалізація</a:t>
            </a:r>
            <a:r>
              <a:rPr lang="ru-RU" dirty="0" smtClean="0"/>
              <a:t> процедур </a:t>
            </a:r>
            <a:r>
              <a:rPr lang="ru-RU" dirty="0" err="1" smtClean="0"/>
              <a:t>прийняття</a:t>
            </a:r>
            <a:r>
              <a:rPr lang="ru-RU" dirty="0" smtClean="0"/>
              <a:t> </a:t>
            </a:r>
            <a:r>
              <a:rPr lang="ru-RU" dirty="0" err="1" smtClean="0"/>
              <a:t>рішень</a:t>
            </a:r>
            <a:r>
              <a:rPr lang="ru-RU" dirty="0" smtClean="0"/>
              <a:t>, </a:t>
            </a: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індикаторів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, </a:t>
            </a:r>
            <a:r>
              <a:rPr lang="ru-RU" dirty="0" err="1" smtClean="0"/>
              <a:t>складання</a:t>
            </a:r>
            <a:r>
              <a:rPr lang="ru-RU" dirty="0" smtClean="0"/>
              <a:t> </a:t>
            </a:r>
            <a:r>
              <a:rPr lang="ru-RU" dirty="0" err="1" smtClean="0"/>
              <a:t>кадастрів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, </a:t>
            </a:r>
            <a:r>
              <a:rPr lang="ru-RU" dirty="0" err="1" smtClean="0"/>
              <a:t>організація</a:t>
            </a:r>
            <a:r>
              <a:rPr lang="ru-RU" dirty="0" smtClean="0"/>
              <a:t> </a:t>
            </a:r>
            <a:r>
              <a:rPr lang="ru-RU" dirty="0" err="1" smtClean="0"/>
              <a:t>моніторингу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Еколого-просвітницька</a:t>
            </a:r>
            <a:r>
              <a:rPr lang="ru-RU" dirty="0" smtClean="0"/>
              <a:t> - </a:t>
            </a:r>
            <a:r>
              <a:rPr lang="ru-RU" dirty="0" err="1" smtClean="0"/>
              <a:t>екологічна</a:t>
            </a:r>
            <a:r>
              <a:rPr lang="ru-RU" dirty="0" smtClean="0"/>
              <a:t> </a:t>
            </a:r>
            <a:r>
              <a:rPr lang="ru-RU" dirty="0" err="1" smtClean="0"/>
              <a:t>освіта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, </a:t>
            </a:r>
            <a:r>
              <a:rPr lang="ru-RU" dirty="0" err="1" smtClean="0"/>
              <a:t>пропаганди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, як </a:t>
            </a:r>
            <a:r>
              <a:rPr lang="ru-RU" dirty="0" err="1" smtClean="0"/>
              <a:t>найважливішої</a:t>
            </a:r>
            <a:r>
              <a:rPr lang="ru-RU" dirty="0" smtClean="0"/>
              <a:t> </a:t>
            </a:r>
            <a:r>
              <a:rPr lang="ru-RU" dirty="0" err="1" smtClean="0"/>
              <a:t>складової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</a:t>
            </a:r>
            <a:r>
              <a:rPr lang="ru-RU" dirty="0" err="1" smtClean="0"/>
              <a:t>біосфери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Природозаповідання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892994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</TotalTime>
  <Words>3285</Words>
  <Application>Microsoft Office PowerPoint</Application>
  <PresentationFormat>Экран (4:3)</PresentationFormat>
  <Paragraphs>138</Paragraphs>
  <Slides>31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Біорізноманіття.Причини і наслідки деградації біорізноманіття.природозаповідання як одна з ефективних форм збереження біорізноманіття.основні категорії заповідних обєктів</vt:lpstr>
      <vt:lpstr>Біорізноманіття</vt:lpstr>
      <vt:lpstr>Слайд 3</vt:lpstr>
      <vt:lpstr>Генетичне біорізноманіття</vt:lpstr>
      <vt:lpstr>ВИДОВА РІЗНОМАНІТНІСТЬ</vt:lpstr>
      <vt:lpstr>Ландшафтне різноманіття</vt:lpstr>
      <vt:lpstr>Причини та наслідки деградації біорізноманіття</vt:lpstr>
      <vt:lpstr>Завдання у сфері охорони біорізноманіття</vt:lpstr>
      <vt:lpstr>Природозаповідання</vt:lpstr>
      <vt:lpstr>Природоохоронна територія</vt:lpstr>
      <vt:lpstr>Типи природоохоронних територій</vt:lpstr>
      <vt:lpstr>Заповідник</vt:lpstr>
      <vt:lpstr>Національний парк</vt:lpstr>
      <vt:lpstr>Пам'ятка природи</vt:lpstr>
      <vt:lpstr>Заказники</vt:lpstr>
      <vt:lpstr>Природоохоронні території України</vt:lpstr>
      <vt:lpstr>Біосферні заповідники</vt:lpstr>
      <vt:lpstr>Асканія-Нова (заповідник)</vt:lpstr>
      <vt:lpstr>Карпатський біосферний заповідник</vt:lpstr>
      <vt:lpstr>Чорноморський біосферний заповідник</vt:lpstr>
      <vt:lpstr>Дунайський біосферний заповідник</vt:lpstr>
      <vt:lpstr>Природні заповідники </vt:lpstr>
      <vt:lpstr>Карадазький природний заповідник</vt:lpstr>
      <vt:lpstr>Розточчя (заповідник)</vt:lpstr>
      <vt:lpstr>Мис Мартьян</vt:lpstr>
      <vt:lpstr>Природні парки </vt:lpstr>
      <vt:lpstr>Азово-Сиваський національний природний парк</vt:lpstr>
      <vt:lpstr>Національний природний парк «Залісся»</vt:lpstr>
      <vt:lpstr>Білоозерський національний природний парк</vt:lpstr>
      <vt:lpstr>Хотинський національний природний парк</vt:lpstr>
      <vt:lpstr>Інші природоохоронні території України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Біорізноманіття.Причини і наслідки деградації біорізноманіття.природозаповідання як одна з ефективних форм збереження біорізноманіття.основні категорії заповідних об</dc:title>
  <dc:creator>Admin</dc:creator>
  <cp:lastModifiedBy>User</cp:lastModifiedBy>
  <cp:revision>16</cp:revision>
  <dcterms:created xsi:type="dcterms:W3CDTF">2012-04-24T20:00:08Z</dcterms:created>
  <dcterms:modified xsi:type="dcterms:W3CDTF">2012-08-14T08:15:08Z</dcterms:modified>
</cp:coreProperties>
</file>