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chimes.wav"/>
          </p:stSnd>
        </p:sndAc>
      </p:transition>
    </mc:Choice>
    <mc:Fallback>
      <p:transition spd="slow">
        <p:blinds dir="vert"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3B54A02-7DDD-43D7-BD53-BB5F18C89008}" type="datetimeFigureOut">
              <a:rPr lang="ru-RU" smtClean="0"/>
              <a:t>11.11.2013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8CB1328-1D65-4CDB-B316-7C541F16BB8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3" name="chimes.wav"/>
          </p:stSnd>
        </p:sndAc>
      </p:transition>
    </mc:Choice>
    <mc:Fallback>
      <p:transition spd="slow">
        <p:blinds dir="vert"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764704"/>
            <a:ext cx="6172200" cy="1894362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Опале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листя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b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друг </a:t>
            </a:r>
            <a:r>
              <a:rPr lang="ru-RU" sz="32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чи</a:t>
            </a:r>
            <a:r>
              <a:rPr lang="ru-RU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ворог?</a:t>
            </a:r>
            <a:endParaRPr lang="ru-RU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429000"/>
            <a:ext cx="6336704" cy="3024336"/>
          </a:xfrm>
        </p:spPr>
        <p:txBody>
          <a:bodyPr>
            <a:noAutofit/>
          </a:bodyPr>
          <a:lstStyle/>
          <a:p>
            <a:r>
              <a:rPr lang="uk-UA" sz="2400" b="0" i="1" dirty="0" smtClean="0">
                <a:solidFill>
                  <a:schemeClr val="tx1"/>
                </a:solidFill>
                <a:latin typeface="Century Schoolbook" pitchFamily="18" charset="0"/>
              </a:rPr>
              <a:t>Восени у нас </a:t>
            </a:r>
            <a:r>
              <a:rPr lang="uk-UA" sz="2400" b="0" i="1" dirty="0" err="1" smtClean="0">
                <a:solidFill>
                  <a:schemeClr val="tx1"/>
                </a:solidFill>
                <a:latin typeface="Century Schoolbook" pitchFamily="18" charset="0"/>
              </a:rPr>
              <a:t>принято</a:t>
            </a:r>
            <a:r>
              <a:rPr lang="uk-UA" sz="2400" b="0" i="1" dirty="0" smtClean="0">
                <a:solidFill>
                  <a:schemeClr val="tx1"/>
                </a:solidFill>
                <a:latin typeface="Century Schoolbook" pitchFamily="18" charset="0"/>
              </a:rPr>
              <a:t> спалювати опале листя,навесні – торішню траву. В пік осіннього і весняного палів повітря в містах стає важким і гірким, збільшуються випадки захворювань дихальних шляхів.</a:t>
            </a:r>
          </a:p>
          <a:p>
            <a:endParaRPr lang="uk-UA" sz="2400" b="0" i="1" dirty="0">
              <a:solidFill>
                <a:schemeClr val="tx1"/>
              </a:solidFill>
              <a:latin typeface="Century Schoolbook" pitchFamily="18" charset="0"/>
            </a:endParaRPr>
          </a:p>
          <a:p>
            <a:r>
              <a:rPr lang="uk-UA" sz="2400" b="0" i="1" dirty="0" smtClean="0">
                <a:solidFill>
                  <a:schemeClr val="tx1"/>
                </a:solidFill>
                <a:latin typeface="Century Schoolbook" pitchFamily="18" charset="0"/>
              </a:rPr>
              <a:t>Невже так і має бути?</a:t>
            </a:r>
            <a:endParaRPr lang="ru-RU" sz="2400" b="0" i="1" dirty="0">
              <a:solidFill>
                <a:schemeClr val="tx1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683624" cy="1647056"/>
          </a:xfrm>
        </p:spPr>
        <p:txBody>
          <a:bodyPr>
            <a:noAutofit/>
          </a:bodyPr>
          <a:lstStyle/>
          <a:p>
            <a:r>
              <a:rPr lang="ru-RU" sz="2800" b="1" i="1" cap="all" dirty="0">
                <a:solidFill>
                  <a:schemeClr val="tx1"/>
                </a:solidFill>
                <a:latin typeface="Century Schoolbook" pitchFamily="18" charset="0"/>
              </a:rPr>
              <a:t>ЧОМУ ШКІДЛИВО СПАЛЮВАТИ ОПАЛЕ ЛИСТЯ ТА ЩО З НИМ РОБИТИ?</a:t>
            </a:r>
            <a:r>
              <a:rPr lang="ru-RU" sz="2800" b="1" cap="all" dirty="0"/>
              <a:t/>
            </a:r>
            <a:br>
              <a:rPr lang="ru-RU" sz="2800" b="1" cap="all" dirty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09862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err="1">
                <a:latin typeface="Century Schoolbook" pitchFamily="18" charset="0"/>
              </a:rPr>
              <a:t>Нагадуємо</a:t>
            </a:r>
            <a:r>
              <a:rPr lang="ru-RU" sz="2200" i="1" dirty="0">
                <a:latin typeface="Century Schoolbook" pitchFamily="18" charset="0"/>
              </a:rPr>
              <a:t>, </a:t>
            </a:r>
            <a:r>
              <a:rPr lang="ru-RU" sz="2200" i="1" dirty="0" err="1">
                <a:latin typeface="Century Schoolbook" pitchFamily="18" charset="0"/>
              </a:rPr>
              <a:t>що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вдихання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диму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від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спалювання</a:t>
            </a:r>
            <a:r>
              <a:rPr lang="ru-RU" sz="2200" i="1" dirty="0">
                <a:latin typeface="Century Schoolbook" pitchFamily="18" charset="0"/>
              </a:rPr>
              <a:t> опалого </a:t>
            </a:r>
            <a:r>
              <a:rPr lang="ru-RU" sz="2200" i="1" dirty="0" err="1">
                <a:latin typeface="Century Schoolbook" pitchFamily="18" charset="0"/>
              </a:rPr>
              <a:t>листя</a:t>
            </a:r>
            <a:r>
              <a:rPr lang="ru-RU" sz="2200" i="1" dirty="0">
                <a:latin typeface="Century Schoolbook" pitchFamily="18" charset="0"/>
              </a:rPr>
              <a:t> та </a:t>
            </a:r>
            <a:r>
              <a:rPr lang="ru-RU" sz="2200" i="1" dirty="0" err="1">
                <a:latin typeface="Century Schoolbook" pitchFamily="18" charset="0"/>
              </a:rPr>
              <a:t>залишків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рослинності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може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завдати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негативних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наслідків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здоров’ю</a:t>
            </a:r>
            <a:r>
              <a:rPr lang="ru-RU" sz="2200" i="1" dirty="0">
                <a:latin typeface="Century Schoolbook" pitchFamily="18" charset="0"/>
              </a:rPr>
              <a:t> людей. </a:t>
            </a:r>
            <a:r>
              <a:rPr lang="ru-RU" sz="2200" i="1" dirty="0" err="1">
                <a:latin typeface="Century Schoolbook" pitchFamily="18" charset="0"/>
              </a:rPr>
              <a:t>Адже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навесні</a:t>
            </a:r>
            <a:r>
              <a:rPr lang="ru-RU" sz="2200" i="1" dirty="0">
                <a:latin typeface="Century Schoolbook" pitchFamily="18" charset="0"/>
              </a:rPr>
              <a:t> та </a:t>
            </a:r>
            <a:r>
              <a:rPr lang="ru-RU" sz="2200" i="1" dirty="0" err="1">
                <a:latin typeface="Century Schoolbook" pitchFamily="18" charset="0"/>
              </a:rPr>
              <a:t>влітку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листя</a:t>
            </a:r>
            <a:r>
              <a:rPr lang="ru-RU" sz="2200" i="1" dirty="0">
                <a:latin typeface="Century Schoolbook" pitchFamily="18" charset="0"/>
              </a:rPr>
              <a:t> дерев не </a:t>
            </a:r>
            <a:r>
              <a:rPr lang="ru-RU" sz="2200" i="1" dirty="0" err="1">
                <a:latin typeface="Century Schoolbook" pitchFamily="18" charset="0"/>
              </a:rPr>
              <a:t>тільки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очищують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повітря</a:t>
            </a:r>
            <a:r>
              <a:rPr lang="ru-RU" sz="2200" i="1" dirty="0">
                <a:latin typeface="Century Schoolbook" pitchFamily="18" charset="0"/>
              </a:rPr>
              <a:t> та </a:t>
            </a:r>
            <a:r>
              <a:rPr lang="ru-RU" sz="2200" i="1" dirty="0" err="1">
                <a:latin typeface="Century Schoolbook" pitchFamily="18" charset="0"/>
              </a:rPr>
              <a:t>збагачують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його</a:t>
            </a:r>
            <a:r>
              <a:rPr lang="ru-RU" sz="2200" i="1" dirty="0">
                <a:latin typeface="Century Schoolbook" pitchFamily="18" charset="0"/>
              </a:rPr>
              <a:t> киснем, а й </a:t>
            </a:r>
            <a:r>
              <a:rPr lang="ru-RU" sz="2200" i="1" dirty="0" err="1">
                <a:latin typeface="Century Schoolbook" pitchFamily="18" charset="0"/>
              </a:rPr>
              <a:t>накопичують</a:t>
            </a:r>
            <a:r>
              <a:rPr lang="ru-RU" sz="2200" i="1" dirty="0">
                <a:latin typeface="Century Schoolbook" pitchFamily="18" charset="0"/>
              </a:rPr>
              <a:t> пил та </a:t>
            </a:r>
            <a:r>
              <a:rPr lang="ru-RU" sz="2200" i="1" dirty="0" err="1">
                <a:latin typeface="Century Schoolbook" pitchFamily="18" charset="0"/>
              </a:rPr>
              <a:t>шкідливі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речовини</a:t>
            </a:r>
            <a:r>
              <a:rPr lang="ru-RU" sz="2200" i="1" dirty="0">
                <a:latin typeface="Century Schoolbook" pitchFamily="18" charset="0"/>
              </a:rPr>
              <a:t>, </a:t>
            </a:r>
            <a:r>
              <a:rPr lang="ru-RU" sz="2200" i="1" dirty="0" err="1">
                <a:latin typeface="Century Schoolbook" pitchFamily="18" charset="0"/>
              </a:rPr>
              <a:t>які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викидаються</a:t>
            </a:r>
            <a:r>
              <a:rPr lang="ru-RU" sz="2200" i="1" dirty="0">
                <a:latin typeface="Century Schoolbook" pitchFamily="18" charset="0"/>
              </a:rPr>
              <a:t> автотранспортом і </a:t>
            </a:r>
            <a:r>
              <a:rPr lang="ru-RU" sz="2200" i="1" dirty="0" err="1">
                <a:latin typeface="Century Schoolbook" pitchFamily="18" charset="0"/>
              </a:rPr>
              <a:t>підприємствами</a:t>
            </a:r>
            <a:r>
              <a:rPr lang="ru-RU" sz="2200" i="1" dirty="0">
                <a:latin typeface="Century Schoolbook" pitchFamily="18" charset="0"/>
              </a:rPr>
              <a:t>. У </a:t>
            </a:r>
            <a:r>
              <a:rPr lang="ru-RU" sz="2200" i="1" dirty="0" err="1">
                <a:latin typeface="Century Schoolbook" pitchFamily="18" charset="0"/>
              </a:rPr>
              <a:t>разі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спалювання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листя</a:t>
            </a:r>
            <a:r>
              <a:rPr lang="ru-RU" sz="2200" i="1" dirty="0">
                <a:latin typeface="Century Schoolbook" pitchFamily="18" charset="0"/>
              </a:rPr>
              <a:t>, </a:t>
            </a:r>
            <a:r>
              <a:rPr lang="ru-RU" sz="2200" i="1" dirty="0" err="1">
                <a:latin typeface="Century Schoolbook" pitchFamily="18" charset="0"/>
              </a:rPr>
              <a:t>забруднюючі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речовини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потрапляють</a:t>
            </a:r>
            <a:r>
              <a:rPr lang="ru-RU" sz="2200" i="1" dirty="0">
                <a:latin typeface="Century Schoolbook" pitchFamily="18" charset="0"/>
              </a:rPr>
              <a:t> у атмосферу в </a:t>
            </a:r>
            <a:r>
              <a:rPr lang="ru-RU" sz="2200" i="1" dirty="0" err="1">
                <a:latin typeface="Century Schoolbook" pitchFamily="18" charset="0"/>
              </a:rPr>
              <a:t>вигляді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продуктів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згорання</a:t>
            </a:r>
            <a:r>
              <a:rPr lang="ru-RU" sz="2200" i="1" dirty="0">
                <a:latin typeface="Century Schoolbook" pitchFamily="18" charset="0"/>
              </a:rPr>
              <a:t>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1" y="4814941"/>
            <a:ext cx="2415183" cy="1815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666358"/>
            <a:ext cx="3250332" cy="21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580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08912" cy="5976664"/>
          </a:xfrm>
        </p:spPr>
        <p:txBody>
          <a:bodyPr>
            <a:normAutofit/>
          </a:bodyPr>
          <a:lstStyle/>
          <a:p>
            <a:r>
              <a:rPr lang="ru-RU" sz="2200" b="1" i="1" dirty="0">
                <a:latin typeface="Century Schoolbook" pitchFamily="18" charset="0"/>
              </a:rPr>
              <a:t>Особливо </a:t>
            </a:r>
            <a:r>
              <a:rPr lang="ru-RU" sz="2200" b="1" i="1" dirty="0" err="1">
                <a:latin typeface="Century Schoolbook" pitchFamily="18" charset="0"/>
              </a:rPr>
              <a:t>небезпечним</a:t>
            </a:r>
            <a:r>
              <a:rPr lang="ru-RU" sz="2200" b="1" i="1" dirty="0">
                <a:latin typeface="Century Schoolbook" pitchFamily="18" charset="0"/>
              </a:rPr>
              <a:t> є </a:t>
            </a:r>
            <a:r>
              <a:rPr lang="ru-RU" sz="2200" b="1" i="1" dirty="0" err="1">
                <a:latin typeface="Century Schoolbook" pitchFamily="18" charset="0"/>
              </a:rPr>
              <a:t>спалювання</a:t>
            </a:r>
            <a:r>
              <a:rPr lang="ru-RU" sz="2200" b="1" i="1" dirty="0">
                <a:latin typeface="Century Schoolbook" pitchFamily="18" charset="0"/>
              </a:rPr>
              <a:t> </a:t>
            </a:r>
            <a:r>
              <a:rPr lang="ru-RU" sz="2200" i="1" dirty="0">
                <a:latin typeface="Century Schoolbook" pitchFamily="18" charset="0"/>
              </a:rPr>
              <a:t>на </a:t>
            </a:r>
            <a:r>
              <a:rPr lang="ru-RU" sz="2200" i="1" dirty="0" err="1">
                <a:latin typeface="Century Schoolbook" pitchFamily="18" charset="0"/>
              </a:rPr>
              <a:t>присадибних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ділянках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рослин</a:t>
            </a:r>
            <a:r>
              <a:rPr lang="ru-RU" sz="2200" i="1" dirty="0">
                <a:latin typeface="Century Schoolbook" pitchFamily="18" charset="0"/>
              </a:rPr>
              <a:t>, </a:t>
            </a:r>
            <a:r>
              <a:rPr lang="ru-RU" sz="2200" i="1" dirty="0" err="1">
                <a:latin typeface="Century Schoolbook" pitchFamily="18" charset="0"/>
              </a:rPr>
              <a:t>які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були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оброблені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хімічними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речовинами</a:t>
            </a:r>
            <a:r>
              <a:rPr lang="ru-RU" sz="2200" i="1" dirty="0">
                <a:latin typeface="Century Schoolbook" pitchFamily="18" charset="0"/>
              </a:rPr>
              <a:t>. </a:t>
            </a:r>
            <a:r>
              <a:rPr lang="ru-RU" sz="2200" i="1" dirty="0" err="1">
                <a:latin typeface="Century Schoolbook" pitchFamily="18" charset="0"/>
              </a:rPr>
              <a:t>Найбільшу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кількість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хімікатів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вбирає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бадилля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картоплі</a:t>
            </a:r>
            <a:r>
              <a:rPr lang="ru-RU" sz="2200" i="1" dirty="0">
                <a:latin typeface="Century Schoolbook" pitchFamily="18" charset="0"/>
              </a:rPr>
              <a:t>, </a:t>
            </a:r>
            <a:r>
              <a:rPr lang="ru-RU" sz="2200" i="1" dirty="0" err="1">
                <a:latin typeface="Century Schoolbook" pitchFamily="18" charset="0"/>
              </a:rPr>
              <a:t>адже</a:t>
            </a:r>
            <a:r>
              <a:rPr lang="ru-RU" sz="2200" i="1" dirty="0">
                <a:latin typeface="Century Schoolbook" pitchFamily="18" charset="0"/>
              </a:rPr>
              <a:t> для </a:t>
            </a:r>
            <a:r>
              <a:rPr lang="ru-RU" sz="2200" i="1" dirty="0" err="1">
                <a:latin typeface="Century Schoolbook" pitchFamily="18" charset="0"/>
              </a:rPr>
              <a:t>знищення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колорадського</a:t>
            </a:r>
            <a:r>
              <a:rPr lang="ru-RU" sz="2200" i="1" dirty="0">
                <a:latin typeface="Century Schoolbook" pitchFamily="18" charset="0"/>
              </a:rPr>
              <a:t> жука </a:t>
            </a:r>
            <a:r>
              <a:rPr lang="ru-RU" sz="2200" i="1" dirty="0" err="1">
                <a:latin typeface="Century Schoolbook" pitchFamily="18" charset="0"/>
              </a:rPr>
              <a:t>картоплю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щиро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скроплюють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різними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хімікатами</a:t>
            </a:r>
            <a:r>
              <a:rPr lang="ru-RU" sz="2200" i="1" dirty="0">
                <a:latin typeface="Century Schoolbook" pitchFamily="18" charset="0"/>
              </a:rPr>
              <a:t>, часто </a:t>
            </a:r>
            <a:r>
              <a:rPr lang="ru-RU" sz="2200" i="1" dirty="0" err="1">
                <a:latin typeface="Century Schoolbook" pitchFamily="18" charset="0"/>
              </a:rPr>
              <a:t>навіть</a:t>
            </a:r>
            <a:r>
              <a:rPr lang="ru-RU" sz="2200" i="1" dirty="0">
                <a:latin typeface="Century Schoolbook" pitchFamily="18" charset="0"/>
              </a:rPr>
              <a:t> не </a:t>
            </a:r>
            <a:r>
              <a:rPr lang="ru-RU" sz="2200" i="1" dirty="0" err="1">
                <a:latin typeface="Century Schoolbook" pitchFamily="18" charset="0"/>
              </a:rPr>
              <a:t>задумуючись</a:t>
            </a:r>
            <a:r>
              <a:rPr lang="ru-RU" sz="2200" i="1" dirty="0">
                <a:latin typeface="Century Schoolbook" pitchFamily="18" charset="0"/>
              </a:rPr>
              <a:t> про </a:t>
            </a:r>
            <a:r>
              <a:rPr lang="ru-RU" sz="2200" i="1" dirty="0" err="1">
                <a:latin typeface="Century Schoolbook" pitchFamily="18" charset="0"/>
              </a:rPr>
              <a:t>їх</a:t>
            </a:r>
            <a:r>
              <a:rPr lang="ru-RU" sz="2200" i="1" dirty="0">
                <a:latin typeface="Century Schoolbook" pitchFamily="18" charset="0"/>
              </a:rPr>
              <a:t> склад. А </a:t>
            </a:r>
            <a:r>
              <a:rPr lang="ru-RU" sz="2200" i="1" dirty="0" err="1">
                <a:latin typeface="Century Schoolbook" pitchFamily="18" charset="0"/>
              </a:rPr>
              <a:t>вдихання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продуктів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згорання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цих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сполук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ще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шкідливіше</a:t>
            </a:r>
            <a:r>
              <a:rPr lang="ru-RU" sz="2200" i="1" dirty="0">
                <a:latin typeface="Century Schoolbook" pitchFamily="18" charset="0"/>
              </a:rPr>
              <a:t>, </a:t>
            </a:r>
            <a:r>
              <a:rPr lang="ru-RU" sz="2200" i="1" dirty="0" err="1">
                <a:latin typeface="Century Schoolbook" pitchFamily="18" charset="0"/>
              </a:rPr>
              <a:t>ніж</a:t>
            </a:r>
            <a:r>
              <a:rPr lang="ru-RU" sz="2200" i="1" dirty="0">
                <a:latin typeface="Century Schoolbook" pitchFamily="18" charset="0"/>
              </a:rPr>
              <a:t> самих </a:t>
            </a:r>
            <a:r>
              <a:rPr lang="ru-RU" sz="2200" i="1" dirty="0" err="1">
                <a:latin typeface="Century Schoolbook" pitchFamily="18" charset="0"/>
              </a:rPr>
              <a:t>сполук</a:t>
            </a:r>
            <a:r>
              <a:rPr lang="ru-RU" sz="2200" i="1" dirty="0">
                <a:latin typeface="Century Schoolbook" pitchFamily="18" charset="0"/>
              </a:rPr>
              <a:t>, і </a:t>
            </a:r>
            <a:r>
              <a:rPr lang="ru-RU" sz="2200" i="1" dirty="0" err="1">
                <a:latin typeface="Century Schoolbook" pitchFamily="18" charset="0"/>
              </a:rPr>
              <a:t>може</a:t>
            </a:r>
            <a:r>
              <a:rPr lang="ru-RU" sz="2200" i="1" dirty="0">
                <a:latin typeface="Century Schoolbook" pitchFamily="18" charset="0"/>
              </a:rPr>
              <a:t> бути </a:t>
            </a:r>
            <a:r>
              <a:rPr lang="ru-RU" sz="2200" i="1" dirty="0" err="1">
                <a:latin typeface="Century Schoolbook" pitchFamily="18" charset="0"/>
              </a:rPr>
              <a:t>надзвичайно</a:t>
            </a:r>
            <a:r>
              <a:rPr lang="ru-RU" sz="2200" i="1" dirty="0">
                <a:latin typeface="Century Schoolbook" pitchFamily="18" charset="0"/>
              </a:rPr>
              <a:t> </a:t>
            </a:r>
            <a:r>
              <a:rPr lang="ru-RU" sz="2200" i="1" dirty="0" err="1">
                <a:latin typeface="Century Schoolbook" pitchFamily="18" charset="0"/>
              </a:rPr>
              <a:t>небезпечним</a:t>
            </a:r>
            <a:r>
              <a:rPr lang="ru-RU" sz="2200" i="1" dirty="0">
                <a:latin typeface="Century Schoolbook" pitchFamily="18" charset="0"/>
              </a:rPr>
              <a:t> для </a:t>
            </a:r>
            <a:r>
              <a:rPr lang="ru-RU" sz="2200" i="1" dirty="0" err="1">
                <a:latin typeface="Century Schoolbook" pitchFamily="18" charset="0"/>
              </a:rPr>
              <a:t>здоров’я</a:t>
            </a:r>
            <a:r>
              <a:rPr lang="ru-RU" sz="2200" i="1" dirty="0">
                <a:latin typeface="Century Schoolbook" pitchFamily="18" charset="0"/>
              </a:rPr>
              <a:t>.</a:t>
            </a:r>
            <a:endParaRPr lang="ru-RU" sz="2200" i="1" dirty="0">
              <a:latin typeface="Century Schoolbook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92" y="3284984"/>
            <a:ext cx="648072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548680"/>
            <a:ext cx="7560840" cy="5157192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2286000" y="6374922"/>
            <a:ext cx="6462464" cy="366446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" name="Спалювати сміття та опале листя заборонен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2267744" y="260648"/>
            <a:ext cx="652872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3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32848" cy="1080120"/>
          </a:xfrm>
        </p:spPr>
        <p:txBody>
          <a:bodyPr>
            <a:noAutofit/>
          </a:bodyPr>
          <a:lstStyle/>
          <a:p>
            <a:r>
              <a:rPr lang="uk-UA" sz="2000" b="1" i="1" dirty="0" smtClean="0">
                <a:latin typeface="Century Schoolbook" pitchFamily="18" charset="0"/>
              </a:rPr>
              <a:t/>
            </a:r>
            <a:br>
              <a:rPr lang="uk-UA" sz="2000" b="1" i="1" dirty="0" smtClean="0">
                <a:latin typeface="Century Schoolbook" pitchFamily="18" charset="0"/>
              </a:rPr>
            </a:b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Окрім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безпосередньої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загрози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людському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здоров’ю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,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спалювання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листя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і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сухої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трави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призводить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 до таких </a:t>
            </a:r>
            <a:r>
              <a:rPr lang="ru-RU" sz="2400" b="1" i="1" dirty="0" err="1">
                <a:solidFill>
                  <a:schemeClr val="tx1"/>
                </a:solidFill>
                <a:latin typeface="Century Schoolbook" pitchFamily="18" charset="0"/>
              </a:rPr>
              <a:t>загроз</a:t>
            </a:r>
            <a:r>
              <a:rPr lang="ru-RU" sz="2400" b="1" i="1" dirty="0">
                <a:solidFill>
                  <a:schemeClr val="tx1"/>
                </a:solidFill>
                <a:latin typeface="Century Schoolbook" pitchFamily="18" charset="0"/>
              </a:rPr>
              <a:t>:</a:t>
            </a:r>
            <a:r>
              <a:rPr lang="ru-RU" sz="2400" b="1" i="1" dirty="0">
                <a:latin typeface="Century Schoolbook" pitchFamily="18" charset="0"/>
              </a:rPr>
              <a:t/>
            </a:r>
            <a:br>
              <a:rPr lang="ru-RU" sz="2400" b="1" i="1" dirty="0">
                <a:latin typeface="Century Schoolbook" pitchFamily="18" charset="0"/>
              </a:rPr>
            </a:br>
            <a:endParaRPr lang="ru-RU" sz="2400" b="1" i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7416824" cy="5161784"/>
          </a:xfrm>
        </p:spPr>
        <p:txBody>
          <a:bodyPr>
            <a:normAutofit/>
          </a:bodyPr>
          <a:lstStyle/>
          <a:p>
            <a:r>
              <a:rPr lang="ru-RU" i="1" dirty="0">
                <a:latin typeface="Century Schoolbook" pitchFamily="18" charset="0"/>
              </a:rPr>
              <a:t>В сухому </a:t>
            </a:r>
            <a:r>
              <a:rPr lang="ru-RU" i="1" dirty="0" err="1">
                <a:latin typeface="Century Schoolbook" pitchFamily="18" charset="0"/>
              </a:rPr>
              <a:t>листі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згорають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змуючі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корисні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комахи</a:t>
            </a:r>
            <a:r>
              <a:rPr lang="ru-RU" i="1" dirty="0">
                <a:latin typeface="Century Schoolbook" pitchFamily="18" charset="0"/>
              </a:rPr>
              <a:t>, </a:t>
            </a:r>
            <a:r>
              <a:rPr lang="ru-RU" i="1" dirty="0" err="1">
                <a:latin typeface="Century Schoolbook" pitchFamily="18" charset="0"/>
              </a:rPr>
              <a:t>такі</a:t>
            </a:r>
            <a:r>
              <a:rPr lang="ru-RU" i="1" dirty="0">
                <a:latin typeface="Century Schoolbook" pitchFamily="18" charset="0"/>
              </a:rPr>
              <a:t> як </a:t>
            </a:r>
            <a:r>
              <a:rPr lang="ru-RU" i="1" dirty="0" err="1">
                <a:latin typeface="Century Schoolbook" pitchFamily="18" charset="0"/>
              </a:rPr>
              <a:t>сонечка</a:t>
            </a:r>
            <a:r>
              <a:rPr lang="ru-RU" i="1" dirty="0">
                <a:latin typeface="Century Schoolbook" pitchFamily="18" charset="0"/>
              </a:rPr>
              <a:t>. </a:t>
            </a:r>
            <a:r>
              <a:rPr lang="ru-RU" i="1" dirty="0" err="1">
                <a:latin typeface="Century Schoolbook" pitchFamily="18" charset="0"/>
              </a:rPr>
              <a:t>Їх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здобич</a:t>
            </a:r>
            <a:r>
              <a:rPr lang="ru-RU" i="1" dirty="0">
                <a:latin typeface="Century Schoolbook" pitchFamily="18" charset="0"/>
              </a:rPr>
              <a:t> – </a:t>
            </a:r>
            <a:r>
              <a:rPr lang="ru-RU" i="1" dirty="0" err="1">
                <a:latin typeface="Century Schoolbook" pitchFamily="18" charset="0"/>
              </a:rPr>
              <a:t>попелиці</a:t>
            </a:r>
            <a:r>
              <a:rPr lang="ru-RU" i="1" dirty="0">
                <a:latin typeface="Century Schoolbook" pitchFamily="18" charset="0"/>
              </a:rPr>
              <a:t>, </a:t>
            </a:r>
            <a:r>
              <a:rPr lang="ru-RU" i="1" dirty="0" err="1">
                <a:latin typeface="Century Schoolbook" pitchFamily="18" charset="0"/>
              </a:rPr>
              <a:t>лишаються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зимувати</a:t>
            </a:r>
            <a:r>
              <a:rPr lang="ru-RU" i="1" dirty="0">
                <a:latin typeface="Century Schoolbook" pitchFamily="18" charset="0"/>
              </a:rPr>
              <a:t> на </a:t>
            </a:r>
            <a:r>
              <a:rPr lang="ru-RU" i="1" dirty="0" err="1">
                <a:latin typeface="Century Schoolbook" pitchFamily="18" charset="0"/>
              </a:rPr>
              <a:t>стадії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яйця</a:t>
            </a:r>
            <a:r>
              <a:rPr lang="ru-RU" i="1" dirty="0">
                <a:latin typeface="Century Schoolbook" pitchFamily="18" charset="0"/>
              </a:rPr>
              <a:t> на </a:t>
            </a:r>
            <a:r>
              <a:rPr lang="ru-RU" i="1" dirty="0" err="1">
                <a:latin typeface="Century Schoolbook" pitchFamily="18" charset="0"/>
              </a:rPr>
              <a:t>гілках</a:t>
            </a:r>
            <a:r>
              <a:rPr lang="ru-RU" i="1" dirty="0">
                <a:latin typeface="Century Schoolbook" pitchFamily="18" charset="0"/>
              </a:rPr>
              <a:t>. </a:t>
            </a:r>
            <a:r>
              <a:rPr lang="ru-RU" i="1" dirty="0" err="1">
                <a:latin typeface="Century Schoolbook" pitchFamily="18" charset="0"/>
              </a:rPr>
              <a:t>Спалюючи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листя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восени</a:t>
            </a:r>
            <a:r>
              <a:rPr lang="ru-RU" i="1" dirty="0">
                <a:latin typeface="Century Schoolbook" pitchFamily="18" charset="0"/>
              </a:rPr>
              <a:t> ми </a:t>
            </a:r>
            <a:r>
              <a:rPr lang="ru-RU" i="1" dirty="0" err="1">
                <a:latin typeface="Century Schoolbook" pitchFamily="18" charset="0"/>
              </a:rPr>
              <a:t>створюємо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умови</a:t>
            </a:r>
            <a:r>
              <a:rPr lang="ru-RU" i="1" dirty="0">
                <a:latin typeface="Century Schoolbook" pitchFamily="18" charset="0"/>
              </a:rPr>
              <a:t> для </a:t>
            </a:r>
            <a:r>
              <a:rPr lang="ru-RU" i="1" dirty="0" err="1">
                <a:latin typeface="Century Schoolbook" pitchFamily="18" charset="0"/>
              </a:rPr>
              <a:t>розвитку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попелиць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навесні</a:t>
            </a:r>
            <a:r>
              <a:rPr lang="ru-RU" i="1" dirty="0">
                <a:latin typeface="Century Schoolbook" pitchFamily="18" charset="0"/>
              </a:rPr>
              <a:t>. </a:t>
            </a:r>
            <a:endParaRPr lang="ru-RU" i="1" dirty="0" smtClean="0">
              <a:latin typeface="Century Schoolbook" pitchFamily="18" charset="0"/>
            </a:endParaRPr>
          </a:p>
          <a:p>
            <a:pPr marL="0" indent="0">
              <a:buNone/>
            </a:pPr>
            <a:endParaRPr lang="ru-RU" i="1" dirty="0" smtClean="0">
              <a:latin typeface="Century Schoolbook" pitchFamily="18" charset="0"/>
            </a:endParaRPr>
          </a:p>
          <a:p>
            <a:r>
              <a:rPr lang="ru-RU" i="1" dirty="0" err="1">
                <a:latin typeface="Century Schoolbook" pitchFamily="18" charset="0"/>
              </a:rPr>
              <a:t>Спалювання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листя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призводить</a:t>
            </a:r>
            <a:r>
              <a:rPr lang="ru-RU" i="1" dirty="0">
                <a:latin typeface="Century Schoolbook" pitchFamily="18" charset="0"/>
              </a:rPr>
              <a:t> до </a:t>
            </a:r>
            <a:r>
              <a:rPr lang="ru-RU" i="1" dirty="0" err="1">
                <a:latin typeface="Century Schoolbook" pitchFamily="18" charset="0"/>
              </a:rPr>
              <a:t>руйнації</a:t>
            </a:r>
            <a:r>
              <a:rPr lang="ru-RU" i="1" dirty="0">
                <a:latin typeface="Century Schoolbook" pitchFamily="18" charset="0"/>
              </a:rPr>
              <a:t> грунтового </a:t>
            </a:r>
            <a:r>
              <a:rPr lang="ru-RU" i="1" dirty="0" err="1">
                <a:latin typeface="Century Schoolbook" pitchFamily="18" charset="0"/>
              </a:rPr>
              <a:t>покриву</a:t>
            </a:r>
            <a:r>
              <a:rPr lang="ru-RU" i="1" dirty="0">
                <a:latin typeface="Century Schoolbook" pitchFamily="18" charset="0"/>
              </a:rPr>
              <a:t>, </a:t>
            </a:r>
            <a:r>
              <a:rPr lang="ru-RU" i="1" dirty="0" err="1">
                <a:latin typeface="Century Schoolbook" pitchFamily="18" charset="0"/>
              </a:rPr>
              <a:t>адже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безпосередньо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вигорають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рослинні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залишки</a:t>
            </a:r>
            <a:r>
              <a:rPr lang="ru-RU" i="1" dirty="0">
                <a:latin typeface="Century Schoolbook" pitchFamily="18" charset="0"/>
              </a:rPr>
              <a:t>, гинуть </a:t>
            </a:r>
            <a:r>
              <a:rPr lang="ru-RU" i="1" dirty="0" err="1">
                <a:latin typeface="Century Schoolbook" pitchFamily="18" charset="0"/>
              </a:rPr>
              <a:t>грунтоутворюючі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мікроорганізми</a:t>
            </a:r>
            <a:r>
              <a:rPr lang="ru-RU" i="1" dirty="0">
                <a:latin typeface="Century Schoolbook" pitchFamily="18" charset="0"/>
              </a:rPr>
              <a:t>. </a:t>
            </a:r>
            <a:r>
              <a:rPr lang="ru-RU" i="1" dirty="0" err="1">
                <a:latin typeface="Century Schoolbook" pitchFamily="18" charset="0"/>
              </a:rPr>
              <a:t>Крім</a:t>
            </a:r>
            <a:r>
              <a:rPr lang="ru-RU" i="1" dirty="0">
                <a:latin typeface="Century Schoolbook" pitchFamily="18" charset="0"/>
              </a:rPr>
              <a:t> того, вони гинуть і </a:t>
            </a:r>
            <a:r>
              <a:rPr lang="ru-RU" i="1" dirty="0" err="1">
                <a:latin typeface="Century Schoolbook" pitchFamily="18" charset="0"/>
              </a:rPr>
              <a:t>від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утворюваних</a:t>
            </a:r>
            <a:r>
              <a:rPr lang="ru-RU" i="1" dirty="0">
                <a:latin typeface="Century Schoolbook" pitchFamily="18" charset="0"/>
              </a:rPr>
              <a:t> при </a:t>
            </a:r>
            <a:r>
              <a:rPr lang="ru-RU" i="1" dirty="0" err="1">
                <a:latin typeface="Century Schoolbook" pitchFamily="18" charset="0"/>
              </a:rPr>
              <a:t>горінні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важких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металів</a:t>
            </a:r>
            <a:r>
              <a:rPr lang="ru-RU" i="1" dirty="0">
                <a:latin typeface="Century Schoolbook" pitchFamily="18" charset="0"/>
              </a:rPr>
              <a:t>.</a:t>
            </a:r>
            <a:endParaRPr lang="ru-RU" i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8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7344816" cy="6768752"/>
          </a:xfrm>
        </p:spPr>
        <p:txBody>
          <a:bodyPr>
            <a:normAutofit/>
          </a:bodyPr>
          <a:lstStyle/>
          <a:p>
            <a:r>
              <a:rPr lang="ru-RU" i="1" dirty="0">
                <a:latin typeface="Century Schoolbook" pitchFamily="18" charset="0"/>
              </a:rPr>
              <a:t>За </a:t>
            </a:r>
            <a:r>
              <a:rPr lang="ru-RU" i="1" dirty="0" err="1">
                <a:latin typeface="Century Schoolbook" pitchFamily="18" charset="0"/>
              </a:rPr>
              <a:t>нормальних</a:t>
            </a:r>
            <a:r>
              <a:rPr lang="ru-RU" i="1" dirty="0">
                <a:latin typeface="Century Schoolbook" pitchFamily="18" charset="0"/>
              </a:rPr>
              <a:t> умов, коли </a:t>
            </a:r>
            <a:r>
              <a:rPr lang="ru-RU" i="1" dirty="0" err="1">
                <a:latin typeface="Century Schoolbook" pitchFamily="18" charset="0"/>
              </a:rPr>
              <a:t>листя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перегниває</a:t>
            </a:r>
            <a:r>
              <a:rPr lang="ru-RU" i="1" dirty="0">
                <a:latin typeface="Century Schoolbook" pitchFamily="18" charset="0"/>
              </a:rPr>
              <a:t>, </a:t>
            </a:r>
            <a:r>
              <a:rPr lang="ru-RU" i="1" dirty="0" err="1">
                <a:latin typeface="Century Schoolbook" pitchFamily="18" charset="0"/>
              </a:rPr>
              <a:t>необхідні</a:t>
            </a:r>
            <a:r>
              <a:rPr lang="ru-RU" i="1" dirty="0">
                <a:latin typeface="Century Schoolbook" pitchFamily="18" charset="0"/>
              </a:rPr>
              <a:t> для </a:t>
            </a:r>
            <a:r>
              <a:rPr lang="ru-RU" i="1" dirty="0" err="1">
                <a:latin typeface="Century Schoolbook" pitchFamily="18" charset="0"/>
              </a:rPr>
              <a:t>розвитку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рослин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речовини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повертаются</a:t>
            </a:r>
            <a:r>
              <a:rPr lang="ru-RU" i="1" dirty="0">
                <a:latin typeface="Century Schoolbook" pitchFamily="18" charset="0"/>
              </a:rPr>
              <a:t> в грунт. При </a:t>
            </a:r>
            <a:r>
              <a:rPr lang="ru-RU" i="1" dirty="0" err="1">
                <a:latin typeface="Century Schoolbook" pitchFamily="18" charset="0"/>
              </a:rPr>
              <a:t>згорянні</a:t>
            </a:r>
            <a:r>
              <a:rPr lang="ru-RU" i="1" dirty="0">
                <a:latin typeface="Century Schoolbook" pitchFamily="18" charset="0"/>
              </a:rPr>
              <a:t> ж </a:t>
            </a:r>
            <a:r>
              <a:rPr lang="ru-RU" i="1" dirty="0" err="1">
                <a:latin typeface="Century Schoolbook" pitchFamily="18" charset="0"/>
              </a:rPr>
              <a:t>утворюється</a:t>
            </a:r>
            <a:r>
              <a:rPr lang="ru-RU" i="1" dirty="0">
                <a:latin typeface="Century Schoolbook" pitchFamily="18" charset="0"/>
              </a:rPr>
              <a:t> зола. Не </a:t>
            </a:r>
            <a:r>
              <a:rPr lang="ru-RU" i="1" dirty="0" err="1">
                <a:latin typeface="Century Schoolbook" pitchFamily="18" charset="0"/>
              </a:rPr>
              <a:t>зважаючи</a:t>
            </a:r>
            <a:r>
              <a:rPr lang="ru-RU" i="1" dirty="0">
                <a:latin typeface="Century Schoolbook" pitchFamily="18" charset="0"/>
              </a:rPr>
              <a:t> на </a:t>
            </a:r>
            <a:r>
              <a:rPr lang="ru-RU" i="1" dirty="0" err="1">
                <a:latin typeface="Century Schoolbook" pitchFamily="18" charset="0"/>
              </a:rPr>
              <a:t>загальноприйняту</a:t>
            </a:r>
            <a:r>
              <a:rPr lang="ru-RU" i="1" dirty="0">
                <a:latin typeface="Century Schoolbook" pitchFamily="18" charset="0"/>
              </a:rPr>
              <a:t> думку, зола – </a:t>
            </a:r>
            <a:r>
              <a:rPr lang="ru-RU" i="1" dirty="0" err="1">
                <a:latin typeface="Century Schoolbook" pitchFamily="18" charset="0"/>
              </a:rPr>
              <a:t>дуже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погане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добриво</a:t>
            </a:r>
            <a:r>
              <a:rPr lang="ru-RU" i="1" dirty="0">
                <a:latin typeface="Century Schoolbook" pitchFamily="18" charset="0"/>
              </a:rPr>
              <a:t> і, таким чином, </a:t>
            </a:r>
            <a:r>
              <a:rPr lang="ru-RU" i="1" dirty="0" err="1">
                <a:latin typeface="Century Schoolbook" pitchFamily="18" charset="0"/>
              </a:rPr>
              <a:t>спалювання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листя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щороку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призводить</a:t>
            </a:r>
            <a:r>
              <a:rPr lang="ru-RU" i="1" dirty="0">
                <a:latin typeface="Century Schoolbook" pitchFamily="18" charset="0"/>
              </a:rPr>
              <a:t> до все </a:t>
            </a:r>
            <a:r>
              <a:rPr lang="ru-RU" i="1" dirty="0" err="1">
                <a:latin typeface="Century Schoolbook" pitchFamily="18" charset="0"/>
              </a:rPr>
              <a:t>більшого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збіднення</a:t>
            </a:r>
            <a:r>
              <a:rPr lang="ru-RU" i="1" dirty="0">
                <a:latin typeface="Century Schoolbook" pitchFamily="18" charset="0"/>
              </a:rPr>
              <a:t> грунту</a:t>
            </a:r>
            <a:r>
              <a:rPr lang="ru-RU" i="1" dirty="0" smtClean="0">
                <a:latin typeface="Century Schoolbook" pitchFamily="18" charset="0"/>
              </a:rPr>
              <a:t>.</a:t>
            </a:r>
          </a:p>
          <a:p>
            <a:endParaRPr lang="ru-RU" i="1" dirty="0" smtClean="0">
              <a:latin typeface="Century Schoolbook" pitchFamily="18" charset="0"/>
            </a:endParaRPr>
          </a:p>
          <a:p>
            <a:r>
              <a:rPr lang="ru-RU" i="1" dirty="0">
                <a:latin typeface="Century Schoolbook" pitchFamily="18" charset="0"/>
              </a:rPr>
              <a:t>На </a:t>
            </a:r>
            <a:r>
              <a:rPr lang="ru-RU" i="1" dirty="0" err="1">
                <a:latin typeface="Century Schoolbook" pitchFamily="18" charset="0"/>
              </a:rPr>
              <a:t>природних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ділянкахі</a:t>
            </a:r>
            <a:r>
              <a:rPr lang="ru-RU" i="1" dirty="0">
                <a:latin typeface="Century Schoolbook" pitchFamily="18" charset="0"/>
              </a:rPr>
              <a:t> газонах </a:t>
            </a:r>
            <a:r>
              <a:rPr lang="ru-RU" i="1" dirty="0" err="1">
                <a:latin typeface="Century Schoolbook" pitchFamily="18" charset="0"/>
              </a:rPr>
              <a:t>вогонь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знищує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насіння</a:t>
            </a:r>
            <a:r>
              <a:rPr lang="ru-RU" i="1" dirty="0">
                <a:latin typeface="Century Schoolbook" pitchFamily="18" charset="0"/>
              </a:rPr>
              <a:t> і </a:t>
            </a:r>
            <a:r>
              <a:rPr lang="ru-RU" i="1" dirty="0" err="1">
                <a:latin typeface="Century Schoolbook" pitchFamily="18" charset="0"/>
              </a:rPr>
              <a:t>коріння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трав’янистих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рослин</a:t>
            </a:r>
            <a:r>
              <a:rPr lang="ru-RU" i="1" dirty="0">
                <a:latin typeface="Century Schoolbook" pitchFamily="18" charset="0"/>
              </a:rPr>
              <a:t>, </a:t>
            </a:r>
            <a:r>
              <a:rPr lang="ru-RU" i="1" dirty="0" err="1">
                <a:latin typeface="Century Schoolbook" pitchFamily="18" charset="0"/>
              </a:rPr>
              <a:t>пошкоджує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нижні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частини</a:t>
            </a:r>
            <a:r>
              <a:rPr lang="ru-RU" i="1" dirty="0">
                <a:latin typeface="Century Schoolbook" pitchFamily="18" charset="0"/>
              </a:rPr>
              <a:t> дерев і </a:t>
            </a:r>
            <a:r>
              <a:rPr lang="ru-RU" i="1" dirty="0" err="1">
                <a:latin typeface="Century Schoolbook" pitchFamily="18" charset="0"/>
              </a:rPr>
              <a:t>кущів</a:t>
            </a:r>
            <a:r>
              <a:rPr lang="ru-RU" i="1" dirty="0">
                <a:latin typeface="Century Schoolbook" pitchFamily="18" charset="0"/>
              </a:rPr>
              <a:t> та </a:t>
            </a:r>
            <a:r>
              <a:rPr lang="ru-RU" i="1" dirty="0" err="1">
                <a:latin typeface="Century Schoolbook" pitchFamily="18" charset="0"/>
              </a:rPr>
              <a:t>верхні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частини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їх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коріння</a:t>
            </a:r>
            <a:r>
              <a:rPr lang="ru-RU" i="1" dirty="0" smtClean="0">
                <a:latin typeface="Century Schoolbook" pitchFamily="18" charset="0"/>
              </a:rPr>
              <a:t>.</a:t>
            </a:r>
          </a:p>
          <a:p>
            <a:endParaRPr lang="ru-RU" i="1" dirty="0" smtClean="0">
              <a:latin typeface="Century Schoolbook" pitchFamily="18" charset="0"/>
            </a:endParaRPr>
          </a:p>
          <a:p>
            <a:r>
              <a:rPr lang="ru-RU" i="1" dirty="0" err="1">
                <a:latin typeface="Century Schoolbook" pitchFamily="18" charset="0"/>
              </a:rPr>
              <a:t>Знищення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природної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листяної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підстилки</a:t>
            </a:r>
            <a:r>
              <a:rPr lang="ru-RU" i="1" dirty="0">
                <a:latin typeface="Century Schoolbook" pitchFamily="18" charset="0"/>
              </a:rPr>
              <a:t> </a:t>
            </a:r>
            <a:r>
              <a:rPr lang="ru-RU" i="1" dirty="0" err="1">
                <a:latin typeface="Century Schoolbook" pitchFamily="18" charset="0"/>
              </a:rPr>
              <a:t>призводить</a:t>
            </a:r>
            <a:r>
              <a:rPr lang="ru-RU" i="1" dirty="0">
                <a:latin typeface="Century Schoolbook" pitchFamily="18" charset="0"/>
              </a:rPr>
              <a:t> до </a:t>
            </a:r>
            <a:r>
              <a:rPr lang="ru-RU" i="1" dirty="0" err="1">
                <a:latin typeface="Century Schoolbook" pitchFamily="18" charset="0"/>
              </a:rPr>
              <a:t>збільшення</a:t>
            </a:r>
            <a:r>
              <a:rPr lang="ru-RU" i="1" dirty="0">
                <a:latin typeface="Century Schoolbook" pitchFamily="18" charset="0"/>
              </a:rPr>
              <a:t> в 2-4 рази </a:t>
            </a:r>
            <a:r>
              <a:rPr lang="ru-RU" i="1" dirty="0" err="1">
                <a:latin typeface="Century Schoolbook" pitchFamily="18" charset="0"/>
              </a:rPr>
              <a:t>промерзання</a:t>
            </a:r>
            <a:r>
              <a:rPr lang="ru-RU" i="1" dirty="0">
                <a:latin typeface="Century Schoolbook" pitchFamily="18" charset="0"/>
              </a:rPr>
              <a:t> грунту.</a:t>
            </a:r>
            <a:endParaRPr lang="ru-RU" i="1" dirty="0">
              <a:latin typeface="Century Schoolbook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03" y="3114181"/>
            <a:ext cx="204742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4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16632"/>
            <a:ext cx="7817296" cy="2304256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err="1" smtClean="0">
                <a:latin typeface="Century Schoolbook" pitchFamily="18" charset="0"/>
              </a:rPr>
              <a:t>Шановні</a:t>
            </a:r>
            <a:r>
              <a:rPr lang="ru-RU" sz="2800" b="1" i="1" dirty="0" smtClean="0">
                <a:latin typeface="Century Schoolbook" pitchFamily="18" charset="0"/>
              </a:rPr>
              <a:t>, </a:t>
            </a:r>
            <a:r>
              <a:rPr lang="ru-RU" sz="2800" b="1" i="1" dirty="0" err="1">
                <a:latin typeface="Century Schoolbook" pitchFamily="18" charset="0"/>
              </a:rPr>
              <a:t>дбаючи</a:t>
            </a:r>
            <a:r>
              <a:rPr lang="ru-RU" sz="2800" b="1" i="1" dirty="0">
                <a:latin typeface="Century Schoolbook" pitchFamily="18" charset="0"/>
              </a:rPr>
              <a:t> про чистоту </a:t>
            </a:r>
            <a:r>
              <a:rPr lang="ru-RU" sz="2800" b="1" i="1" dirty="0" err="1">
                <a:latin typeface="Century Schoolbook" pitchFamily="18" charset="0"/>
              </a:rPr>
              <a:t>обійсть</a:t>
            </a:r>
            <a:r>
              <a:rPr lang="ru-RU" sz="2800" b="1" i="1" dirty="0">
                <a:latin typeface="Century Schoolbook" pitchFamily="18" charset="0"/>
              </a:rPr>
              <a:t>, </a:t>
            </a:r>
            <a:r>
              <a:rPr lang="ru-RU" sz="2800" b="1" i="1" dirty="0" err="1">
                <a:latin typeface="Century Schoolbook" pitchFamily="18" charset="0"/>
              </a:rPr>
              <a:t>господарств</a:t>
            </a:r>
            <a:r>
              <a:rPr lang="ru-RU" sz="2800" b="1" i="1" dirty="0">
                <a:latin typeface="Century Schoolbook" pitchFamily="18" charset="0"/>
              </a:rPr>
              <a:t>, </a:t>
            </a:r>
            <a:r>
              <a:rPr lang="ru-RU" sz="2800" b="1" i="1" dirty="0" err="1">
                <a:latin typeface="Century Schoolbook" pitchFamily="18" charset="0"/>
              </a:rPr>
              <a:t>населених</a:t>
            </a:r>
            <a:r>
              <a:rPr lang="ru-RU" sz="2800" b="1" i="1" dirty="0">
                <a:latin typeface="Century Schoolbook" pitchFamily="18" charset="0"/>
              </a:rPr>
              <a:t> </a:t>
            </a:r>
            <a:r>
              <a:rPr lang="ru-RU" sz="2800" b="1" i="1" dirty="0" err="1">
                <a:latin typeface="Century Schoolbook" pitchFamily="18" charset="0"/>
              </a:rPr>
              <a:t>пунктів</a:t>
            </a:r>
            <a:r>
              <a:rPr lang="ru-RU" sz="2800" b="1" i="1" dirty="0">
                <a:latin typeface="Century Schoolbook" pitchFamily="18" charset="0"/>
              </a:rPr>
              <a:t>, не </a:t>
            </a:r>
            <a:r>
              <a:rPr lang="ru-RU" sz="2800" b="1" i="1" dirty="0" err="1">
                <a:latin typeface="Century Schoolbook" pitchFamily="18" charset="0"/>
              </a:rPr>
              <a:t>нашкодьте</a:t>
            </a:r>
            <a:r>
              <a:rPr lang="ru-RU" sz="2800" b="1" i="1" dirty="0">
                <a:latin typeface="Century Schoolbook" pitchFamily="18" charset="0"/>
              </a:rPr>
              <a:t> </a:t>
            </a:r>
            <a:r>
              <a:rPr lang="ru-RU" sz="2800" b="1" i="1" dirty="0" err="1">
                <a:latin typeface="Century Schoolbook" pitchFamily="18" charset="0"/>
              </a:rPr>
              <a:t>довкіллю</a:t>
            </a:r>
            <a:r>
              <a:rPr lang="ru-RU" sz="2800" b="1" i="1" dirty="0">
                <a:latin typeface="Century Schoolbook" pitchFamily="18" charset="0"/>
              </a:rPr>
              <a:t> та </a:t>
            </a:r>
            <a:r>
              <a:rPr lang="ru-RU" sz="2800" b="1" i="1" dirty="0" err="1">
                <a:latin typeface="Century Schoolbook" pitchFamily="18" charset="0"/>
              </a:rPr>
              <a:t>своєму</a:t>
            </a:r>
            <a:r>
              <a:rPr lang="ru-RU" sz="2800" b="1" i="1" dirty="0">
                <a:latin typeface="Century Schoolbook" pitchFamily="18" charset="0"/>
              </a:rPr>
              <a:t> </a:t>
            </a:r>
            <a:r>
              <a:rPr lang="ru-RU" sz="2800" b="1" i="1" dirty="0" err="1">
                <a:latin typeface="Century Schoolbook" pitchFamily="18" charset="0"/>
              </a:rPr>
              <a:t>здоров’ю</a:t>
            </a:r>
            <a:r>
              <a:rPr lang="ru-RU" sz="2800" b="1" i="1" dirty="0">
                <a:latin typeface="Century Schoolbook" pitchFamily="18" charset="0"/>
              </a:rPr>
              <a:t>!</a:t>
            </a:r>
            <a:r>
              <a:rPr lang="ru-RU" dirty="0"/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280920" cy="48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2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126</TotalTime>
  <Words>316</Words>
  <Application>Microsoft Office PowerPoint</Application>
  <PresentationFormat>Экран (4:3)</PresentationFormat>
  <Paragraphs>23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Эркер</vt:lpstr>
      <vt:lpstr>Опале листя  друг чи ворог?</vt:lpstr>
      <vt:lpstr>ЧОМУ ШКІДЛИВО СПАЛЮВАТИ ОПАЛЕ ЛИСТЯ ТА ЩО З НИМ РОБИТИ? </vt:lpstr>
      <vt:lpstr>  </vt:lpstr>
      <vt:lpstr>  </vt:lpstr>
      <vt:lpstr> Окрім безпосередньої загрози людському здоров’ю, спалювання листя і сухої трави призводить до таких загроз: </vt:lpstr>
      <vt:lpstr>  </vt:lpstr>
      <vt:lpstr>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2013-11-11T18:00:42Z</dcterms:created>
  <dcterms:modified xsi:type="dcterms:W3CDTF">2013-11-11T20:06:43Z</dcterms:modified>
</cp:coreProperties>
</file>