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52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4C71EC6-210F-42DE-9C53-41977AD35B3D}" type="datetimeFigureOut">
              <a:rPr lang="ru-RU" smtClean="0"/>
              <a:t>30.09.2013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30.09.2013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30.09.2013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30.09.2013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30.09.2013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30.09.2013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30.09.2013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30.09.2013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-99392"/>
            <a:ext cx="9144000" cy="5256584"/>
          </a:xfrm>
        </p:spPr>
        <p:txBody>
          <a:bodyPr>
            <a:normAutofit/>
          </a:bodyPr>
          <a:lstStyle/>
          <a:p>
            <a:pPr algn="ctr"/>
            <a:r>
              <a:rPr lang="uk-UA" sz="8800" b="1" dirty="0" smtClean="0"/>
              <a:t>Типи взаємодії </a:t>
            </a:r>
            <a:r>
              <a:rPr lang="uk-UA" sz="8800" b="1" dirty="0" err="1" smtClean="0"/>
              <a:t>неалельних</a:t>
            </a:r>
            <a:r>
              <a:rPr lang="uk-UA" sz="8800" b="1" dirty="0" smtClean="0"/>
              <a:t> генів</a:t>
            </a:r>
            <a:endParaRPr lang="ru-RU" sz="8800" b="1" dirty="0"/>
          </a:p>
        </p:txBody>
      </p:sp>
    </p:spTree>
    <p:extLst>
      <p:ext uri="{BB962C8B-B14F-4D97-AF65-F5344CB8AC3E}">
        <p14:creationId xmlns:p14="http://schemas.microsoft.com/office/powerpoint/2010/main" val="58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3573016"/>
          </a:xfrm>
        </p:spPr>
        <p:txBody>
          <a:bodyPr>
            <a:normAutofit fontScale="92500" lnSpcReduction="10000"/>
          </a:bodyPr>
          <a:lstStyle/>
          <a:p>
            <a:pPr marL="64008" indent="0" algn="ctr">
              <a:buNone/>
            </a:pPr>
            <a:r>
              <a:rPr lang="uk-UA" sz="3200" dirty="0"/>
              <a:t>Прикладами є: </a:t>
            </a:r>
            <a:endParaRPr lang="uk-UA" sz="3200" dirty="0" smtClean="0"/>
          </a:p>
          <a:p>
            <a:r>
              <a:rPr lang="uk-UA" sz="3200" dirty="0" err="1" smtClean="0"/>
              <a:t>арахнодактилія</a:t>
            </a:r>
            <a:r>
              <a:rPr lang="uk-UA" sz="3200" dirty="0" smtClean="0"/>
              <a:t> </a:t>
            </a:r>
            <a:r>
              <a:rPr lang="uk-UA" sz="3200" dirty="0"/>
              <a:t>“павучі </a:t>
            </a:r>
            <a:r>
              <a:rPr lang="uk-UA" sz="3200" dirty="0" err="1"/>
              <a:t>пальці</a:t>
            </a:r>
            <a:r>
              <a:rPr lang="uk-UA" sz="3200" dirty="0" err="1" smtClean="0"/>
              <a:t>”-</a:t>
            </a:r>
            <a:r>
              <a:rPr lang="uk-UA" sz="3200" dirty="0" smtClean="0"/>
              <a:t> формуються видовжені пальці на руках і ногах, </a:t>
            </a:r>
            <a:r>
              <a:rPr lang="uk-UA" sz="3200" dirty="0"/>
              <a:t>дефект </a:t>
            </a:r>
            <a:r>
              <a:rPr lang="uk-UA" sz="3200" dirty="0" smtClean="0"/>
              <a:t>кришталика </a:t>
            </a:r>
            <a:r>
              <a:rPr lang="uk-UA" sz="3200" dirty="0"/>
              <a:t>та вади серця, які викликані домінантним геном</a:t>
            </a:r>
            <a:r>
              <a:rPr lang="uk-UA" sz="3200" dirty="0" smtClean="0"/>
              <a:t>;</a:t>
            </a:r>
          </a:p>
          <a:p>
            <a:r>
              <a:rPr lang="uk-UA" sz="3200" dirty="0" err="1"/>
              <a:t>серповидноклітинна</a:t>
            </a:r>
            <a:r>
              <a:rPr lang="uk-UA" sz="3200" dirty="0"/>
              <a:t> анемія поєднується із </a:t>
            </a:r>
            <a:r>
              <a:rPr lang="uk-UA" sz="3200" dirty="0" err="1"/>
              <a:t>фенілкетонурією</a:t>
            </a:r>
            <a:r>
              <a:rPr lang="uk-UA" sz="3200" dirty="0"/>
              <a:t>, які викликаються рецесивним геном.</a:t>
            </a:r>
            <a:endParaRPr lang="uk-UA" sz="3200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3573016"/>
            <a:ext cx="4048894" cy="327228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3573016"/>
            <a:ext cx="5076056" cy="3284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772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0768"/>
          </a:xfrm>
        </p:spPr>
        <p:txBody>
          <a:bodyPr>
            <a:normAutofit/>
          </a:bodyPr>
          <a:lstStyle/>
          <a:p>
            <a:pPr algn="ctr"/>
            <a:r>
              <a:rPr lang="ru-RU" sz="6600" dirty="0" err="1">
                <a:effectLst/>
              </a:rPr>
              <a:t>Полімерія</a:t>
            </a:r>
            <a:endParaRPr lang="ru-RU" sz="6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uk-UA" sz="3200" dirty="0" smtClean="0"/>
              <a:t>це </a:t>
            </a:r>
            <a:r>
              <a:rPr lang="uk-UA" sz="3200" dirty="0"/>
              <a:t>явище, коли одна і та ж ознака визначається кількома алелями.                   Більшість ознак організму </a:t>
            </a:r>
            <a:r>
              <a:rPr lang="uk-UA" sz="3200" dirty="0" err="1" smtClean="0"/>
              <a:t>контро-</a:t>
            </a:r>
            <a:r>
              <a:rPr lang="uk-UA" sz="3200" dirty="0" smtClean="0"/>
              <a:t>             </a:t>
            </a:r>
            <a:r>
              <a:rPr lang="uk-UA" sz="3200" dirty="0" err="1" smtClean="0"/>
              <a:t>люють</a:t>
            </a:r>
            <a:r>
              <a:rPr lang="uk-UA" sz="3200" dirty="0" smtClean="0"/>
              <a:t> </a:t>
            </a:r>
            <a:r>
              <a:rPr lang="uk-UA" sz="3200" dirty="0"/>
              <a:t>полімерні гени. Ступінь                                ознаки залежить від кількості домінантних алелів. Чим більше домінантних генів, тим сильніше проявляється ознака.   </a:t>
            </a:r>
          </a:p>
          <a:p>
            <a:pPr>
              <a:defRPr/>
            </a:pPr>
            <a:r>
              <a:rPr lang="uk-UA" sz="3200" dirty="0"/>
              <a:t>Розщеплення при </a:t>
            </a:r>
            <a:r>
              <a:rPr lang="uk-UA" sz="3200" dirty="0" err="1"/>
              <a:t>дигібридній</a:t>
            </a:r>
            <a:r>
              <a:rPr lang="uk-UA" sz="3200" dirty="0"/>
              <a:t> полімерії з підсилюючими один одного генами буде         </a:t>
            </a:r>
            <a:r>
              <a:rPr lang="uk-UA" sz="32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1 : 4 : 6 : 4 : 1</a:t>
            </a:r>
            <a:r>
              <a:rPr lang="uk-UA" sz="3200" dirty="0"/>
              <a:t>, а без підсилення </a:t>
            </a:r>
            <a:r>
              <a:rPr lang="uk-UA" sz="32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15 : 1</a:t>
            </a:r>
            <a:r>
              <a:rPr lang="uk-UA" sz="3200" dirty="0"/>
              <a:t>. 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6360029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7281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/>
              <a:t>По типу </a:t>
            </a:r>
            <a:r>
              <a:rPr lang="ru-RU" sz="4400" dirty="0" err="1"/>
              <a:t>полімерії</a:t>
            </a:r>
            <a:r>
              <a:rPr lang="ru-RU" sz="4400" dirty="0"/>
              <a:t> </a:t>
            </a:r>
            <a:r>
              <a:rPr lang="ru-RU" sz="4400" dirty="0" err="1"/>
              <a:t>успадковується</a:t>
            </a:r>
            <a:r>
              <a:rPr lang="ru-RU" sz="4400" dirty="0"/>
              <a:t> </a:t>
            </a:r>
            <a:r>
              <a:rPr lang="ru-RU" sz="4400" dirty="0" err="1"/>
              <a:t>колір</a:t>
            </a:r>
            <a:r>
              <a:rPr lang="ru-RU" sz="4400" dirty="0"/>
              <a:t> </a:t>
            </a:r>
            <a:r>
              <a:rPr lang="ru-RU" sz="4400" dirty="0" err="1"/>
              <a:t>шкіри</a:t>
            </a:r>
            <a:r>
              <a:rPr lang="ru-RU" sz="4400" dirty="0"/>
              <a:t> у </a:t>
            </a:r>
            <a:r>
              <a:rPr lang="ru-RU" sz="4400" dirty="0" err="1"/>
              <a:t>людини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772816"/>
            <a:ext cx="6012160" cy="5085184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ru-RU" sz="3200" b="1" dirty="0">
                <a:solidFill>
                  <a:schemeClr val="bg1">
                    <a:lumMod val="50000"/>
                  </a:schemeClr>
                </a:solidFill>
              </a:rPr>
              <a:t>А</a:t>
            </a:r>
            <a:r>
              <a:rPr lang="ru-RU" sz="1800" b="1" dirty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ru-RU" sz="3200" b="1" dirty="0">
                <a:solidFill>
                  <a:schemeClr val="bg1">
                    <a:lumMod val="50000"/>
                  </a:schemeClr>
                </a:solidFill>
              </a:rPr>
              <a:t>А</a:t>
            </a:r>
            <a:r>
              <a:rPr lang="ru-RU" sz="1800" b="1" dirty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ru-RU" sz="3200" b="1" dirty="0">
                <a:solidFill>
                  <a:schemeClr val="bg1">
                    <a:lumMod val="50000"/>
                  </a:schemeClr>
                </a:solidFill>
              </a:rPr>
              <a:t>А</a:t>
            </a:r>
            <a:r>
              <a:rPr lang="ru-RU" sz="1800" b="1" dirty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ru-RU" sz="3200" b="1" dirty="0">
                <a:solidFill>
                  <a:schemeClr val="bg1">
                    <a:lumMod val="50000"/>
                  </a:schemeClr>
                </a:solidFill>
              </a:rPr>
              <a:t>А</a:t>
            </a:r>
            <a:r>
              <a:rPr lang="ru-RU" sz="1800" b="1" dirty="0">
                <a:solidFill>
                  <a:schemeClr val="bg1">
                    <a:lumMod val="50000"/>
                  </a:schemeClr>
                </a:solidFill>
              </a:rPr>
              <a:t>2 </a:t>
            </a:r>
            <a:r>
              <a:rPr lang="ru-RU" sz="3200" b="1" dirty="0">
                <a:solidFill>
                  <a:schemeClr val="bg1">
                    <a:lumMod val="50000"/>
                  </a:schemeClr>
                </a:solidFill>
              </a:rPr>
              <a:t>– </a:t>
            </a:r>
            <a:r>
              <a:rPr lang="ru-RU" sz="3200" b="1" dirty="0" err="1">
                <a:solidFill>
                  <a:schemeClr val="bg1">
                    <a:lumMod val="50000"/>
                  </a:schemeClr>
                </a:solidFill>
              </a:rPr>
              <a:t>чорношкірі</a:t>
            </a:r>
            <a:endParaRPr lang="ru-RU" sz="3200" b="1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ru-RU" sz="3200" b="1" dirty="0">
                <a:solidFill>
                  <a:srgbClr val="663300"/>
                </a:solidFill>
              </a:rPr>
              <a:t>А</a:t>
            </a:r>
            <a:r>
              <a:rPr lang="ru-RU" sz="1800" b="1" dirty="0">
                <a:solidFill>
                  <a:srgbClr val="663300"/>
                </a:solidFill>
              </a:rPr>
              <a:t>1</a:t>
            </a:r>
            <a:r>
              <a:rPr lang="ru-RU" sz="3200" b="1" dirty="0">
                <a:solidFill>
                  <a:srgbClr val="663300"/>
                </a:solidFill>
              </a:rPr>
              <a:t>А</a:t>
            </a:r>
            <a:r>
              <a:rPr lang="ru-RU" sz="1800" b="1" dirty="0">
                <a:solidFill>
                  <a:srgbClr val="663300"/>
                </a:solidFill>
              </a:rPr>
              <a:t>1</a:t>
            </a:r>
            <a:r>
              <a:rPr lang="ru-RU" sz="3200" b="1" dirty="0">
                <a:solidFill>
                  <a:srgbClr val="663300"/>
                </a:solidFill>
              </a:rPr>
              <a:t>А</a:t>
            </a:r>
            <a:r>
              <a:rPr lang="ru-RU" sz="1800" b="1" dirty="0">
                <a:solidFill>
                  <a:srgbClr val="663300"/>
                </a:solidFill>
              </a:rPr>
              <a:t>2</a:t>
            </a:r>
            <a:r>
              <a:rPr lang="ru-RU" sz="3200" b="1" dirty="0"/>
              <a:t>а</a:t>
            </a:r>
            <a:r>
              <a:rPr lang="ru-RU" sz="1800" b="1" dirty="0"/>
              <a:t>2</a:t>
            </a:r>
            <a:r>
              <a:rPr lang="ru-RU" sz="3200" b="1" dirty="0"/>
              <a:t> </a:t>
            </a:r>
            <a:r>
              <a:rPr lang="ru-RU" sz="3200" b="1" dirty="0" err="1"/>
              <a:t>або</a:t>
            </a:r>
            <a:r>
              <a:rPr lang="ru-RU" sz="3200" b="1" dirty="0"/>
              <a:t> </a:t>
            </a:r>
            <a:r>
              <a:rPr lang="ru-RU" sz="3200" b="1" dirty="0">
                <a:solidFill>
                  <a:srgbClr val="663300"/>
                </a:solidFill>
              </a:rPr>
              <a:t>А</a:t>
            </a:r>
            <a:r>
              <a:rPr lang="ru-RU" sz="1800" b="1" dirty="0">
                <a:solidFill>
                  <a:srgbClr val="663300"/>
                </a:solidFill>
              </a:rPr>
              <a:t>1</a:t>
            </a:r>
            <a:r>
              <a:rPr lang="ru-RU" sz="3200" b="1" dirty="0"/>
              <a:t>а</a:t>
            </a:r>
            <a:r>
              <a:rPr lang="ru-RU" sz="1800" b="1" dirty="0"/>
              <a:t>1</a:t>
            </a:r>
            <a:r>
              <a:rPr lang="ru-RU" sz="3200" b="1" dirty="0">
                <a:solidFill>
                  <a:srgbClr val="663300"/>
                </a:solidFill>
              </a:rPr>
              <a:t>А</a:t>
            </a:r>
            <a:r>
              <a:rPr lang="ru-RU" sz="1800" b="1" dirty="0">
                <a:solidFill>
                  <a:srgbClr val="663300"/>
                </a:solidFill>
              </a:rPr>
              <a:t>2</a:t>
            </a:r>
            <a:r>
              <a:rPr lang="ru-RU" sz="3200" b="1" dirty="0">
                <a:solidFill>
                  <a:srgbClr val="663300"/>
                </a:solidFill>
              </a:rPr>
              <a:t>А</a:t>
            </a:r>
            <a:r>
              <a:rPr lang="ru-RU" sz="1800" b="1" dirty="0">
                <a:solidFill>
                  <a:srgbClr val="663300"/>
                </a:solidFill>
              </a:rPr>
              <a:t>2</a:t>
            </a:r>
            <a:r>
              <a:rPr lang="ru-RU" sz="1800" b="1" dirty="0"/>
              <a:t> </a:t>
            </a:r>
            <a:r>
              <a:rPr lang="ru-RU" sz="3200" b="1" dirty="0"/>
              <a:t> –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ru-RU" sz="3200" b="1" dirty="0"/>
              <a:t>   </a:t>
            </a:r>
            <a:r>
              <a:rPr lang="ru-RU" sz="3200" b="1" dirty="0" err="1">
                <a:solidFill>
                  <a:srgbClr val="996633"/>
                </a:solidFill>
              </a:rPr>
              <a:t>темні</a:t>
            </a:r>
            <a:r>
              <a:rPr lang="ru-RU" sz="3200" b="1" dirty="0">
                <a:solidFill>
                  <a:srgbClr val="996633"/>
                </a:solidFill>
              </a:rPr>
              <a:t> </a:t>
            </a:r>
            <a:r>
              <a:rPr lang="ru-RU" sz="3200" b="1" dirty="0" err="1">
                <a:solidFill>
                  <a:srgbClr val="996633"/>
                </a:solidFill>
              </a:rPr>
              <a:t>мулати</a:t>
            </a:r>
            <a:endParaRPr lang="ru-RU" sz="3200" b="1" dirty="0">
              <a:solidFill>
                <a:srgbClr val="996633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ru-RU" sz="3200" b="1" dirty="0">
                <a:solidFill>
                  <a:srgbClr val="663300"/>
                </a:solidFill>
              </a:rPr>
              <a:t>А</a:t>
            </a:r>
            <a:r>
              <a:rPr lang="ru-RU" sz="1800" b="1" dirty="0">
                <a:solidFill>
                  <a:srgbClr val="663300"/>
                </a:solidFill>
              </a:rPr>
              <a:t>1</a:t>
            </a:r>
            <a:r>
              <a:rPr lang="ru-RU" sz="3200" b="1" dirty="0"/>
              <a:t>а</a:t>
            </a:r>
            <a:r>
              <a:rPr lang="ru-RU" sz="1800" b="1" dirty="0"/>
              <a:t>1</a:t>
            </a:r>
            <a:r>
              <a:rPr lang="ru-RU" sz="3200" b="1" dirty="0">
                <a:solidFill>
                  <a:srgbClr val="663300"/>
                </a:solidFill>
              </a:rPr>
              <a:t>А</a:t>
            </a:r>
            <a:r>
              <a:rPr lang="ru-RU" sz="1800" b="1" dirty="0">
                <a:solidFill>
                  <a:srgbClr val="663300"/>
                </a:solidFill>
              </a:rPr>
              <a:t>2</a:t>
            </a:r>
            <a:r>
              <a:rPr lang="ru-RU" sz="3200" b="1" dirty="0"/>
              <a:t>а</a:t>
            </a:r>
            <a:r>
              <a:rPr lang="ru-RU" sz="1800" b="1" dirty="0"/>
              <a:t>2</a:t>
            </a:r>
            <a:r>
              <a:rPr lang="ru-RU" sz="3200" b="1" dirty="0"/>
              <a:t> </a:t>
            </a:r>
            <a:r>
              <a:rPr lang="ru-RU" sz="3200" b="1" dirty="0" err="1"/>
              <a:t>або</a:t>
            </a:r>
            <a:r>
              <a:rPr lang="ru-RU" sz="3200" b="1" dirty="0"/>
              <a:t> а</a:t>
            </a:r>
            <a:r>
              <a:rPr lang="ru-RU" sz="1800" b="1" dirty="0"/>
              <a:t>1</a:t>
            </a:r>
            <a:r>
              <a:rPr lang="ru-RU" sz="3200" b="1" dirty="0"/>
              <a:t>а</a:t>
            </a:r>
            <a:r>
              <a:rPr lang="ru-RU" sz="1800" b="1" dirty="0"/>
              <a:t>1</a:t>
            </a:r>
            <a:r>
              <a:rPr lang="ru-RU" sz="3200" b="1" dirty="0">
                <a:solidFill>
                  <a:srgbClr val="663300"/>
                </a:solidFill>
              </a:rPr>
              <a:t>А</a:t>
            </a:r>
            <a:r>
              <a:rPr lang="ru-RU" sz="1800" b="1" dirty="0">
                <a:solidFill>
                  <a:srgbClr val="663300"/>
                </a:solidFill>
              </a:rPr>
              <a:t>2</a:t>
            </a:r>
            <a:r>
              <a:rPr lang="ru-RU" sz="3200" b="1" dirty="0">
                <a:solidFill>
                  <a:srgbClr val="663300"/>
                </a:solidFill>
              </a:rPr>
              <a:t>А</a:t>
            </a:r>
            <a:r>
              <a:rPr lang="ru-RU" sz="1800" b="1" dirty="0">
                <a:solidFill>
                  <a:srgbClr val="663300"/>
                </a:solidFill>
              </a:rPr>
              <a:t>2</a:t>
            </a:r>
            <a:r>
              <a:rPr lang="ru-RU" sz="1800" b="1" dirty="0"/>
              <a:t>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ru-RU" sz="3200" b="1" dirty="0"/>
              <a:t>   </a:t>
            </a:r>
            <a:r>
              <a:rPr lang="ru-RU" sz="3200" b="1" dirty="0" err="1"/>
              <a:t>або</a:t>
            </a:r>
            <a:r>
              <a:rPr lang="ru-RU" sz="3200" b="1" dirty="0"/>
              <a:t> </a:t>
            </a:r>
            <a:r>
              <a:rPr lang="ru-RU" sz="3200" b="1" dirty="0">
                <a:solidFill>
                  <a:srgbClr val="663300"/>
                </a:solidFill>
              </a:rPr>
              <a:t>А</a:t>
            </a:r>
            <a:r>
              <a:rPr lang="ru-RU" sz="1800" b="1" dirty="0">
                <a:solidFill>
                  <a:srgbClr val="663300"/>
                </a:solidFill>
              </a:rPr>
              <a:t>1</a:t>
            </a:r>
            <a:r>
              <a:rPr lang="ru-RU" sz="3200" b="1" dirty="0">
                <a:solidFill>
                  <a:srgbClr val="663300"/>
                </a:solidFill>
              </a:rPr>
              <a:t>А</a:t>
            </a:r>
            <a:r>
              <a:rPr lang="ru-RU" sz="1800" b="1" dirty="0">
                <a:solidFill>
                  <a:srgbClr val="663300"/>
                </a:solidFill>
              </a:rPr>
              <a:t>1</a:t>
            </a:r>
            <a:r>
              <a:rPr lang="ru-RU" sz="3200" b="1" dirty="0"/>
              <a:t>а</a:t>
            </a:r>
            <a:r>
              <a:rPr lang="ru-RU" sz="1800" b="1" dirty="0"/>
              <a:t>2</a:t>
            </a:r>
            <a:r>
              <a:rPr lang="ru-RU" sz="3200" b="1" dirty="0"/>
              <a:t>а</a:t>
            </a:r>
            <a:r>
              <a:rPr lang="ru-RU" sz="1800" b="1" dirty="0"/>
              <a:t>2  </a:t>
            </a:r>
            <a:r>
              <a:rPr lang="ru-RU" sz="3200" b="1" dirty="0"/>
              <a:t>–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ru-RU" sz="3200" b="1" dirty="0"/>
              <a:t>   </a:t>
            </a:r>
            <a:r>
              <a:rPr lang="ru-RU" sz="3200" b="1" dirty="0" err="1">
                <a:solidFill>
                  <a:srgbClr val="CC9900"/>
                </a:solidFill>
              </a:rPr>
              <a:t>середні</a:t>
            </a:r>
            <a:r>
              <a:rPr lang="ru-RU" sz="3200" b="1" dirty="0">
                <a:solidFill>
                  <a:srgbClr val="CC9900"/>
                </a:solidFill>
              </a:rPr>
              <a:t> </a:t>
            </a:r>
            <a:r>
              <a:rPr lang="ru-RU" sz="3200" b="1" dirty="0" err="1">
                <a:solidFill>
                  <a:srgbClr val="CC9900"/>
                </a:solidFill>
              </a:rPr>
              <a:t>мулати</a:t>
            </a:r>
            <a:endParaRPr lang="ru-RU" sz="3200" b="1" dirty="0">
              <a:solidFill>
                <a:srgbClr val="CC9900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ru-RU" sz="3200" b="1" dirty="0">
                <a:solidFill>
                  <a:srgbClr val="663300"/>
                </a:solidFill>
              </a:rPr>
              <a:t>А</a:t>
            </a:r>
            <a:r>
              <a:rPr lang="ru-RU" sz="1800" b="1" dirty="0">
                <a:solidFill>
                  <a:srgbClr val="663300"/>
                </a:solidFill>
              </a:rPr>
              <a:t>1</a:t>
            </a:r>
            <a:r>
              <a:rPr lang="ru-RU" sz="3200" b="1" dirty="0"/>
              <a:t>а</a:t>
            </a:r>
            <a:r>
              <a:rPr lang="ru-RU" sz="1800" b="1" dirty="0"/>
              <a:t>1</a:t>
            </a:r>
            <a:r>
              <a:rPr lang="ru-RU" sz="3200" b="1" dirty="0"/>
              <a:t>а</a:t>
            </a:r>
            <a:r>
              <a:rPr lang="ru-RU" sz="1800" b="1" dirty="0"/>
              <a:t>2</a:t>
            </a:r>
            <a:r>
              <a:rPr lang="ru-RU" sz="3200" b="1" dirty="0"/>
              <a:t>а</a:t>
            </a:r>
            <a:r>
              <a:rPr lang="ru-RU" sz="1800" b="1" dirty="0"/>
              <a:t>2</a:t>
            </a:r>
            <a:r>
              <a:rPr lang="ru-RU" sz="3200" b="1" dirty="0"/>
              <a:t> </a:t>
            </a:r>
            <a:r>
              <a:rPr lang="ru-RU" sz="3200" b="1" dirty="0" err="1"/>
              <a:t>або</a:t>
            </a:r>
            <a:r>
              <a:rPr lang="ru-RU" sz="3200" b="1" dirty="0"/>
              <a:t> а</a:t>
            </a:r>
            <a:r>
              <a:rPr lang="ru-RU" sz="1800" b="1" dirty="0"/>
              <a:t>1</a:t>
            </a:r>
            <a:r>
              <a:rPr lang="ru-RU" sz="3200" b="1" dirty="0"/>
              <a:t>а</a:t>
            </a:r>
            <a:r>
              <a:rPr lang="ru-RU" sz="1800" b="1" dirty="0"/>
              <a:t>1</a:t>
            </a:r>
            <a:r>
              <a:rPr lang="ru-RU" sz="3200" b="1" dirty="0">
                <a:solidFill>
                  <a:srgbClr val="663300"/>
                </a:solidFill>
              </a:rPr>
              <a:t>А</a:t>
            </a:r>
            <a:r>
              <a:rPr lang="ru-RU" sz="1800" b="1" dirty="0">
                <a:solidFill>
                  <a:srgbClr val="663300"/>
                </a:solidFill>
              </a:rPr>
              <a:t>2</a:t>
            </a:r>
            <a:r>
              <a:rPr lang="ru-RU" sz="3200" b="1" dirty="0"/>
              <a:t>а</a:t>
            </a:r>
            <a:r>
              <a:rPr lang="ru-RU" sz="1800" b="1" dirty="0"/>
              <a:t>2 </a:t>
            </a:r>
            <a:r>
              <a:rPr lang="ru-RU" sz="3200" b="1" dirty="0"/>
              <a:t>–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ru-RU" sz="1800" b="1" dirty="0"/>
              <a:t>     </a:t>
            </a:r>
            <a:r>
              <a:rPr lang="ru-RU" sz="3200" b="1" dirty="0" err="1">
                <a:solidFill>
                  <a:srgbClr val="FFCC66"/>
                </a:solidFill>
              </a:rPr>
              <a:t>светлі</a:t>
            </a:r>
            <a:r>
              <a:rPr lang="ru-RU" sz="3200" b="1" dirty="0">
                <a:solidFill>
                  <a:srgbClr val="FFCC66"/>
                </a:solidFill>
              </a:rPr>
              <a:t> </a:t>
            </a:r>
            <a:r>
              <a:rPr lang="ru-RU" sz="3200" b="1" dirty="0" err="1">
                <a:solidFill>
                  <a:srgbClr val="FFCC66"/>
                </a:solidFill>
              </a:rPr>
              <a:t>мулати</a:t>
            </a:r>
            <a:r>
              <a:rPr lang="ru-RU" sz="1800" b="1" dirty="0">
                <a:solidFill>
                  <a:srgbClr val="FFCC66"/>
                </a:solidFill>
              </a:rPr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ru-RU" sz="3200" b="1" dirty="0"/>
              <a:t>а</a:t>
            </a:r>
            <a:r>
              <a:rPr lang="ru-RU" sz="1800" b="1" dirty="0"/>
              <a:t>1</a:t>
            </a:r>
            <a:r>
              <a:rPr lang="ru-RU" sz="3200" b="1" dirty="0"/>
              <a:t>а</a:t>
            </a:r>
            <a:r>
              <a:rPr lang="ru-RU" sz="1800" b="1" dirty="0"/>
              <a:t>1</a:t>
            </a:r>
            <a:r>
              <a:rPr lang="ru-RU" sz="3200" b="1" dirty="0"/>
              <a:t>а</a:t>
            </a:r>
            <a:r>
              <a:rPr lang="ru-RU" sz="1800" b="1" dirty="0"/>
              <a:t>2</a:t>
            </a:r>
            <a:r>
              <a:rPr lang="ru-RU" sz="3200" b="1" dirty="0"/>
              <a:t>а</a:t>
            </a:r>
            <a:r>
              <a:rPr lang="ru-RU" sz="1800" b="1" dirty="0"/>
              <a:t>2 </a:t>
            </a:r>
            <a:r>
              <a:rPr lang="ru-RU" sz="3200" b="1" dirty="0"/>
              <a:t>– </a:t>
            </a:r>
            <a:r>
              <a:rPr lang="ru-RU" sz="3200" b="1" dirty="0" err="1"/>
              <a:t>білі</a:t>
            </a:r>
            <a:endParaRPr lang="ru-RU" sz="3200" b="1" dirty="0"/>
          </a:p>
          <a:p>
            <a:endParaRPr lang="ru-RU" dirty="0"/>
          </a:p>
        </p:txBody>
      </p:sp>
      <p:pic>
        <p:nvPicPr>
          <p:cNvPr id="4" name="Picture 4" descr="Бразильц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1916832"/>
            <a:ext cx="3546475" cy="471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4225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44824"/>
          </a:xfrm>
        </p:spPr>
        <p:txBody>
          <a:bodyPr>
            <a:normAutofit/>
          </a:bodyPr>
          <a:lstStyle/>
          <a:p>
            <a:r>
              <a:rPr lang="uk-UA" sz="4000" dirty="0"/>
              <a:t>Типи взаємодії </a:t>
            </a:r>
            <a:r>
              <a:rPr lang="uk-UA" sz="4000" dirty="0" err="1"/>
              <a:t>неалельних</a:t>
            </a:r>
            <a:r>
              <a:rPr lang="uk-UA" sz="4000" dirty="0"/>
              <a:t> генів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/>
          <a:lstStyle/>
          <a:p>
            <a:pPr>
              <a:defRPr/>
            </a:pPr>
            <a:r>
              <a:rPr lang="uk-UA" sz="32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Епістаз</a:t>
            </a:r>
            <a:r>
              <a:rPr lang="uk-UA" sz="3200" b="1" dirty="0"/>
              <a:t> – </a:t>
            </a:r>
            <a:r>
              <a:rPr lang="uk-UA" sz="3200" dirty="0"/>
              <a:t>пригнічення </a:t>
            </a:r>
            <a:r>
              <a:rPr lang="uk-UA" sz="3200" dirty="0" smtClean="0"/>
              <a:t>алелями одного гена у фенотипі алелів іншого, </a:t>
            </a:r>
            <a:r>
              <a:rPr lang="uk-UA" sz="3200" dirty="0" err="1" smtClean="0"/>
              <a:t>неалельного</a:t>
            </a:r>
            <a:r>
              <a:rPr lang="uk-UA" sz="3200" dirty="0" smtClean="0"/>
              <a:t> гена.</a:t>
            </a:r>
            <a:endParaRPr lang="uk-UA" sz="3200" dirty="0"/>
          </a:p>
          <a:p>
            <a:pPr>
              <a:defRPr/>
            </a:pPr>
            <a:r>
              <a:rPr lang="uk-UA" sz="3200" b="1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Комплементарність</a:t>
            </a:r>
            <a:r>
              <a:rPr lang="uk-UA" sz="3200" b="1" dirty="0">
                <a:solidFill>
                  <a:srgbClr val="990000"/>
                </a:solidFill>
              </a:rPr>
              <a:t> </a:t>
            </a:r>
            <a:r>
              <a:rPr lang="uk-UA" sz="3200" b="1" dirty="0"/>
              <a:t>– </a:t>
            </a:r>
            <a:r>
              <a:rPr lang="uk-UA" sz="3200" dirty="0"/>
              <a:t>одночасна </a:t>
            </a:r>
            <a:r>
              <a:rPr lang="en-US" sz="3200" dirty="0"/>
              <a:t>                           </a:t>
            </a:r>
            <a:r>
              <a:rPr lang="uk-UA" sz="3200" dirty="0"/>
              <a:t>дія двох домінантних генів різних </a:t>
            </a:r>
            <a:r>
              <a:rPr lang="en-US" sz="3200" dirty="0"/>
              <a:t>             </a:t>
            </a:r>
            <a:r>
              <a:rPr lang="uk-UA" sz="3200" dirty="0"/>
              <a:t>локусів дає нову ознаку. </a:t>
            </a:r>
          </a:p>
          <a:p>
            <a:pPr>
              <a:defRPr/>
            </a:pPr>
            <a:r>
              <a:rPr lang="uk-UA" sz="32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Плейотропія</a:t>
            </a:r>
            <a:r>
              <a:rPr lang="uk-UA" sz="3200" b="1" dirty="0"/>
              <a:t> – </a:t>
            </a:r>
            <a:r>
              <a:rPr lang="uk-UA" sz="3200" dirty="0"/>
              <a:t>вплив одного гена на розвиток </a:t>
            </a:r>
            <a:r>
              <a:rPr lang="uk-UA" sz="3200" dirty="0" smtClean="0"/>
              <a:t>кількох фенотипічних </a:t>
            </a:r>
            <a:r>
              <a:rPr lang="uk-UA" sz="3200" dirty="0"/>
              <a:t>ознак.</a:t>
            </a:r>
          </a:p>
          <a:p>
            <a:pPr>
              <a:defRPr/>
            </a:pPr>
            <a:r>
              <a:rPr lang="uk-UA" sz="32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Полімерія</a:t>
            </a:r>
            <a:r>
              <a:rPr lang="uk-UA" sz="3200" b="1" dirty="0"/>
              <a:t> – </a:t>
            </a:r>
            <a:r>
              <a:rPr lang="uk-UA" sz="3200" dirty="0"/>
              <a:t>зумовленість однієї </a:t>
            </a:r>
            <a:r>
              <a:rPr lang="en-US" sz="3200" dirty="0"/>
              <a:t>                         </a:t>
            </a:r>
            <a:r>
              <a:rPr lang="uk-UA" sz="3200" dirty="0"/>
              <a:t>ознаки дією кількох генів.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2067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44824"/>
          </a:xfrm>
        </p:spPr>
        <p:txBody>
          <a:bodyPr>
            <a:normAutofit/>
          </a:bodyPr>
          <a:lstStyle/>
          <a:p>
            <a:pPr algn="ctr"/>
            <a:r>
              <a:rPr lang="uk-UA" sz="8800" dirty="0"/>
              <a:t>Епістаз</a:t>
            </a:r>
            <a:endParaRPr lang="ru-RU" sz="8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82808"/>
            <a:ext cx="7308304" cy="4975192"/>
          </a:xfrm>
        </p:spPr>
        <p:txBody>
          <a:bodyPr/>
          <a:lstStyle/>
          <a:p>
            <a:r>
              <a:rPr lang="uk-UA" dirty="0" smtClean="0"/>
              <a:t>- тип </a:t>
            </a:r>
            <a:r>
              <a:rPr lang="uk-UA" dirty="0"/>
              <a:t>взаємодії генів, за якого ген однієї </a:t>
            </a:r>
            <a:r>
              <a:rPr lang="uk-UA" dirty="0" err="1"/>
              <a:t>алельної</a:t>
            </a:r>
            <a:r>
              <a:rPr lang="uk-UA" dirty="0"/>
              <a:t> пари пригнічує дію гена іншої </a:t>
            </a:r>
            <a:r>
              <a:rPr lang="uk-UA" dirty="0" smtClean="0"/>
              <a:t>пари.</a:t>
            </a:r>
          </a:p>
          <a:p>
            <a:r>
              <a:rPr lang="uk-UA" i="1" dirty="0" err="1"/>
              <a:t>Епі</a:t>
            </a:r>
            <a:r>
              <a:rPr lang="uk-UA" dirty="0"/>
              <a:t>” – зверху, “</a:t>
            </a:r>
            <a:r>
              <a:rPr lang="uk-UA" i="1" dirty="0" err="1"/>
              <a:t>стасіс</a:t>
            </a:r>
            <a:r>
              <a:rPr lang="uk-UA" dirty="0"/>
              <a:t>” – </a:t>
            </a:r>
            <a:r>
              <a:rPr lang="uk-UA" dirty="0" smtClean="0"/>
              <a:t>стояння</a:t>
            </a:r>
          </a:p>
          <a:p>
            <a:r>
              <a:rPr lang="uk-UA" dirty="0"/>
              <a:t>Ген, що пригнічує фенотипічні прояви іншого, називається </a:t>
            </a:r>
            <a:r>
              <a:rPr lang="uk-UA" i="1" dirty="0" err="1"/>
              <a:t>епістатичним</a:t>
            </a:r>
            <a:r>
              <a:rPr lang="uk-UA" dirty="0"/>
              <a:t>; ген, чия активність пригнічена, називається </a:t>
            </a:r>
            <a:r>
              <a:rPr lang="uk-UA" i="1" dirty="0" err="1"/>
              <a:t>гіпостатичним</a:t>
            </a:r>
            <a:r>
              <a:rPr lang="uk-UA" dirty="0"/>
              <a:t>.</a:t>
            </a:r>
          </a:p>
          <a:p>
            <a:endParaRPr lang="ru-RU" dirty="0"/>
          </a:p>
        </p:txBody>
      </p:sp>
      <p:pic>
        <p:nvPicPr>
          <p:cNvPr id="4" name="Рисунок 4" descr="2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2852936"/>
            <a:ext cx="2114550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2462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957392"/>
          </a:xfrm>
        </p:spPr>
        <p:txBody>
          <a:bodyPr/>
          <a:lstStyle/>
          <a:p>
            <a:pPr marL="64008" indent="0" algn="ctr">
              <a:buNone/>
              <a:defRPr/>
            </a:pPr>
            <a:r>
              <a:rPr lang="uk-UA" sz="5400" dirty="0" smtClean="0"/>
              <a:t> </a:t>
            </a:r>
            <a:r>
              <a:rPr lang="uk-UA" sz="5400" dirty="0" smtClean="0">
                <a:solidFill>
                  <a:schemeClr val="accent1"/>
                </a:solidFill>
              </a:rPr>
              <a:t>Епістаз </a:t>
            </a:r>
            <a:r>
              <a:rPr lang="uk-UA" sz="5400" dirty="0">
                <a:solidFill>
                  <a:schemeClr val="accent1"/>
                </a:solidFill>
              </a:rPr>
              <a:t>буває двох типів: </a:t>
            </a:r>
          </a:p>
          <a:p>
            <a:pPr>
              <a:buFontTx/>
              <a:buChar char="-"/>
              <a:defRPr/>
            </a:pPr>
            <a:r>
              <a:rPr lang="uk-UA" sz="32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домінантний</a:t>
            </a:r>
            <a:r>
              <a:rPr lang="uk-UA" sz="3200" dirty="0"/>
              <a:t>, коли домінантний </a:t>
            </a:r>
            <a:r>
              <a:rPr lang="en-US" sz="3200" dirty="0"/>
              <a:t>                             </a:t>
            </a:r>
            <a:r>
              <a:rPr lang="uk-UA" sz="3200" dirty="0"/>
              <a:t>алель одного гена пригнічує </a:t>
            </a:r>
            <a:r>
              <a:rPr lang="en-US" sz="3200" dirty="0"/>
              <a:t>                                 </a:t>
            </a:r>
            <a:r>
              <a:rPr lang="uk-UA" sz="3200" dirty="0"/>
              <a:t>прояв іншого гена;</a:t>
            </a:r>
          </a:p>
          <a:p>
            <a:pPr>
              <a:buFontTx/>
              <a:buChar char="-"/>
              <a:defRPr/>
            </a:pPr>
            <a:r>
              <a:rPr lang="uk-UA" sz="32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рецесивний</a:t>
            </a:r>
            <a:r>
              <a:rPr lang="uk-UA" sz="3200" dirty="0"/>
              <a:t>, коли рецесивний </a:t>
            </a:r>
            <a:r>
              <a:rPr lang="en-US" sz="3200" dirty="0"/>
              <a:t>                          </a:t>
            </a:r>
            <a:r>
              <a:rPr lang="uk-UA" sz="3200" dirty="0"/>
              <a:t>алель пригнічує прояв іншого гена. </a:t>
            </a:r>
          </a:p>
          <a:p>
            <a:endParaRPr lang="ru-RU" dirty="0"/>
          </a:p>
        </p:txBody>
      </p:sp>
      <p:pic>
        <p:nvPicPr>
          <p:cNvPr id="4" name="Рисунок 4" descr="взаєм генів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539233"/>
            <a:ext cx="4248472" cy="3302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7413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28800"/>
          </a:xfrm>
        </p:spPr>
        <p:txBody>
          <a:bodyPr>
            <a:normAutofit/>
          </a:bodyPr>
          <a:lstStyle/>
          <a:p>
            <a:r>
              <a:rPr lang="ru-RU" sz="4800" dirty="0" err="1">
                <a:effectLst/>
              </a:rPr>
              <a:t>Розщеплення</a:t>
            </a:r>
            <a:r>
              <a:rPr lang="ru-RU" sz="4800" dirty="0">
                <a:effectLst/>
              </a:rPr>
              <a:t> при </a:t>
            </a:r>
            <a:r>
              <a:rPr lang="ru-RU" sz="4800" dirty="0" err="1">
                <a:effectLst/>
              </a:rPr>
              <a:t>епістазі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ru-RU" sz="3200" dirty="0"/>
              <a:t>У </a:t>
            </a:r>
            <a:r>
              <a:rPr lang="uk-UA" sz="3200" dirty="0"/>
              <a:t>випадку </a:t>
            </a:r>
            <a:r>
              <a:rPr lang="uk-UA" sz="3200" dirty="0" err="1"/>
              <a:t>дигібридного</a:t>
            </a:r>
            <a:r>
              <a:rPr lang="uk-UA" sz="3200" dirty="0"/>
              <a:t> схрещування</a:t>
            </a:r>
            <a:r>
              <a:rPr lang="ru-RU" sz="3200" dirty="0"/>
              <a:t>, </a:t>
            </a:r>
            <a:r>
              <a:rPr lang="uk-UA" sz="3200" dirty="0"/>
              <a:t>коли </a:t>
            </a:r>
            <a:r>
              <a:rPr lang="uk-UA" sz="3200" dirty="0" err="1"/>
              <a:t>геном-пригнічувачем</a:t>
            </a:r>
            <a:r>
              <a:rPr lang="uk-UA" sz="3200" dirty="0"/>
              <a:t> є </a:t>
            </a:r>
            <a:r>
              <a:rPr lang="ru-RU" sz="3200" dirty="0" err="1"/>
              <a:t>домінантний</a:t>
            </a:r>
            <a:r>
              <a:rPr lang="ru-RU" sz="3200" dirty="0"/>
              <a:t> ген, </a:t>
            </a:r>
            <a:r>
              <a:rPr lang="ru-RU" sz="3200" dirty="0" err="1"/>
              <a:t>розщеплення</a:t>
            </a:r>
            <a:r>
              <a:rPr lang="ru-RU" sz="3200" dirty="0"/>
              <a:t> у другому </a:t>
            </a:r>
            <a:r>
              <a:rPr lang="ru-RU" sz="3200" dirty="0" err="1"/>
              <a:t>поколінні</a:t>
            </a:r>
            <a:r>
              <a:rPr lang="ru-RU" sz="3200" dirty="0"/>
              <a:t> буде </a:t>
            </a:r>
            <a:r>
              <a:rPr lang="ru-RU" sz="32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13 : 3 </a:t>
            </a:r>
            <a:r>
              <a:rPr lang="ru-RU" sz="3200" dirty="0" err="1"/>
              <a:t>або</a:t>
            </a:r>
            <a:r>
              <a:rPr lang="ru-RU" sz="3200" dirty="0"/>
              <a:t> </a:t>
            </a:r>
            <a:r>
              <a:rPr lang="ru-RU" sz="32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12 : 3 : 1</a:t>
            </a:r>
            <a:r>
              <a:rPr lang="ru-RU" sz="32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.</a:t>
            </a:r>
          </a:p>
          <a:p>
            <a:pPr>
              <a:lnSpc>
                <a:spcPct val="90000"/>
              </a:lnSpc>
              <a:defRPr/>
            </a:pPr>
            <a:r>
              <a:rPr lang="ru-RU" sz="3200" dirty="0"/>
              <a:t>У </a:t>
            </a:r>
            <a:r>
              <a:rPr lang="uk-UA" sz="3200" dirty="0"/>
              <a:t>випадку схрещування                          дигібридів, при рецесивному                                   епістазі, розщеплення в </a:t>
            </a:r>
            <a:r>
              <a:rPr lang="uk-UA" sz="3200" dirty="0" err="1"/>
              <a:t>дру</a:t>
            </a:r>
            <a:r>
              <a:rPr lang="uk-UA" sz="3200" dirty="0"/>
              <a:t> -                                        </a:t>
            </a:r>
            <a:r>
              <a:rPr lang="uk-UA" sz="3200" dirty="0" err="1"/>
              <a:t>гому</a:t>
            </a:r>
            <a:r>
              <a:rPr lang="uk-UA" sz="3200" dirty="0"/>
              <a:t> поколінні спостерігається                           у відношенні  </a:t>
            </a:r>
            <a:r>
              <a:rPr lang="uk-UA" sz="32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9 : 3 : 4</a:t>
            </a:r>
            <a:r>
              <a:rPr lang="uk-UA" sz="3200" dirty="0"/>
              <a:t>. </a:t>
            </a:r>
            <a:r>
              <a:rPr lang="uk-UA" sz="32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9658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00808"/>
          </a:xfrm>
        </p:spPr>
        <p:txBody>
          <a:bodyPr>
            <a:normAutofit/>
          </a:bodyPr>
          <a:lstStyle/>
          <a:p>
            <a:pPr algn="ctr"/>
            <a:r>
              <a:rPr lang="ru-RU" sz="5400" dirty="0" err="1">
                <a:effectLst/>
              </a:rPr>
              <a:t>Комплементарність</a:t>
            </a: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40768"/>
            <a:ext cx="6588224" cy="5517232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  <a:defRPr/>
            </a:pPr>
            <a:r>
              <a:rPr lang="uk-UA" sz="3200" dirty="0"/>
              <a:t>Це явище, при якому два </a:t>
            </a:r>
            <a:r>
              <a:rPr lang="uk-UA" sz="3200" dirty="0" err="1"/>
              <a:t>неалельних</a:t>
            </a:r>
            <a:r>
              <a:rPr lang="uk-UA" sz="3200" dirty="0"/>
              <a:t> гена, які поєдналися, дають нову ознаку. </a:t>
            </a:r>
          </a:p>
          <a:p>
            <a:pPr>
              <a:lnSpc>
                <a:spcPct val="90000"/>
              </a:lnSpc>
              <a:defRPr/>
            </a:pPr>
            <a:r>
              <a:rPr lang="uk-UA" sz="3200" dirty="0"/>
              <a:t>При схрещуванні дигібридів у                 другому поколінні відбувається розщеплення по фенотипу у                    відношенні </a:t>
            </a:r>
            <a:r>
              <a:rPr lang="uk-UA" sz="32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9 : 3 : 3 : 1</a:t>
            </a:r>
            <a:r>
              <a:rPr lang="uk-UA" sz="3200" dirty="0"/>
              <a:t>. </a:t>
            </a:r>
          </a:p>
          <a:p>
            <a:pPr>
              <a:lnSpc>
                <a:spcPct val="90000"/>
              </a:lnSpc>
              <a:defRPr/>
            </a:pPr>
            <a:r>
              <a:rPr lang="uk-UA" sz="3200" dirty="0"/>
              <a:t>В інших випадках </a:t>
            </a:r>
            <a:r>
              <a:rPr lang="uk-UA" sz="3200" dirty="0" err="1"/>
              <a:t>комплементарності</a:t>
            </a:r>
            <a:r>
              <a:rPr lang="uk-UA" sz="3200" dirty="0"/>
              <a:t> можливе розщеплення у відношенні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uk-UA" sz="3200" dirty="0"/>
              <a:t>   </a:t>
            </a:r>
            <a:r>
              <a:rPr lang="uk-UA" sz="32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9 : 7</a:t>
            </a:r>
            <a:r>
              <a:rPr lang="uk-UA" sz="3200" dirty="0"/>
              <a:t>, або </a:t>
            </a:r>
            <a:r>
              <a:rPr lang="uk-UA" sz="32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9 : 6 : 1</a:t>
            </a:r>
            <a:r>
              <a:rPr lang="uk-UA" sz="3200" dirty="0"/>
              <a:t>, </a:t>
            </a:r>
            <a:r>
              <a:rPr lang="uk-UA" sz="3200" dirty="0" err="1"/>
              <a:t>або</a:t>
            </a:r>
            <a:r>
              <a:rPr lang="uk-UA" sz="3200" dirty="0"/>
              <a:t> </a:t>
            </a:r>
            <a:r>
              <a:rPr lang="uk-UA" sz="32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9 : 3 : 4</a:t>
            </a:r>
            <a:r>
              <a:rPr lang="uk-UA" sz="3200" dirty="0"/>
              <a:t>.</a:t>
            </a:r>
            <a:endParaRPr lang="ru-RU" dirty="0"/>
          </a:p>
        </p:txBody>
      </p:sp>
      <p:pic>
        <p:nvPicPr>
          <p:cNvPr id="4" name="Рисунок 3" descr="13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492896"/>
            <a:ext cx="2506018" cy="2004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3182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72816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400" dirty="0" smtClean="0">
                <a:latin typeface="Arial" charset="0"/>
              </a:rPr>
              <a:t>Приклад </a:t>
            </a:r>
            <a:r>
              <a:rPr lang="uk-UA" sz="4400" dirty="0">
                <a:latin typeface="Arial" charset="0"/>
              </a:rPr>
              <a:t>комплементарної взаємодії генів – забарвлення оперення у папуг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44824"/>
            <a:ext cx="7055768" cy="5013176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00CCFF"/>
                </a:solidFill>
              </a:rPr>
              <a:t>A</a:t>
            </a:r>
            <a:r>
              <a:rPr lang="ru-RU" dirty="0"/>
              <a:t> – </a:t>
            </a:r>
            <a:r>
              <a:rPr lang="ru-RU" dirty="0" err="1"/>
              <a:t>голубий</a:t>
            </a:r>
            <a:r>
              <a:rPr lang="ru-RU" dirty="0"/>
              <a:t> </a:t>
            </a:r>
            <a:r>
              <a:rPr lang="ru-RU" dirty="0" err="1"/>
              <a:t>пігмент</a:t>
            </a:r>
            <a:endParaRPr lang="en-US" dirty="0"/>
          </a:p>
          <a:p>
            <a:pPr>
              <a:defRPr/>
            </a:pPr>
            <a:r>
              <a:rPr lang="ru-RU" dirty="0"/>
              <a:t>а – </a:t>
            </a:r>
            <a:r>
              <a:rPr lang="ru-RU" dirty="0" err="1"/>
              <a:t>відсутність</a:t>
            </a:r>
            <a:r>
              <a:rPr lang="ru-RU" dirty="0"/>
              <a:t> голубого </a:t>
            </a:r>
            <a:r>
              <a:rPr lang="ru-RU" dirty="0" err="1"/>
              <a:t>пігменту</a:t>
            </a:r>
            <a:endParaRPr lang="en-US" dirty="0"/>
          </a:p>
          <a:p>
            <a:pPr>
              <a:defRPr/>
            </a:pPr>
            <a:r>
              <a:rPr lang="en-US" dirty="0">
                <a:solidFill>
                  <a:srgbClr val="FFFF00"/>
                </a:solidFill>
              </a:rPr>
              <a:t>B</a:t>
            </a:r>
            <a:r>
              <a:rPr lang="ru-RU" dirty="0"/>
              <a:t> – </a:t>
            </a:r>
            <a:r>
              <a:rPr lang="ru-RU" dirty="0" err="1"/>
              <a:t>жовтий</a:t>
            </a:r>
            <a:r>
              <a:rPr lang="ru-RU" dirty="0"/>
              <a:t> </a:t>
            </a:r>
            <a:r>
              <a:rPr lang="ru-RU" dirty="0" err="1"/>
              <a:t>пігмент</a:t>
            </a:r>
            <a:endParaRPr lang="en-US" dirty="0"/>
          </a:p>
          <a:p>
            <a:pPr>
              <a:defRPr/>
            </a:pPr>
            <a:r>
              <a:rPr lang="en-US" dirty="0"/>
              <a:t>b</a:t>
            </a:r>
            <a:r>
              <a:rPr lang="ru-RU" dirty="0"/>
              <a:t> – </a:t>
            </a:r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жовтого</a:t>
            </a:r>
            <a:r>
              <a:rPr lang="ru-RU" dirty="0"/>
              <a:t> </a:t>
            </a:r>
          </a:p>
          <a:p>
            <a:pPr>
              <a:buNone/>
              <a:defRPr/>
            </a:pPr>
            <a:r>
              <a:rPr lang="ru-RU" dirty="0"/>
              <a:t>   </a:t>
            </a:r>
            <a:r>
              <a:rPr lang="ru-RU" dirty="0" err="1"/>
              <a:t>пігменту</a:t>
            </a:r>
            <a:endParaRPr lang="en-US" dirty="0"/>
          </a:p>
          <a:p>
            <a:pPr>
              <a:defRPr/>
            </a:pPr>
            <a:r>
              <a:rPr lang="en-US" dirty="0">
                <a:solidFill>
                  <a:srgbClr val="006600"/>
                </a:solidFill>
              </a:rPr>
              <a:t>A.B.</a:t>
            </a:r>
            <a:r>
              <a:rPr lang="en-US" dirty="0"/>
              <a:t> – </a:t>
            </a:r>
            <a:r>
              <a:rPr lang="ru-RU" dirty="0" err="1"/>
              <a:t>зелений</a:t>
            </a:r>
            <a:r>
              <a:rPr lang="ru-RU" dirty="0"/>
              <a:t> </a:t>
            </a:r>
            <a:r>
              <a:rPr lang="ru-RU" dirty="0" err="1"/>
              <a:t>колір</a:t>
            </a:r>
            <a:endParaRPr lang="en-US" dirty="0"/>
          </a:p>
          <a:p>
            <a:pPr>
              <a:defRPr/>
            </a:pPr>
            <a:r>
              <a:rPr lang="ru-RU" dirty="0"/>
              <a:t>а</a:t>
            </a:r>
            <a:r>
              <a:rPr lang="en-US" dirty="0" err="1"/>
              <a:t>abb</a:t>
            </a:r>
            <a:r>
              <a:rPr lang="ru-RU" dirty="0"/>
              <a:t> – </a:t>
            </a:r>
            <a:r>
              <a:rPr lang="ru-RU" dirty="0" err="1"/>
              <a:t>білий</a:t>
            </a:r>
            <a:r>
              <a:rPr lang="ru-RU" dirty="0"/>
              <a:t> </a:t>
            </a:r>
            <a:r>
              <a:rPr lang="ru-RU" dirty="0" err="1"/>
              <a:t>колір</a:t>
            </a:r>
            <a:endParaRPr lang="en-US" dirty="0"/>
          </a:p>
          <a:p>
            <a:endParaRPr lang="ru-RU" dirty="0"/>
          </a:p>
        </p:txBody>
      </p:sp>
      <p:pic>
        <p:nvPicPr>
          <p:cNvPr id="4" name="Picture 4" descr="Попугайчик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140968"/>
            <a:ext cx="3522435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2357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  <a:defRPr/>
            </a:pPr>
            <a:r>
              <a:rPr lang="ru-RU" b="1" dirty="0"/>
              <a:t> </a:t>
            </a:r>
            <a:r>
              <a:rPr lang="ru-RU" b="1" dirty="0" smtClean="0"/>
              <a:t>       Р </a:t>
            </a:r>
            <a:r>
              <a:rPr lang="ru-RU" dirty="0" smtClean="0"/>
              <a:t>     </a:t>
            </a:r>
            <a:r>
              <a:rPr lang="en-US" b="1" dirty="0"/>
              <a:t>♀ </a:t>
            </a:r>
            <a:r>
              <a:rPr lang="en-US" dirty="0"/>
              <a:t>  </a:t>
            </a:r>
            <a:r>
              <a:rPr lang="en-US" b="1" dirty="0" err="1">
                <a:solidFill>
                  <a:srgbClr val="00CCFF"/>
                </a:solidFill>
              </a:rPr>
              <a:t>A</a:t>
            </a:r>
            <a:r>
              <a:rPr lang="en-US" b="1" dirty="0" err="1"/>
              <a:t>abb</a:t>
            </a:r>
            <a:r>
              <a:rPr lang="ru-RU" b="1" dirty="0"/>
              <a:t>   Х   </a:t>
            </a:r>
            <a:r>
              <a:rPr lang="ru-RU" b="1" dirty="0" smtClean="0"/>
              <a:t>    ♂  </a:t>
            </a:r>
            <a:r>
              <a:rPr lang="en-US" b="1" dirty="0" err="1" smtClean="0"/>
              <a:t>aa</a:t>
            </a:r>
            <a:r>
              <a:rPr lang="en-US" b="1" dirty="0" err="1" smtClean="0">
                <a:solidFill>
                  <a:srgbClr val="FFFF00"/>
                </a:solidFill>
              </a:rPr>
              <a:t>B</a:t>
            </a:r>
            <a:r>
              <a:rPr lang="en-US" b="1" dirty="0" err="1" smtClean="0"/>
              <a:t>b</a:t>
            </a:r>
            <a:r>
              <a:rPr lang="ru-RU" b="1" dirty="0" smtClean="0"/>
              <a:t>    </a:t>
            </a:r>
            <a:endParaRPr lang="en-US" dirty="0"/>
          </a:p>
          <a:p>
            <a:pPr>
              <a:buNone/>
              <a:defRPr/>
            </a:pPr>
            <a:r>
              <a:rPr lang="ru-RU" dirty="0"/>
              <a:t>    </a:t>
            </a:r>
            <a:r>
              <a:rPr lang="en-US" dirty="0"/>
              <a:t>           </a:t>
            </a:r>
            <a:r>
              <a:rPr lang="uk-UA" dirty="0" smtClean="0"/>
              <a:t>      </a:t>
            </a:r>
            <a:r>
              <a:rPr lang="ru-RU" sz="2400" b="1" dirty="0" err="1" smtClean="0">
                <a:solidFill>
                  <a:srgbClr val="00CCFF"/>
                </a:solidFill>
              </a:rPr>
              <a:t>голубий</a:t>
            </a:r>
            <a:r>
              <a:rPr lang="ru-RU" sz="2400" b="1" dirty="0" smtClean="0"/>
              <a:t>                   </a:t>
            </a:r>
            <a:r>
              <a:rPr lang="ru-RU" sz="2400" b="1" dirty="0" err="1" smtClean="0">
                <a:solidFill>
                  <a:srgbClr val="FFFF00"/>
                </a:solidFill>
              </a:rPr>
              <a:t>жовтий</a:t>
            </a:r>
            <a:endParaRPr lang="ru-RU" sz="2400" b="1" dirty="0">
              <a:solidFill>
                <a:srgbClr val="FFFF00"/>
              </a:solidFill>
            </a:endParaRPr>
          </a:p>
          <a:p>
            <a:pPr>
              <a:defRPr/>
            </a:pPr>
            <a:endParaRPr lang="ru-RU" sz="2400" dirty="0">
              <a:solidFill>
                <a:srgbClr val="FFFF00"/>
              </a:solidFill>
            </a:endParaRPr>
          </a:p>
          <a:p>
            <a:pPr>
              <a:buNone/>
              <a:defRPr/>
            </a:pPr>
            <a:r>
              <a:rPr lang="ru-RU" b="1" dirty="0" err="1"/>
              <a:t>Гамети</a:t>
            </a:r>
            <a:r>
              <a:rPr lang="en-US" b="1" dirty="0"/>
              <a:t>  </a:t>
            </a:r>
            <a:r>
              <a:rPr lang="en-US" dirty="0"/>
              <a:t>  </a:t>
            </a:r>
            <a:r>
              <a:rPr lang="uk-UA" dirty="0" smtClean="0"/>
              <a:t>    </a:t>
            </a:r>
            <a:r>
              <a:rPr lang="en-US" b="1" dirty="0" err="1" smtClean="0"/>
              <a:t>Ab</a:t>
            </a:r>
            <a:r>
              <a:rPr lang="en-US" b="1" dirty="0" smtClean="0"/>
              <a:t>    </a:t>
            </a:r>
            <a:r>
              <a:rPr lang="en-US" b="1" dirty="0" err="1"/>
              <a:t>ab</a:t>
            </a:r>
            <a:r>
              <a:rPr lang="en-US" b="1" dirty="0"/>
              <a:t>         </a:t>
            </a:r>
            <a:r>
              <a:rPr lang="uk-UA" b="1" dirty="0" smtClean="0"/>
              <a:t>   </a:t>
            </a:r>
            <a:r>
              <a:rPr lang="en-US" b="1" dirty="0" err="1" smtClean="0"/>
              <a:t>aB</a:t>
            </a:r>
            <a:r>
              <a:rPr lang="en-US" b="1" dirty="0" smtClean="0"/>
              <a:t>    </a:t>
            </a:r>
            <a:r>
              <a:rPr lang="en-US" b="1" dirty="0" err="1"/>
              <a:t>ab</a:t>
            </a:r>
            <a:endParaRPr lang="ru-RU" b="1" dirty="0"/>
          </a:p>
          <a:p>
            <a:pPr>
              <a:buNone/>
              <a:defRPr/>
            </a:pPr>
            <a:endParaRPr lang="ru-RU" b="1" dirty="0"/>
          </a:p>
          <a:p>
            <a:pPr>
              <a:buNone/>
              <a:defRPr/>
            </a:pPr>
            <a:r>
              <a:rPr lang="ru-RU" b="1" dirty="0"/>
              <a:t>  </a:t>
            </a:r>
            <a:r>
              <a:rPr lang="ru-RU" b="1" dirty="0" smtClean="0"/>
              <a:t>      </a:t>
            </a:r>
            <a:r>
              <a:rPr lang="en-US" b="1" dirty="0" smtClean="0"/>
              <a:t>F</a:t>
            </a:r>
            <a:r>
              <a:rPr lang="en-US" sz="1400" b="1" dirty="0" smtClean="0"/>
              <a:t>1</a:t>
            </a:r>
            <a:r>
              <a:rPr lang="ru-RU" sz="1400" b="1" dirty="0" smtClean="0"/>
              <a:t> </a:t>
            </a:r>
            <a:r>
              <a:rPr lang="ru-RU" b="1" dirty="0" smtClean="0"/>
              <a:t>    </a:t>
            </a:r>
            <a:r>
              <a:rPr lang="en-US" b="1" dirty="0" err="1"/>
              <a:t>aabb</a:t>
            </a:r>
            <a:r>
              <a:rPr lang="en-US" b="1" dirty="0"/>
              <a:t>  </a:t>
            </a:r>
            <a:r>
              <a:rPr lang="ru-RU" b="1" dirty="0"/>
              <a:t>:</a:t>
            </a:r>
            <a:r>
              <a:rPr lang="en-US" b="1" dirty="0"/>
              <a:t>  </a:t>
            </a:r>
            <a:r>
              <a:rPr lang="en-US" b="1" dirty="0" err="1">
                <a:solidFill>
                  <a:srgbClr val="006600"/>
                </a:solidFill>
              </a:rPr>
              <a:t>A</a:t>
            </a:r>
            <a:r>
              <a:rPr lang="en-US" b="1" dirty="0" err="1"/>
              <a:t>a</a:t>
            </a:r>
            <a:r>
              <a:rPr lang="en-US" b="1" dirty="0" err="1">
                <a:solidFill>
                  <a:schemeClr val="bg2"/>
                </a:solidFill>
              </a:rPr>
              <a:t>B</a:t>
            </a:r>
            <a:r>
              <a:rPr lang="en-US" b="1" dirty="0" err="1"/>
              <a:t>b</a:t>
            </a:r>
            <a:r>
              <a:rPr lang="en-US" b="1" dirty="0"/>
              <a:t>  </a:t>
            </a:r>
            <a:r>
              <a:rPr lang="ru-RU" b="1" dirty="0"/>
              <a:t>: </a:t>
            </a:r>
            <a:r>
              <a:rPr lang="en-US" b="1" dirty="0"/>
              <a:t> </a:t>
            </a:r>
            <a:r>
              <a:rPr lang="en-US" b="1" dirty="0" err="1"/>
              <a:t>aa</a:t>
            </a:r>
            <a:r>
              <a:rPr lang="en-US" b="1" dirty="0" err="1">
                <a:solidFill>
                  <a:srgbClr val="FFFF00"/>
                </a:solidFill>
              </a:rPr>
              <a:t>B</a:t>
            </a:r>
            <a:r>
              <a:rPr lang="en-US" b="1" dirty="0" err="1"/>
              <a:t>b</a:t>
            </a:r>
            <a:r>
              <a:rPr lang="en-US" b="1" dirty="0"/>
              <a:t>  </a:t>
            </a:r>
            <a:r>
              <a:rPr lang="ru-RU" b="1" dirty="0"/>
              <a:t>:</a:t>
            </a:r>
            <a:r>
              <a:rPr lang="en-US" b="1" dirty="0"/>
              <a:t>  </a:t>
            </a:r>
            <a:r>
              <a:rPr lang="en-US" b="1" dirty="0" err="1">
                <a:solidFill>
                  <a:srgbClr val="00CCFF"/>
                </a:solidFill>
              </a:rPr>
              <a:t>A</a:t>
            </a:r>
            <a:r>
              <a:rPr lang="en-US" b="1" dirty="0" err="1"/>
              <a:t>abb</a:t>
            </a:r>
            <a:endParaRPr lang="ru-RU" b="1" dirty="0"/>
          </a:p>
          <a:p>
            <a:pPr>
              <a:buNone/>
              <a:defRPr/>
            </a:pPr>
            <a:r>
              <a:rPr lang="ru-RU" dirty="0"/>
              <a:t>          </a:t>
            </a:r>
            <a:r>
              <a:rPr lang="ru-RU" dirty="0" smtClean="0"/>
              <a:t>      </a:t>
            </a:r>
            <a:r>
              <a:rPr lang="ru-RU" sz="2000" b="1" dirty="0" err="1" smtClean="0"/>
              <a:t>білий</a:t>
            </a:r>
            <a:r>
              <a:rPr lang="ru-RU" sz="2000" b="1" dirty="0" smtClean="0"/>
              <a:t>           </a:t>
            </a:r>
            <a:r>
              <a:rPr lang="ru-RU" sz="2000" b="1" dirty="0" err="1" smtClean="0">
                <a:solidFill>
                  <a:srgbClr val="006600"/>
                </a:solidFill>
              </a:rPr>
              <a:t>зелений</a:t>
            </a:r>
            <a:r>
              <a:rPr lang="ru-RU" sz="2000" b="1" dirty="0" smtClean="0">
                <a:solidFill>
                  <a:srgbClr val="006600"/>
                </a:solidFill>
              </a:rPr>
              <a:t>  </a:t>
            </a:r>
            <a:r>
              <a:rPr lang="ru-RU" sz="2000" b="1" dirty="0" smtClean="0"/>
              <a:t>      </a:t>
            </a:r>
            <a:r>
              <a:rPr lang="ru-RU" sz="2000" b="1" dirty="0" err="1" smtClean="0">
                <a:solidFill>
                  <a:srgbClr val="FFFF00"/>
                </a:solidFill>
              </a:rPr>
              <a:t>жовтий</a:t>
            </a:r>
            <a:r>
              <a:rPr lang="ru-RU" sz="2000" b="1" dirty="0" smtClean="0"/>
              <a:t>     </a:t>
            </a:r>
            <a:r>
              <a:rPr lang="ru-RU" sz="2000" b="1" dirty="0" err="1" smtClean="0">
                <a:solidFill>
                  <a:srgbClr val="00CCFF"/>
                </a:solidFill>
              </a:rPr>
              <a:t>голубий</a:t>
            </a:r>
            <a:endParaRPr lang="ru-RU" dirty="0"/>
          </a:p>
        </p:txBody>
      </p:sp>
      <p:pic>
        <p:nvPicPr>
          <p:cNvPr id="4" name="Picture 5" descr="Много попугае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933056"/>
            <a:ext cx="3816424" cy="2924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4129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Плейотропія або множинна дія генів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5229200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- явище, при якому один алель впливає на формування варіантів декількох різних ознак.</a:t>
            </a:r>
          </a:p>
          <a:p>
            <a:r>
              <a:rPr lang="uk-UA" sz="3200" dirty="0"/>
              <a:t>Причиною множинної дії генів є те, що кожний ген контролює певний                               етап обміну речовин. Оскільки                              різноманітні процеси обміну                                 речовин </a:t>
            </a:r>
            <a:r>
              <a:rPr lang="uk-UA" sz="3200" dirty="0" err="1" smtClean="0"/>
              <a:t>взаємопов</a:t>
            </a:r>
            <a:r>
              <a:rPr lang="en-US" sz="3200" dirty="0"/>
              <a:t>’</a:t>
            </a:r>
            <a:r>
              <a:rPr lang="uk-UA" sz="3200" dirty="0" err="1"/>
              <a:t>язані</a:t>
            </a:r>
            <a:r>
              <a:rPr lang="uk-UA" sz="3200" dirty="0"/>
              <a:t>,                          то порушення, які виникли на                                 одному з його етапів, неодмінно                               впливатимуть на </a:t>
            </a:r>
            <a:r>
              <a:rPr lang="uk-UA" sz="3200" dirty="0" smtClean="0"/>
              <a:t>наступні. </a:t>
            </a:r>
            <a:endParaRPr lang="uk-UA" sz="3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88963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50</TotalTime>
  <Words>519</Words>
  <Application>Microsoft Office PowerPoint</Application>
  <PresentationFormat>Экран (4:3)</PresentationFormat>
  <Paragraphs>55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Яркая</vt:lpstr>
      <vt:lpstr>Типи взаємодії неалельних генів</vt:lpstr>
      <vt:lpstr>Типи взаємодії неалельних генів</vt:lpstr>
      <vt:lpstr>Епістаз</vt:lpstr>
      <vt:lpstr>Презентация PowerPoint</vt:lpstr>
      <vt:lpstr>Розщеплення при епістазі</vt:lpstr>
      <vt:lpstr>Комплементарність</vt:lpstr>
      <vt:lpstr>Приклад комплементарної взаємодії генів – забарвлення оперення у папуг</vt:lpstr>
      <vt:lpstr>Презентация PowerPoint</vt:lpstr>
      <vt:lpstr>Плейотропія або множинна дія генів</vt:lpstr>
      <vt:lpstr>Презентация PowerPoint</vt:lpstr>
      <vt:lpstr>Полімерія</vt:lpstr>
      <vt:lpstr>По типу полімерії успадковується колір шкіри у людини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Типи взаємодії неалельних генів</dc:title>
  <dc:creator>НАСТЯ</dc:creator>
  <cp:lastModifiedBy>НАСТЯ</cp:lastModifiedBy>
  <cp:revision>24</cp:revision>
  <dcterms:created xsi:type="dcterms:W3CDTF">2013-09-30T16:41:54Z</dcterms:created>
  <dcterms:modified xsi:type="dcterms:W3CDTF">2013-09-30T17:37:19Z</dcterms:modified>
</cp:coreProperties>
</file>