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1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6BF7D2-2757-4F8C-9BB5-38E7DE11E7C8}" type="datetimeFigureOut">
              <a:rPr lang="uk-UA" smtClean="0"/>
              <a:pPr/>
              <a:t>03.02.2013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14356"/>
            <a:ext cx="6877040" cy="19812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82550" h="38100" prst="coolSlant"/>
            </a:sp3d>
          </a:bodyPr>
          <a:lstStyle/>
          <a:p>
            <a:pPr algn="ctr"/>
            <a:r>
              <a:rPr lang="uk-UA" sz="6600" b="1" dirty="0" smtClean="0"/>
              <a:t>Одномембранні </a:t>
            </a:r>
            <a:br>
              <a:rPr lang="uk-UA" sz="6600" b="1" dirty="0" smtClean="0"/>
            </a:br>
            <a:r>
              <a:rPr lang="uk-UA" sz="6600" b="1" dirty="0" smtClean="0"/>
              <a:t>органели</a:t>
            </a:r>
            <a:endParaRPr lang="uk-UA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85184"/>
            <a:ext cx="6387622" cy="1415650"/>
          </a:xfrm>
        </p:spPr>
        <p:txBody>
          <a:bodyPr>
            <a:normAutofit/>
          </a:bodyPr>
          <a:lstStyle/>
          <a:p>
            <a:pPr algn="r"/>
            <a:endParaRPr lang="uk-UA" b="1" dirty="0"/>
          </a:p>
        </p:txBody>
      </p:sp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36912"/>
            <a:ext cx="3158295" cy="285781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err="1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Двомембранні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органели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1268760"/>
            <a:ext cx="7498080" cy="4800600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До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двомембранних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органел належать:</a:t>
            </a:r>
          </a:p>
          <a:p>
            <a:r>
              <a:rPr lang="uk-UA" dirty="0" smtClean="0"/>
              <a:t>                                                 </a:t>
            </a:r>
          </a:p>
          <a:p>
            <a:r>
              <a:rPr lang="uk-UA" dirty="0" smtClean="0"/>
              <a:t> </a:t>
            </a:r>
            <a:r>
              <a:rPr lang="uk-UA" dirty="0" smtClean="0"/>
              <a:t>                                        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мітохондрії</a:t>
            </a:r>
          </a:p>
          <a:p>
            <a:endParaRPr lang="uk-UA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пластиди</a:t>
            </a:r>
            <a:endParaRPr lang="uk-UA" b="1" dirty="0" smtClean="0"/>
          </a:p>
          <a:p>
            <a:endParaRPr lang="ru-RU" dirty="0"/>
          </a:p>
        </p:txBody>
      </p:sp>
      <p:pic>
        <p:nvPicPr>
          <p:cNvPr id="6" name="Рисунок 5" descr="mitochond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3135882" cy="2020902"/>
          </a:xfrm>
          <a:prstGeom prst="rect">
            <a:avLst/>
          </a:prstGeom>
        </p:spPr>
      </p:pic>
      <p:pic>
        <p:nvPicPr>
          <p:cNvPr id="7" name="Рисунок 6" descr="_laminazel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293096"/>
            <a:ext cx="2214578" cy="2153305"/>
          </a:xfrm>
          <a:prstGeom prst="rect">
            <a:avLst/>
          </a:prstGeom>
        </p:spPr>
      </p:pic>
      <p:pic>
        <p:nvPicPr>
          <p:cNvPr id="8" name="Содержимое 3" descr="для т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88640"/>
            <a:ext cx="1097409" cy="1014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Мітохондрії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1324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Мітохондрії (від 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uk-UA" i="1" dirty="0" err="1" smtClean="0"/>
              <a:t>мітос</a:t>
            </a:r>
            <a:r>
              <a:rPr lang="en-US" i="1" dirty="0" smtClean="0"/>
              <a:t> </a:t>
            </a:r>
            <a:r>
              <a:rPr lang="uk-UA" dirty="0" smtClean="0"/>
              <a:t>– нитка, </a:t>
            </a:r>
            <a:r>
              <a:rPr lang="uk-UA" i="1" dirty="0" err="1" smtClean="0"/>
              <a:t>хондрос</a:t>
            </a:r>
            <a:r>
              <a:rPr lang="en-US" dirty="0" smtClean="0"/>
              <a:t> – </a:t>
            </a:r>
            <a:r>
              <a:rPr lang="uk-UA" dirty="0" smtClean="0"/>
              <a:t>зернятко) – органели у вигляді гранул, паличок, ниток, завдовжки від 0,5 до 7 мкм. Наявні в клітинах рослин, грибів, тварин, крім одноклітинних еукаріотів – анаеробів</a:t>
            </a:r>
            <a:endParaRPr lang="ru-RU" dirty="0"/>
          </a:p>
        </p:txBody>
      </p:sp>
      <p:pic>
        <p:nvPicPr>
          <p:cNvPr id="4" name="Рисунок 3" descr="mito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933056"/>
            <a:ext cx="2494418" cy="2427454"/>
          </a:xfrm>
          <a:prstGeom prst="rect">
            <a:avLst/>
          </a:prstGeom>
        </p:spPr>
      </p:pic>
      <p:pic>
        <p:nvPicPr>
          <p:cNvPr id="5" name="Рисунок 4" descr="mitochondria-glossa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429000"/>
            <a:ext cx="2276475" cy="2943225"/>
          </a:xfrm>
          <a:prstGeom prst="rect">
            <a:avLst/>
          </a:prstGeom>
        </p:spPr>
      </p:pic>
      <p:pic>
        <p:nvPicPr>
          <p:cNvPr id="6" name="Содержимое 3" descr="для т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260648"/>
            <a:ext cx="1097409" cy="10147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780928"/>
            <a:ext cx="2728085" cy="32861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Пластиди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Пластиди (від 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uk-UA" i="1" dirty="0" err="1" smtClean="0"/>
              <a:t>пластидес</a:t>
            </a:r>
            <a:r>
              <a:rPr lang="uk-UA" dirty="0" smtClean="0"/>
              <a:t> – виліплений, сформований) – органели, характерні лише для рослинних клітин і деяких евгленових одноклітинних тварин. </a:t>
            </a:r>
          </a:p>
          <a:p>
            <a:r>
              <a:rPr lang="uk-UA" dirty="0" smtClean="0"/>
              <a:t>Відомо три типи пластид:                                               хлоропласти, хромопласти                                                      та лейкопласти, які </a:t>
            </a:r>
            <a:r>
              <a:rPr lang="uk-UA" dirty="0" err="1" smtClean="0"/>
              <a:t>відріз-</a:t>
            </a:r>
            <a:r>
              <a:rPr lang="uk-UA" dirty="0" smtClean="0"/>
              <a:t>                                                      </a:t>
            </a:r>
            <a:r>
              <a:rPr lang="uk-UA" dirty="0" err="1" smtClean="0"/>
              <a:t>няються</a:t>
            </a:r>
            <a:r>
              <a:rPr lang="uk-UA" dirty="0" smtClean="0"/>
              <a:t> забарвленням,                                            особливостями будови та                                       функцій.</a:t>
            </a:r>
          </a:p>
          <a:p>
            <a:endParaRPr lang="ru-RU" dirty="0"/>
          </a:p>
        </p:txBody>
      </p:sp>
      <p:pic>
        <p:nvPicPr>
          <p:cNvPr id="5" name="Содержимое 3" descr="для т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0"/>
            <a:ext cx="1097409" cy="10147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714202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/>
              <a:t>ЕНЕРГЕТИЧНИЙ ОБМІН</a:t>
            </a:r>
            <a:endParaRPr lang="ru-RU" sz="6600" b="1" dirty="0"/>
          </a:p>
        </p:txBody>
      </p:sp>
      <p:pic>
        <p:nvPicPr>
          <p:cNvPr id="6" name="Содержимое 5" descr="eee-91iv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7675" y="2919412"/>
            <a:ext cx="6934200" cy="25431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Обмін речовин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9722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Century Schoolbook" pitchFamily="18" charset="0"/>
              </a:rPr>
              <a:t>Обмін речовин(метаболізм)– </a:t>
            </a:r>
            <a:r>
              <a:rPr lang="uk-UA" dirty="0" smtClean="0">
                <a:latin typeface="Century Schoolbook" pitchFamily="18" charset="0"/>
              </a:rPr>
              <a:t>сукупність хімічних перетворень, які відбуваються в клітині та забезпечують їхній ріст, життєдіяльність та відтворення.</a:t>
            </a:r>
            <a:endParaRPr lang="ru-RU" dirty="0" smtClean="0">
              <a:latin typeface="Century Schoolbook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3573016"/>
            <a:ext cx="574675" cy="8651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9552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/>
                </a:solidFill>
                <a:latin typeface="Azov" pitchFamily="2" charset="-52"/>
              </a:rPr>
              <a:t>Енергетичний обмін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/>
                </a:solidFill>
                <a:latin typeface="Azov" pitchFamily="2" charset="-52"/>
              </a:rPr>
              <a:t>(катаболізм, дисиміляція)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Сукупність реакцій розпаду органічних сполук</a:t>
            </a:r>
            <a:endParaRPr lang="ru-RU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00192" y="3573016"/>
            <a:ext cx="576263" cy="7921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200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/>
                </a:solidFill>
                <a:latin typeface="Azov" pitchFamily="2" charset="-52"/>
              </a:rPr>
              <a:t>пластичний обмін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/>
                </a:solidFill>
                <a:latin typeface="Azov" pitchFamily="2" charset="-52"/>
              </a:rPr>
              <a:t>(анаболізм, асиміляція)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Сукупність реакцій синтезу органічних сполук</a:t>
            </a:r>
            <a:endParaRPr lang="ru-RU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Gabriola" pitchFamily="82" charset="0"/>
              </a:rPr>
              <a:t>Перший етап </a:t>
            </a:r>
            <a:r>
              <a:rPr lang="uk-UA" dirty="0" smtClean="0">
                <a:latin typeface="Gabriola" pitchFamily="82" charset="0"/>
              </a:rPr>
              <a:t>– розчеплення полісахаридів до моносахаридів</a:t>
            </a:r>
            <a:r>
              <a:rPr lang="uk-UA" sz="2800" dirty="0" smtClean="0">
                <a:latin typeface="Gabriola" pitchFamily="82" charset="0"/>
              </a:rPr>
              <a:t>.</a:t>
            </a:r>
            <a:endParaRPr lang="ru-RU" sz="2800" dirty="0" smtClean="0">
              <a:latin typeface="Gabriola" pitchFamily="82" charset="0"/>
            </a:endParaRPr>
          </a:p>
          <a:p>
            <a:endParaRPr lang="uk-UA" sz="2800" b="1" i="1" dirty="0" smtClean="0">
              <a:solidFill>
                <a:schemeClr val="bg2"/>
              </a:solidFill>
              <a:latin typeface="Gabriola" pitchFamily="82" charset="0"/>
            </a:endParaRPr>
          </a:p>
          <a:p>
            <a:r>
              <a:rPr lang="uk-UA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Енергетичний обмін вуглеводів</a:t>
            </a:r>
            <a:endParaRPr lang="uk-UA" sz="40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5472608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20688"/>
            <a:ext cx="7498080" cy="547260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Gabriola" pitchFamily="82" charset="0"/>
              </a:rPr>
              <a:t>Другий етап – </a:t>
            </a:r>
            <a:r>
              <a:rPr lang="uk-UA" dirty="0" smtClean="0">
                <a:latin typeface="Gabriola" pitchFamily="82" charset="0"/>
              </a:rPr>
              <a:t>відбувається перетворення глюкози на </a:t>
            </a:r>
            <a:r>
              <a:rPr lang="uk-UA" dirty="0" err="1" smtClean="0">
                <a:latin typeface="Gabriola" pitchFamily="82" charset="0"/>
              </a:rPr>
              <a:t>піровиноградну</a:t>
            </a:r>
            <a:r>
              <a:rPr lang="uk-UA" dirty="0" smtClean="0">
                <a:latin typeface="Gabriola" pitchFamily="82" charset="0"/>
              </a:rPr>
              <a:t> кислоту(</a:t>
            </a:r>
            <a:r>
              <a:rPr lang="uk-UA" dirty="0" err="1" smtClean="0">
                <a:latin typeface="Gabriola" pitchFamily="82" charset="0"/>
              </a:rPr>
              <a:t>піруват</a:t>
            </a:r>
            <a:r>
              <a:rPr lang="uk-UA" dirty="0" smtClean="0">
                <a:latin typeface="Gabriola" pitchFamily="82" charset="0"/>
              </a:rPr>
              <a:t>). У </a:t>
            </a:r>
            <a:r>
              <a:rPr lang="uk-UA" dirty="0" err="1" smtClean="0">
                <a:latin typeface="Gabriola" pitchFamily="82" charset="0"/>
              </a:rPr>
              <a:t>безкисневих</a:t>
            </a:r>
            <a:r>
              <a:rPr lang="uk-UA" dirty="0" smtClean="0">
                <a:latin typeface="Gabriola" pitchFamily="82" charset="0"/>
              </a:rPr>
              <a:t> умовах </a:t>
            </a:r>
            <a:r>
              <a:rPr lang="uk-UA" dirty="0" err="1" smtClean="0">
                <a:latin typeface="Gabriola" pitchFamily="82" charset="0"/>
              </a:rPr>
              <a:t>піруват</a:t>
            </a:r>
            <a:r>
              <a:rPr lang="uk-UA" dirty="0" smtClean="0">
                <a:latin typeface="Gabriola" pitchFamily="82" charset="0"/>
              </a:rPr>
              <a:t>, що утворився, перетворюється на молочну кислоту – лактат(С</a:t>
            </a:r>
            <a:r>
              <a:rPr lang="uk-UA" baseline="-25000" dirty="0" smtClean="0">
                <a:latin typeface="Gabriola" pitchFamily="82" charset="0"/>
              </a:rPr>
              <a:t>3</a:t>
            </a:r>
            <a:r>
              <a:rPr lang="uk-UA" dirty="0" smtClean="0">
                <a:latin typeface="Gabriola" pitchFamily="82" charset="0"/>
              </a:rPr>
              <a:t>Н</a:t>
            </a:r>
            <a:r>
              <a:rPr lang="uk-UA" baseline="-25000" dirty="0" smtClean="0">
                <a:latin typeface="Gabriola" pitchFamily="82" charset="0"/>
              </a:rPr>
              <a:t>6</a:t>
            </a:r>
            <a:r>
              <a:rPr lang="uk-UA" dirty="0" smtClean="0">
                <a:latin typeface="Gabriola" pitchFamily="82" charset="0"/>
              </a:rPr>
              <a:t>О</a:t>
            </a:r>
            <a:r>
              <a:rPr lang="uk-UA" baseline="-25000" dirty="0" smtClean="0">
                <a:latin typeface="Gabriola" pitchFamily="82" charset="0"/>
              </a:rPr>
              <a:t>3</a:t>
            </a:r>
            <a:r>
              <a:rPr lang="uk-UA" dirty="0" smtClean="0">
                <a:latin typeface="Gabriola" pitchFamily="82" charset="0"/>
              </a:rPr>
              <a:t>). Процес розщеплення глюкози до </a:t>
            </a:r>
            <a:r>
              <a:rPr lang="uk-UA" dirty="0" err="1" smtClean="0">
                <a:latin typeface="Gabriola" pitchFamily="82" charset="0"/>
              </a:rPr>
              <a:t>пірувата</a:t>
            </a:r>
            <a:r>
              <a:rPr lang="uk-UA" dirty="0" smtClean="0">
                <a:latin typeface="Gabriola" pitchFamily="82" charset="0"/>
              </a:rPr>
              <a:t> називають анаеробним гліколізом. </a:t>
            </a:r>
          </a:p>
          <a:p>
            <a:pPr algn="ctr"/>
            <a:r>
              <a:rPr lang="uk-UA" sz="2400" dirty="0" smtClean="0">
                <a:latin typeface="Arial" charset="0"/>
                <a:cs typeface="Arial" charset="0"/>
              </a:rPr>
              <a:t>С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6</a:t>
            </a:r>
            <a:r>
              <a:rPr lang="uk-UA" sz="2400" dirty="0" smtClean="0">
                <a:latin typeface="Arial" charset="0"/>
                <a:cs typeface="Arial" charset="0"/>
              </a:rPr>
              <a:t>Н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12</a:t>
            </a:r>
            <a:r>
              <a:rPr lang="uk-UA" sz="2400" dirty="0" smtClean="0">
                <a:latin typeface="Arial" charset="0"/>
                <a:cs typeface="Arial" charset="0"/>
              </a:rPr>
              <a:t>О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6</a:t>
            </a:r>
            <a:r>
              <a:rPr lang="uk-UA" sz="2400" dirty="0" smtClean="0">
                <a:latin typeface="Arial" charset="0"/>
                <a:cs typeface="Arial" charset="0"/>
              </a:rPr>
              <a:t> + 2Н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3</a:t>
            </a:r>
            <a:r>
              <a:rPr lang="uk-UA" sz="2400" dirty="0" smtClean="0">
                <a:latin typeface="Arial" charset="0"/>
                <a:cs typeface="Arial" charset="0"/>
              </a:rPr>
              <a:t>РО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4 </a:t>
            </a:r>
            <a:r>
              <a:rPr lang="uk-UA" sz="2400" dirty="0" smtClean="0">
                <a:latin typeface="Arial" charset="0"/>
                <a:cs typeface="Arial" charset="0"/>
              </a:rPr>
              <a:t>+ 2АДФ</a:t>
            </a:r>
            <a:r>
              <a:rPr lang="uk-UA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=2С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3</a:t>
            </a:r>
            <a:r>
              <a:rPr lang="uk-UA" sz="2400" dirty="0" smtClean="0">
                <a:latin typeface="Arial" charset="0"/>
                <a:cs typeface="Arial" charset="0"/>
              </a:rPr>
              <a:t>Н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 6</a:t>
            </a:r>
            <a:r>
              <a:rPr lang="uk-UA" sz="2400" dirty="0" smtClean="0">
                <a:latin typeface="Arial" charset="0"/>
                <a:cs typeface="Arial" charset="0"/>
              </a:rPr>
              <a:t>О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3 </a:t>
            </a:r>
            <a:r>
              <a:rPr lang="uk-UA" sz="2400" dirty="0" smtClean="0">
                <a:latin typeface="Arial" charset="0"/>
                <a:cs typeface="Arial" charset="0"/>
              </a:rPr>
              <a:t>+ 2АТФ + 2Н</a:t>
            </a:r>
            <a:r>
              <a:rPr lang="uk-UA" sz="2400" baseline="-25000" dirty="0" smtClean="0">
                <a:latin typeface="Arial" charset="0"/>
                <a:cs typeface="Arial" charset="0"/>
              </a:rPr>
              <a:t>2</a:t>
            </a:r>
            <a:r>
              <a:rPr lang="uk-UA" sz="2400" dirty="0" smtClean="0">
                <a:latin typeface="Arial" charset="0"/>
                <a:cs typeface="Arial" charset="0"/>
              </a:rPr>
              <a:t>О  </a:t>
            </a:r>
          </a:p>
          <a:p>
            <a:r>
              <a:rPr lang="uk-UA" i="1" dirty="0" smtClean="0">
                <a:latin typeface="Gabriola" pitchFamily="82" charset="0"/>
              </a:rPr>
              <a:t>Під час розщеплення 1 молекули глюкози шляхом анаеробного гліколізу утворюється 2 молекули </a:t>
            </a:r>
            <a:r>
              <a:rPr lang="uk-UA" i="1" dirty="0" err="1" smtClean="0">
                <a:latin typeface="Gabriola" pitchFamily="82" charset="0"/>
              </a:rPr>
              <a:t>піровиноградної</a:t>
            </a:r>
            <a:r>
              <a:rPr lang="uk-UA" i="1" dirty="0" smtClean="0">
                <a:latin typeface="Gabriola" pitchFamily="82" charset="0"/>
              </a:rPr>
              <a:t> кислоти, виділяється 2 молекули АТФ і 2 молекули </a:t>
            </a:r>
            <a:r>
              <a:rPr lang="uk-UA" i="1" dirty="0" err="1" smtClean="0">
                <a:latin typeface="Gabriola" pitchFamily="82" charset="0"/>
              </a:rPr>
              <a:t>НАДН</a:t>
            </a:r>
            <a:r>
              <a:rPr lang="uk-UA" i="1" dirty="0" smtClean="0">
                <a:latin typeface="Gabriola" pitchFamily="82" charset="0"/>
              </a:rPr>
              <a:t>.</a:t>
            </a:r>
          </a:p>
          <a:p>
            <a:r>
              <a:rPr lang="uk-UA" dirty="0" smtClean="0">
                <a:latin typeface="Gabriola" pitchFamily="82" charset="0"/>
              </a:rPr>
              <a:t>Спиртове бродіння – окиснення глюкози з утворенням етилового спирту. </a:t>
            </a:r>
            <a:r>
              <a:rPr lang="uk-UA" i="1" dirty="0" smtClean="0">
                <a:latin typeface="Gabriola" pitchFamily="82" charset="0"/>
              </a:rPr>
              <a:t>При цьому з 1 молекули глюкози утворюється 2 молекули АТФ, вуглекислий газ і вода.</a:t>
            </a:r>
            <a:endParaRPr lang="ru-RU" i="1" dirty="0" smtClean="0">
              <a:latin typeface="Gabriola" pitchFamily="82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43408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 l="-1595" t="-1261" r="-1519"/>
            </a:stretch>
          </a:blipFill>
        </p:spPr>
        <p:txBody>
          <a:bodyPr/>
          <a:lstStyle/>
          <a:p>
            <a:pPr>
              <a:buNone/>
              <a:defRPr/>
            </a:pPr>
            <a:endParaRPr lang="ru-RU" dirty="0">
              <a:noFill/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Дихальний ланцюг мітохондрій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65" t="9131" r="32063" b="12572"/>
          <a:stretch>
            <a:fillRect/>
          </a:stretch>
        </p:blipFill>
        <p:spPr>
          <a:xfrm>
            <a:off x="1331640" y="1540839"/>
            <a:ext cx="7812360" cy="42425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Пластичний обмін вуглеводів у </a:t>
            </a:r>
            <a:r>
              <a:rPr lang="uk-UA" dirty="0" err="1" smtClean="0"/>
              <a:t>гетеротрофів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i="1" dirty="0" smtClean="0">
              <a:latin typeface="Gabriola" pitchFamily="82" charset="0"/>
            </a:endParaRPr>
          </a:p>
          <a:p>
            <a:endParaRPr lang="uk-UA" b="1" i="1" dirty="0" smtClean="0">
              <a:latin typeface="Gabriola" pitchFamily="82" charset="0"/>
            </a:endParaRPr>
          </a:p>
          <a:p>
            <a:r>
              <a:rPr lang="uk-UA" b="1" i="1" dirty="0" smtClean="0">
                <a:latin typeface="Gabriola" pitchFamily="82" charset="0"/>
              </a:rPr>
              <a:t>Глікогенез</a:t>
            </a:r>
            <a:r>
              <a:rPr lang="uk-UA" dirty="0" smtClean="0">
                <a:latin typeface="Gabriola" pitchFamily="82" charset="0"/>
              </a:rPr>
              <a:t> </a:t>
            </a:r>
            <a:r>
              <a:rPr lang="uk-UA" dirty="0" smtClean="0">
                <a:latin typeface="Gabriola" pitchFamily="82" charset="0"/>
              </a:rPr>
              <a:t>– полімеризація глюкози за допомогою специфічних ферментів до глікогену. За необхідністю синтезований глікоген </a:t>
            </a:r>
            <a:r>
              <a:rPr lang="uk-UA" dirty="0" err="1" smtClean="0">
                <a:latin typeface="Gabriola" pitchFamily="82" charset="0"/>
              </a:rPr>
              <a:t>окиснюється</a:t>
            </a:r>
            <a:r>
              <a:rPr lang="uk-UA" dirty="0" smtClean="0">
                <a:latin typeface="Gabriola" pitchFamily="82" charset="0"/>
              </a:rPr>
              <a:t> до глюкози, яка включається в гліколіз.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Органели клітин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15304" cy="521497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Органели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err="1" smtClean="0"/>
              <a:t>органон</a:t>
            </a:r>
            <a:r>
              <a:rPr lang="uk-UA" sz="2800" i="1" dirty="0" smtClean="0"/>
              <a:t> </a:t>
            </a:r>
            <a:r>
              <a:rPr lang="uk-UA" sz="2800" dirty="0" smtClean="0"/>
              <a:t>– орган, інструмент ) – постійні клітинні структури, обмежені однією або двома мембранами, а деякі взагалі не мають мембранної оболонки. </a:t>
            </a:r>
          </a:p>
          <a:p>
            <a:r>
              <a:rPr lang="uk-UA" sz="2800" dirty="0" smtClean="0"/>
              <a:t>Кожна з органел                                                            забезпечує відповідні                                                       процеси життєдіяльності                                             клітини, тому особливості                                                             їхньої будови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язані</a:t>
            </a:r>
            <a:r>
              <a:rPr lang="uk-UA" sz="2800" dirty="0" smtClean="0"/>
              <a:t> з                                                   функціями, які вони                                               виконують.</a:t>
            </a:r>
            <a:endParaRPr lang="uk-UA" sz="2800" dirty="0"/>
          </a:p>
        </p:txBody>
      </p:sp>
      <p:pic>
        <p:nvPicPr>
          <p:cNvPr id="4" name="Рисунок 3" descr="Схема кле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714620"/>
            <a:ext cx="3214709" cy="3824866"/>
          </a:xfrm>
          <a:prstGeom prst="rect">
            <a:avLst/>
          </a:prstGeom>
        </p:spPr>
      </p:pic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Історична</a:t>
            </a:r>
            <a:r>
              <a:rPr lang="ru-RU" dirty="0" smtClean="0"/>
              <a:t> </a:t>
            </a:r>
            <a:r>
              <a:rPr lang="ru-RU" dirty="0" err="1" smtClean="0"/>
              <a:t>довідка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4360528" cy="4800600"/>
          </a:xfrm>
        </p:spPr>
        <p:txBody>
          <a:bodyPr/>
          <a:lstStyle/>
          <a:p>
            <a:pPr>
              <a:buNone/>
              <a:defRPr/>
            </a:pPr>
            <a:r>
              <a:rPr lang="ru-RU" sz="2500" i="1" dirty="0" smtClean="0">
                <a:solidFill>
                  <a:schemeClr val="bg2">
                    <a:lumMod val="25000"/>
                  </a:schemeClr>
                </a:solidFill>
              </a:rPr>
              <a:t>Джозеф </a:t>
            </a:r>
            <a:r>
              <a:rPr lang="uk-UA" sz="2500" i="1" dirty="0" err="1" smtClean="0">
                <a:solidFill>
                  <a:schemeClr val="bg2">
                    <a:lumMod val="25000"/>
                  </a:schemeClr>
                </a:solidFill>
              </a:rPr>
              <a:t>Прістлі</a:t>
            </a:r>
            <a:r>
              <a:rPr lang="ru-RU" sz="2500" i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la-Latn" sz="2500" i="1" dirty="0" smtClean="0">
                <a:solidFill>
                  <a:schemeClr val="bg2">
                    <a:lumMod val="25000"/>
                  </a:schemeClr>
                </a:solidFill>
              </a:rPr>
              <a:t>Joseph Priestley, 1733-1804)</a:t>
            </a:r>
            <a:r>
              <a:rPr lang="ru-RU" sz="25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None/>
              <a:defRPr/>
            </a:pPr>
            <a:r>
              <a:rPr lang="ru-RU" sz="2500" i="1" dirty="0" smtClean="0">
                <a:solidFill>
                  <a:schemeClr val="bg2">
                    <a:lumMod val="25000"/>
                  </a:schemeClr>
                </a:solidFill>
              </a:rPr>
              <a:t>1771 </a:t>
            </a:r>
            <a:r>
              <a:rPr lang="ru-RU" sz="2500" i="1" dirty="0" err="1" smtClean="0">
                <a:solidFill>
                  <a:schemeClr val="bg2">
                    <a:lumMod val="25000"/>
                  </a:schemeClr>
                </a:solidFill>
              </a:rPr>
              <a:t>рік</a:t>
            </a:r>
            <a:r>
              <a:rPr lang="ru-RU" sz="2500" i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500" i="1" dirty="0" err="1" smtClean="0">
                <a:solidFill>
                  <a:schemeClr val="bg2">
                    <a:lumMod val="25000"/>
                  </a:schemeClr>
                </a:solidFill>
              </a:rPr>
              <a:t>відкриття</a:t>
            </a:r>
            <a:r>
              <a:rPr lang="ru-RU" sz="2500" i="1" dirty="0" smtClean="0">
                <a:solidFill>
                  <a:schemeClr val="bg2">
                    <a:lumMod val="25000"/>
                  </a:schemeClr>
                </a:solidFill>
              </a:rPr>
              <a:t> фотосинтезу.</a:t>
            </a:r>
          </a:p>
          <a:p>
            <a:endParaRPr lang="ru-RU" dirty="0"/>
          </a:p>
        </p:txBody>
      </p:sp>
      <p:pic>
        <p:nvPicPr>
          <p:cNvPr id="4" name="Picture 2" descr="C:\Users\1\Desktop\pristly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266382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980728"/>
            <a:ext cx="28444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500" i="1" dirty="0" smtClean="0">
                <a:solidFill>
                  <a:schemeClr val="bg2">
                    <a:lumMod val="25000"/>
                  </a:schemeClr>
                </a:solidFill>
              </a:rPr>
              <a:t>Дослід</a:t>
            </a:r>
            <a:r>
              <a:rPr lang="ru-RU" sz="25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500" i="1" dirty="0" smtClean="0">
                <a:solidFill>
                  <a:schemeClr val="bg2">
                    <a:lumMod val="25000"/>
                  </a:schemeClr>
                </a:solidFill>
              </a:rPr>
              <a:t>Дж. </a:t>
            </a:r>
            <a:r>
              <a:rPr lang="uk-UA" sz="2500" i="1" dirty="0" err="1" smtClean="0">
                <a:solidFill>
                  <a:schemeClr val="bg2">
                    <a:lumMod val="25000"/>
                  </a:schemeClr>
                </a:solidFill>
              </a:rPr>
              <a:t>Прістлі</a:t>
            </a:r>
            <a:endParaRPr lang="uk-UA" sz="25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3" descr="C:\Users\1\Desktop\1290128914_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27368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 l="-1574" t="-1786" r="-450" b="-4107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ru-RU" dirty="0">
                <a:noFill/>
                <a:latin typeface="Century Gothic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 l="-1553" t="-2045" b="-5112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ru-RU" dirty="0">
                <a:noFill/>
                <a:latin typeface="Century Gothic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069102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6376" y="1124744"/>
            <a:ext cx="882824" cy="24779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885978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Одномембранні органели 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498080" cy="4800600"/>
          </a:xfrm>
        </p:spPr>
        <p:txBody>
          <a:bodyPr/>
          <a:lstStyle/>
          <a:p>
            <a:r>
              <a:rPr lang="uk-UA" dirty="0" smtClean="0"/>
              <a:t>До </a:t>
            </a:r>
            <a:r>
              <a:rPr lang="uk-UA" dirty="0" err="1" smtClean="0"/>
              <a:t>одномембранних</a:t>
            </a:r>
            <a:r>
              <a:rPr lang="uk-UA" dirty="0" smtClean="0"/>
              <a:t> органел належать:</a:t>
            </a:r>
          </a:p>
          <a:p>
            <a:pPr>
              <a:buFontTx/>
              <a:buChar char="-"/>
            </a:pPr>
            <a:r>
              <a:rPr lang="uk-UA" dirty="0"/>
              <a:t>е</a:t>
            </a:r>
            <a:r>
              <a:rPr lang="uk-UA" dirty="0" smtClean="0"/>
              <a:t>ндоплазматична сітка - ЕПС;</a:t>
            </a:r>
          </a:p>
          <a:p>
            <a:pPr>
              <a:buFontTx/>
              <a:buChar char="-"/>
            </a:pPr>
            <a:r>
              <a:rPr lang="uk-UA" dirty="0"/>
              <a:t>к</a:t>
            </a:r>
            <a:r>
              <a:rPr lang="uk-UA" dirty="0" smtClean="0"/>
              <a:t>омплекс Гольджі;</a:t>
            </a:r>
          </a:p>
          <a:p>
            <a:pPr>
              <a:buFontTx/>
              <a:buChar char="-"/>
            </a:pPr>
            <a:r>
              <a:rPr lang="uk-UA" dirty="0" smtClean="0"/>
              <a:t>вакуолі;</a:t>
            </a:r>
          </a:p>
          <a:p>
            <a:pPr>
              <a:buFontTx/>
              <a:buChar char="-"/>
            </a:pPr>
            <a:r>
              <a:rPr lang="uk-UA" dirty="0" err="1"/>
              <a:t>л</a:t>
            </a:r>
            <a:r>
              <a:rPr lang="uk-UA" dirty="0" err="1" smtClean="0"/>
              <a:t>ізосоми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err="1" smtClean="0"/>
              <a:t>пероксисоми</a:t>
            </a:r>
            <a:r>
              <a:rPr lang="uk-UA" dirty="0" smtClean="0"/>
              <a:t>.</a:t>
            </a:r>
          </a:p>
        </p:txBody>
      </p:sp>
      <p:pic>
        <p:nvPicPr>
          <p:cNvPr id="7" name="Рисунок 6" descr="28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786057"/>
            <a:ext cx="2643206" cy="3218743"/>
          </a:xfrm>
          <a:prstGeom prst="rect">
            <a:avLst/>
          </a:prstGeom>
        </p:spPr>
      </p:pic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Ендоплазматична сітка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ЕПС - ендоплазматична сітка або ендоплазматичний </a:t>
            </a:r>
            <a:r>
              <a:rPr lang="uk-UA" dirty="0" err="1" smtClean="0"/>
              <a:t>ретикулум</a:t>
            </a:r>
            <a:r>
              <a:rPr lang="uk-UA" dirty="0" smtClean="0"/>
              <a:t> становить собою систему порожнин у вигляді мікроскопічних </a:t>
            </a:r>
            <a:r>
              <a:rPr lang="uk-UA" dirty="0" err="1" smtClean="0"/>
              <a:t>канальців</a:t>
            </a:r>
            <a:r>
              <a:rPr lang="uk-UA" dirty="0" smtClean="0"/>
              <a:t> та їхніх потовщень – цистерн. Діаметр </a:t>
            </a:r>
            <a:r>
              <a:rPr lang="uk-UA" dirty="0" err="1" smtClean="0"/>
              <a:t>канальців</a:t>
            </a:r>
            <a:r>
              <a:rPr lang="uk-UA" dirty="0" smtClean="0"/>
              <a:t> – 50-100 </a:t>
            </a:r>
            <a:r>
              <a:rPr lang="uk-UA" dirty="0" err="1" smtClean="0"/>
              <a:t>нм</a:t>
            </a:r>
            <a:r>
              <a:rPr lang="uk-UA" dirty="0" smtClean="0"/>
              <a:t>, а цистерн – до 1000 </a:t>
            </a:r>
            <a:r>
              <a:rPr lang="uk-UA" dirty="0" err="1" smtClean="0"/>
              <a:t>нм</a:t>
            </a:r>
            <a:r>
              <a:rPr lang="uk-UA" dirty="0" smtClean="0"/>
              <a:t>. Обмежені вони однією мембраною та                                                       сполучаються між                                                                                  собою, утворюючи                                                                 цілісну систему,                                                                   яку називають                                                                      </a:t>
            </a:r>
            <a:r>
              <a:rPr lang="uk-UA" dirty="0" err="1" smtClean="0"/>
              <a:t>вакуолярною</a:t>
            </a:r>
            <a:r>
              <a:rPr lang="uk-UA" dirty="0" smtClean="0"/>
              <a:t>                                                                      системою.</a:t>
            </a:r>
          </a:p>
          <a:p>
            <a:endParaRPr lang="ru-RU" dirty="0"/>
          </a:p>
        </p:txBody>
      </p:sp>
      <p:pic>
        <p:nvPicPr>
          <p:cNvPr id="4" name="Рисунок 3" descr="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429000"/>
            <a:ext cx="4186440" cy="2714644"/>
          </a:xfrm>
          <a:prstGeom prst="rect">
            <a:avLst/>
          </a:prstGeom>
        </p:spPr>
      </p:pic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808800" cy="1143000"/>
          </a:xfrm>
        </p:spPr>
        <p:txBody>
          <a:bodyPr/>
          <a:lstStyle/>
          <a:p>
            <a:r>
              <a:rPr lang="uk-UA" dirty="0" smtClean="0"/>
              <a:t>Комплекс Гольджі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84529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Комплекс або апарат Гольджі названий на честь італійського вченого К.Гольджі, який відкрив цю органелу. Його називають ще пластинчастим комплексом. Це скупчення пласких цистерн або рулонів, укладених один на одного. </a:t>
            </a:r>
          </a:p>
          <a:p>
            <a:endParaRPr lang="ru-RU" dirty="0"/>
          </a:p>
        </p:txBody>
      </p:sp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  <p:pic>
        <p:nvPicPr>
          <p:cNvPr id="6" name="Рисунок 5" descr="Diapositiva%20(1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861048"/>
            <a:ext cx="4286280" cy="28111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Лізосоми</a:t>
            </a:r>
            <a:endParaRPr lang="ru-RU" dirty="0"/>
          </a:p>
        </p:txBody>
      </p:sp>
      <p:pic>
        <p:nvPicPr>
          <p:cNvPr id="4" name="Рисунок 3" descr="ддля пре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  <p:pic>
        <p:nvPicPr>
          <p:cNvPr id="5" name="Рисунок 4" descr="лизос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88840"/>
            <a:ext cx="2571768" cy="38399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088720" cy="4800600"/>
          </a:xfrm>
        </p:spPr>
        <p:txBody>
          <a:bodyPr>
            <a:normAutofit fontScale="92500"/>
          </a:bodyPr>
          <a:lstStyle/>
          <a:p>
            <a:r>
              <a:rPr lang="uk-UA" dirty="0" err="1" smtClean="0"/>
              <a:t>Лізосоми</a:t>
            </a:r>
            <a:r>
              <a:rPr lang="uk-UA" dirty="0" smtClean="0"/>
              <a:t> (від 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en-US" i="1" dirty="0" err="1" smtClean="0"/>
              <a:t>lisis</a:t>
            </a:r>
            <a:r>
              <a:rPr lang="en-US" dirty="0" smtClean="0"/>
              <a:t> –</a:t>
            </a:r>
            <a:r>
              <a:rPr lang="uk-UA" dirty="0" smtClean="0"/>
              <a:t> розчинення,</a:t>
            </a:r>
            <a:r>
              <a:rPr lang="en-US" dirty="0" smtClean="0"/>
              <a:t>  </a:t>
            </a:r>
            <a:r>
              <a:rPr lang="en-US" i="1" dirty="0" smtClean="0"/>
              <a:t>soma</a:t>
            </a:r>
            <a:r>
              <a:rPr lang="uk-UA" i="1" dirty="0" smtClean="0"/>
              <a:t> </a:t>
            </a:r>
            <a:r>
              <a:rPr lang="uk-UA" dirty="0" smtClean="0"/>
              <a:t>– тіло) – кулясті пухирці діаметром 100-180 </a:t>
            </a:r>
            <a:r>
              <a:rPr lang="uk-UA" dirty="0" err="1" smtClean="0"/>
              <a:t>нм</a:t>
            </a:r>
            <a:r>
              <a:rPr lang="uk-UA" dirty="0" smtClean="0"/>
              <a:t>. Містять ферменти, що здатні руйнувати, розщеплювати </a:t>
            </a:r>
            <a:r>
              <a:rPr lang="uk-UA" dirty="0" smtClean="0"/>
              <a:t>білки,нуклеїнові </a:t>
            </a:r>
            <a:r>
              <a:rPr lang="uk-UA" dirty="0" smtClean="0"/>
              <a:t>кислоти,                                                       ліпіди та вуглеводи. </a:t>
            </a:r>
          </a:p>
          <a:p>
            <a:r>
              <a:rPr lang="uk-UA" dirty="0" smtClean="0"/>
              <a:t>У </a:t>
            </a:r>
            <a:r>
              <a:rPr lang="uk-UA" dirty="0" err="1" smtClean="0"/>
              <a:t>лізосомах</a:t>
            </a:r>
            <a:r>
              <a:rPr lang="uk-UA" dirty="0" smtClean="0"/>
              <a:t> </a:t>
            </a:r>
            <a:r>
              <a:rPr lang="uk-UA" dirty="0" err="1" smtClean="0"/>
              <a:t>перетравлю-</a:t>
            </a:r>
            <a:r>
              <a:rPr lang="uk-UA" dirty="0" smtClean="0"/>
              <a:t>                                                        </a:t>
            </a:r>
            <a:r>
              <a:rPr lang="uk-UA" dirty="0" err="1" smtClean="0"/>
              <a:t>ються</a:t>
            </a:r>
            <a:r>
              <a:rPr lang="uk-UA" dirty="0" smtClean="0"/>
              <a:t> мікроорганізми та                                                      віруси.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5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924944"/>
            <a:ext cx="2857500" cy="3333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Вакуолі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Вакуолі (від лат. </a:t>
            </a:r>
            <a:r>
              <a:rPr lang="uk-UA" i="1" dirty="0" err="1" smtClean="0"/>
              <a:t>вакуус</a:t>
            </a:r>
            <a:r>
              <a:rPr lang="uk-UA" dirty="0" smtClean="0"/>
              <a:t> – порожній) – органели клітини, які мають вигляд порожнин, що заповнені рідиною. </a:t>
            </a:r>
          </a:p>
          <a:p>
            <a:r>
              <a:rPr lang="uk-UA" dirty="0" smtClean="0"/>
              <a:t>Розрізняють різні види вакуоль:</a:t>
            </a:r>
          </a:p>
          <a:p>
            <a:pPr>
              <a:buFontTx/>
              <a:buChar char="-"/>
            </a:pPr>
            <a:r>
              <a:rPr lang="uk-UA" dirty="0" smtClean="0"/>
              <a:t>травні вакуолі;</a:t>
            </a:r>
          </a:p>
          <a:p>
            <a:pPr>
              <a:buFontTx/>
              <a:buChar char="-"/>
            </a:pPr>
            <a:r>
              <a:rPr lang="uk-UA" dirty="0" smtClean="0"/>
              <a:t>скоротливі вакуолі;</a:t>
            </a:r>
          </a:p>
          <a:p>
            <a:pPr>
              <a:buFontTx/>
              <a:buChar char="-"/>
            </a:pPr>
            <a:r>
              <a:rPr lang="uk-UA" dirty="0" smtClean="0"/>
              <a:t>вакуолі рослинних                                                     клітин.</a:t>
            </a:r>
          </a:p>
          <a:p>
            <a:endParaRPr lang="ru-RU" dirty="0"/>
          </a:p>
        </p:txBody>
      </p:sp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Периксисоми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Пероксисоми (від 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uk-UA" i="1" dirty="0" smtClean="0"/>
              <a:t>пери </a:t>
            </a:r>
            <a:r>
              <a:rPr lang="uk-UA" dirty="0" smtClean="0"/>
              <a:t>– навколо,     лат. </a:t>
            </a:r>
            <a:r>
              <a:rPr lang="uk-UA" i="1" dirty="0" err="1" smtClean="0"/>
              <a:t>окси</a:t>
            </a:r>
            <a:r>
              <a:rPr lang="uk-UA" dirty="0" smtClean="0"/>
              <a:t> – </a:t>
            </a:r>
            <a:r>
              <a:rPr lang="uk-UA" dirty="0" err="1" smtClean="0"/>
              <a:t>оксиген</a:t>
            </a:r>
            <a:r>
              <a:rPr lang="uk-UA" dirty="0" smtClean="0"/>
              <a:t>, 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uk-UA" i="1" dirty="0" smtClean="0"/>
              <a:t>сома</a:t>
            </a:r>
            <a:r>
              <a:rPr lang="uk-UA" dirty="0" smtClean="0"/>
              <a:t> – тіло) – </a:t>
            </a:r>
            <a:r>
              <a:rPr lang="uk-UA" dirty="0" err="1" smtClean="0"/>
              <a:t>мікротільця</a:t>
            </a:r>
            <a:r>
              <a:rPr lang="uk-UA" dirty="0" smtClean="0"/>
              <a:t> - органели кулястої форми, діаметром 0,3-1,5 мкм. У них містяться ферменти, що забезпечують перетворення жирів на вуглеводи. Вони                                          також здатні розщеплювати                                        токсичний для клітин                                               гідроген пероксид водню                                                     до кисню та води. </a:t>
            </a:r>
          </a:p>
          <a:p>
            <a:endParaRPr lang="ru-RU" dirty="0"/>
          </a:p>
        </p:txBody>
      </p:sp>
      <p:pic>
        <p:nvPicPr>
          <p:cNvPr id="4" name="Рисунок 3" descr="пероксис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93096"/>
            <a:ext cx="2366964" cy="2199391"/>
          </a:xfrm>
          <a:prstGeom prst="rect">
            <a:avLst/>
          </a:prstGeom>
        </p:spPr>
      </p:pic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78621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ДВОМЕМБРАННІ ОРГАНЕЛИ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для 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708920"/>
            <a:ext cx="37084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0">
      <a:dk1>
        <a:sysClr val="windowText" lastClr="000000"/>
      </a:dk1>
      <a:lt1>
        <a:sysClr val="window" lastClr="FFFFFF"/>
      </a:lt1>
      <a:dk2>
        <a:srgbClr val="637F26"/>
      </a:dk2>
      <a:lt2>
        <a:srgbClr val="70912B"/>
      </a:lt2>
      <a:accent1>
        <a:srgbClr val="FEE29C"/>
      </a:accent1>
      <a:accent2>
        <a:srgbClr val="FEB80A"/>
      </a:accent2>
      <a:accent3>
        <a:srgbClr val="FCC436"/>
      </a:accent3>
      <a:accent4>
        <a:srgbClr val="A8CD5A"/>
      </a:accent4>
      <a:accent5>
        <a:srgbClr val="D0E4A6"/>
      </a:accent5>
      <a:accent6>
        <a:srgbClr val="475A8D"/>
      </a:accent6>
      <a:hlink>
        <a:srgbClr val="8DC765"/>
      </a:hlink>
      <a:folHlink>
        <a:srgbClr val="313F13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626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Одномембранні  органели</vt:lpstr>
      <vt:lpstr>Органели клітин</vt:lpstr>
      <vt:lpstr>Одномембранні органели </vt:lpstr>
      <vt:lpstr>Ендоплазматична сітка</vt:lpstr>
      <vt:lpstr>Комплекс Гольджі</vt:lpstr>
      <vt:lpstr>Лізосоми</vt:lpstr>
      <vt:lpstr>Вакуолі</vt:lpstr>
      <vt:lpstr>Периксисоми</vt:lpstr>
      <vt:lpstr>ДВОМЕМБРАННІ ОРГАНЕЛИ</vt:lpstr>
      <vt:lpstr>Двомембранні органели </vt:lpstr>
      <vt:lpstr>Мітохондрії</vt:lpstr>
      <vt:lpstr>Пластиди</vt:lpstr>
      <vt:lpstr>ЕНЕРГЕТИЧНИЙ ОБМІН</vt:lpstr>
      <vt:lpstr>Обмін речовин</vt:lpstr>
      <vt:lpstr>Слайд 15</vt:lpstr>
      <vt:lpstr>Слайд 16</vt:lpstr>
      <vt:lpstr>Слайд 17</vt:lpstr>
      <vt:lpstr>Дихальний ланцюг мітохондрій</vt:lpstr>
      <vt:lpstr>Пластичний обмін вуглеводів у гетеротрофів</vt:lpstr>
      <vt:lpstr>Історична довідка:</vt:lpstr>
      <vt:lpstr>Слайд 21</vt:lpstr>
      <vt:lpstr>Слайд 22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Одномембранні органели</dc:title>
  <dc:creator>Павленко</dc:creator>
  <cp:lastModifiedBy>Златусик</cp:lastModifiedBy>
  <cp:revision>164</cp:revision>
  <dcterms:created xsi:type="dcterms:W3CDTF">2011-01-07T12:59:21Z</dcterms:created>
  <dcterms:modified xsi:type="dcterms:W3CDTF">2013-02-03T20:32:55Z</dcterms:modified>
</cp:coreProperties>
</file>