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2" r:id="rId6"/>
    <p:sldId id="25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12" autoAdjust="0"/>
  </p:normalViewPr>
  <p:slideViewPr>
    <p:cSldViewPr>
      <p:cViewPr varScale="1">
        <p:scale>
          <a:sx n="92" d="100"/>
          <a:sy n="92" d="100"/>
        </p:scale>
        <p:origin x="-10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80D72-7C0B-4E72-8927-DAC774A6CCA5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BF772-8868-4AED-8FF7-F15B41932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30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Гене́тика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грец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l-G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γεννώ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породжувати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наука про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спадковість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і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мінливість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організмів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управління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ними 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організацію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спадкового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матеріалу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9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Генетична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клітинах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організмів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сукупностей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зберігають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відомості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послідовність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обміну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речовин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періоди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росту 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розмноження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 склад,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будову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білків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нуклеїнових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кислот.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Носієм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генетичної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нуклеїнові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кислоти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та 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16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Слово «генетика»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уперше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запропоновано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того,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спадковість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мінливість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британським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вченим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Вільямом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Батесоном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особистому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Адама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Седжвіка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квітня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1905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Уперше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Батесон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ужив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слово «генетика»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публічно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міжнародній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конференції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гібридизації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рослин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Лондон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у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1906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87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напрямки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досліджень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рослин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тварин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мікроорганізмів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індивідуального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розвитку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Молекулярна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генетика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Цитогенетика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популяцій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Еволюційна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генетика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Генетична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інженерія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73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універсальність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генетичного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коду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генетика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лежить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вивчення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вірусів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до 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F772-8868-4AED-8FF7-F15B419320E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03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6" y="-4763"/>
            <a:ext cx="9163051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51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22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87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25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4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70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72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52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6" y="-4763"/>
            <a:ext cx="9163051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9659" y="836712"/>
            <a:ext cx="6477000" cy="1752600"/>
          </a:xfrm>
        </p:spPr>
        <p:txBody>
          <a:bodyPr/>
          <a:lstStyle/>
          <a:p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Генетика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dna-b08f359e2eba5488257a6021dbd154879fe26d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93096"/>
            <a:ext cx="3306296" cy="233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5100" y="2348880"/>
            <a:ext cx="3641290" cy="222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958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90872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i="1" dirty="0" smtClean="0">
                <a:solidFill>
                  <a:srgbClr val="002060"/>
                </a:solidFill>
              </a:rPr>
              <a:t>Синдром </a:t>
            </a:r>
            <a:r>
              <a:rPr lang="ru-RU" sz="4000" i="1" dirty="0" err="1" smtClean="0">
                <a:solidFill>
                  <a:srgbClr val="002060"/>
                </a:solidFill>
              </a:rPr>
              <a:t>Морфана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Спадкове захворювань сполучної тканини людини. Крім характерних змін в органах опорно-рухового  апарату (подовжені кістки скелета, </a:t>
            </a:r>
            <a:r>
              <a:rPr lang="uk-UA" sz="2400" dirty="0" err="1" smtClean="0">
                <a:solidFill>
                  <a:schemeClr val="tx2"/>
                </a:solidFill>
              </a:rPr>
              <a:t>гіперподвіжность</a:t>
            </a:r>
            <a:r>
              <a:rPr lang="uk-UA" sz="2400" dirty="0" smtClean="0">
                <a:solidFill>
                  <a:schemeClr val="tx2"/>
                </a:solidFill>
              </a:rPr>
              <a:t> суглобів), спостерігається патологія в органах зору і серцево-судинної системи.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4896544" cy="3168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908720"/>
            <a:ext cx="3635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i="1" dirty="0" err="1" smtClean="0">
                <a:solidFill>
                  <a:srgbClr val="002060"/>
                </a:solidFill>
              </a:rPr>
              <a:t>Фенілкетонурія</a:t>
            </a:r>
            <a:endParaRPr lang="uk-UA" sz="40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Спадкове захворювання пов'язане з порушенням метаболізму амінокислот, головним чином фенілаланіну. Супроводжується накопиченням фенілаланіну і його токсичних продуктів, що призводить до важкого ураження ЦНС, </a:t>
            </a:r>
            <a:r>
              <a:rPr lang="uk-UA" sz="2400" dirty="0" smtClean="0">
                <a:solidFill>
                  <a:schemeClr val="tx2"/>
                </a:solidFill>
              </a:rPr>
              <a:t>проявлення зокрема</a:t>
            </a:r>
            <a:r>
              <a:rPr lang="uk-UA" sz="2400" dirty="0" smtClean="0">
                <a:solidFill>
                  <a:schemeClr val="tx2"/>
                </a:solidFill>
              </a:rPr>
              <a:t>, у вигляді порушення розумового розвитку. (</a:t>
            </a:r>
            <a:r>
              <a:rPr lang="uk-UA" sz="2400" dirty="0" err="1" smtClean="0">
                <a:solidFill>
                  <a:schemeClr val="tx2"/>
                </a:solidFill>
              </a:rPr>
              <a:t>фенілпіровиноградна</a:t>
            </a:r>
            <a:r>
              <a:rPr lang="uk-UA" sz="2400" dirty="0" smtClean="0">
                <a:solidFill>
                  <a:schemeClr val="tx2"/>
                </a:solidFill>
              </a:rPr>
              <a:t> олігофренія)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564904"/>
            <a:ext cx="3296522" cy="39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908720"/>
            <a:ext cx="2268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err="1" smtClean="0">
                <a:solidFill>
                  <a:srgbClr val="002060"/>
                </a:solidFill>
              </a:rPr>
              <a:t>Альбінізм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32266"/>
            <a:ext cx="3636857" cy="2128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1"/>
            <a:ext cx="3639915" cy="2420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916832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2"/>
                </a:solidFill>
              </a:rPr>
              <a:t>Відсутність нормальної пігментації: у тварин і людей шкіри, волосся, райдужної оболонки ока, у рослин зеленого забарвлення всієї рослини або окремих частин.</a:t>
            </a:r>
            <a:endParaRPr lang="uk-UA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90872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i="1" dirty="0" smtClean="0">
                <a:solidFill>
                  <a:srgbClr val="002060"/>
                </a:solidFill>
              </a:rPr>
              <a:t>Синдром Дауна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844824"/>
            <a:ext cx="37261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Одна з форм </a:t>
            </a:r>
            <a:r>
              <a:rPr lang="uk-UA" sz="2400" dirty="0" err="1" smtClean="0">
                <a:solidFill>
                  <a:schemeClr val="tx2"/>
                </a:solidFill>
              </a:rPr>
              <a:t>геномної</a:t>
            </a:r>
            <a:r>
              <a:rPr lang="uk-UA" sz="2400" dirty="0" smtClean="0">
                <a:solidFill>
                  <a:schemeClr val="tx2"/>
                </a:solidFill>
              </a:rPr>
              <a:t> патології, при якій найчастіше каріотип представлено 47 хромосомами замість нормальних 46, оскільки хромосоми 21-й пари, замість нормальних двох, представлені трьома копіями (</a:t>
            </a:r>
            <a:r>
              <a:rPr lang="uk-UA" sz="2400" dirty="0" err="1" smtClean="0">
                <a:solidFill>
                  <a:schemeClr val="tx2"/>
                </a:solidFill>
              </a:rPr>
              <a:t>трисомія</a:t>
            </a:r>
            <a:r>
              <a:rPr lang="uk-UA" sz="2400" dirty="0" smtClean="0">
                <a:solidFill>
                  <a:schemeClr val="tx2"/>
                </a:solidFill>
              </a:rPr>
              <a:t>).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veselaya-progulka-lyudej-s-zabolevaniem-sindrom-dauna-v-ssha-video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05064"/>
            <a:ext cx="3696411" cy="255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0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526921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08720"/>
            <a:ext cx="5727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Синдром </a:t>
            </a:r>
            <a:r>
              <a:rPr lang="ru-RU" sz="4000" i="1" dirty="0" err="1" smtClean="0">
                <a:solidFill>
                  <a:srgbClr val="002060"/>
                </a:solidFill>
              </a:rPr>
              <a:t>Клайнфельтера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60" y="1772816"/>
            <a:ext cx="4008009" cy="43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7984" y="2204864"/>
            <a:ext cx="4427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Це прояв неправильного розподілу хромосом, при якому до нормального чоловічому (46, ХY) набору хромосом приєднується додаткова </a:t>
            </a:r>
            <a:r>
              <a:rPr lang="uk-UA" sz="2400" dirty="0" err="1" smtClean="0">
                <a:solidFill>
                  <a:schemeClr val="tx2"/>
                </a:solidFill>
              </a:rPr>
              <a:t>Х-хромосома</a:t>
            </a:r>
            <a:r>
              <a:rPr lang="uk-UA" sz="2400" dirty="0" smtClean="0">
                <a:solidFill>
                  <a:schemeClr val="tx2"/>
                </a:solidFill>
              </a:rPr>
              <a:t> (47, ХХY) у всіх або в більшості клітин організму.</a:t>
            </a:r>
            <a:endParaRPr lang="uk-UA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08720"/>
            <a:ext cx="4708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i="1" dirty="0" smtClean="0">
                <a:solidFill>
                  <a:srgbClr val="002060"/>
                </a:solidFill>
              </a:rPr>
              <a:t>«Синдром нявкання»</a:t>
            </a:r>
            <a:endParaRPr lang="uk-UA" sz="4000" i="1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451722" cy="42484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1916832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2"/>
                </a:solidFill>
              </a:rPr>
              <a:t>Причина - </a:t>
            </a:r>
            <a:r>
              <a:rPr lang="uk-UA" sz="2800" dirty="0" err="1" smtClean="0">
                <a:solidFill>
                  <a:schemeClr val="tx2"/>
                </a:solidFill>
              </a:rPr>
              <a:t>делеція</a:t>
            </a:r>
            <a:r>
              <a:rPr lang="uk-UA" sz="2800" dirty="0" smtClean="0">
                <a:solidFill>
                  <a:schemeClr val="tx2"/>
                </a:solidFill>
              </a:rPr>
              <a:t> частини 5-ї хромосоми. Прояв: розвивається слабоумство, порушено будова гортані і голос має слабкий тембр.</a:t>
            </a:r>
            <a:endParaRPr lang="uk-UA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908720"/>
            <a:ext cx="4563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i="1" dirty="0" smtClean="0">
                <a:solidFill>
                  <a:srgbClr val="002060"/>
                </a:solidFill>
              </a:rPr>
              <a:t>Засновник генетики</a:t>
            </a:r>
            <a:endParaRPr lang="uk-UA" sz="4000" i="1" dirty="0">
              <a:solidFill>
                <a:srgbClr val="00206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1683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23928" y="213285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 err="1" smtClean="0">
                <a:solidFill>
                  <a:schemeClr val="tx2"/>
                </a:solidFill>
              </a:rPr>
              <a:t>Грегор</a:t>
            </a:r>
            <a:r>
              <a:rPr lang="uk-UA" sz="2800" dirty="0" smtClean="0">
                <a:solidFill>
                  <a:schemeClr val="tx2"/>
                </a:solidFill>
              </a:rPr>
              <a:t> Мендель (</a:t>
            </a:r>
            <a:r>
              <a:rPr lang="uk-UA" sz="2800" dirty="0" err="1" smtClean="0">
                <a:solidFill>
                  <a:schemeClr val="tx2"/>
                </a:solidFill>
              </a:rPr>
              <a:t>Грегор</a:t>
            </a:r>
            <a:r>
              <a:rPr lang="uk-UA" sz="2800" dirty="0" smtClean="0">
                <a:solidFill>
                  <a:schemeClr val="tx2"/>
                </a:solidFill>
              </a:rPr>
              <a:t> Іоганн Мендель) (1822-84) австрійський натураліст, вчений-ботанік і релігійний діяч, монах, засновник вчення про спадковість (менделізм). Сформулював закономірності спадковості.</a:t>
            </a:r>
            <a:endParaRPr lang="uk-UA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Генетика</a:t>
            </a:r>
            <a:r>
              <a:rPr lang="vi-VN" sz="2000" dirty="0"/>
              <a:t> (</a:t>
            </a:r>
            <a:r>
              <a:rPr lang="vi-VN" sz="2000" dirty="0" smtClean="0"/>
              <a:t>грец.</a:t>
            </a:r>
            <a:r>
              <a:rPr lang="el-GR" sz="2000" i="1" dirty="0" smtClean="0"/>
              <a:t>γεννώ</a:t>
            </a:r>
            <a:r>
              <a:rPr lang="el-GR" sz="2000" dirty="0"/>
              <a:t> — </a:t>
            </a:r>
            <a:r>
              <a:rPr lang="vi-VN" sz="2000" dirty="0"/>
              <a:t>породжувати) — це наука про </a:t>
            </a:r>
            <a:r>
              <a:rPr lang="uk-UA" sz="2000" dirty="0" smtClean="0"/>
              <a:t>спадковість</a:t>
            </a:r>
            <a:r>
              <a:rPr lang="vi-VN" sz="2000" dirty="0"/>
              <a:t> і </a:t>
            </a:r>
            <a:r>
              <a:rPr lang="uk-UA" sz="2000" dirty="0" smtClean="0"/>
              <a:t>мінливість</a:t>
            </a:r>
            <a:r>
              <a:rPr lang="vi-VN" sz="2000" dirty="0"/>
              <a:t> ознак </a:t>
            </a:r>
            <a:r>
              <a:rPr lang="vi-VN" sz="2000" dirty="0" smtClean="0"/>
              <a:t>організмів, </a:t>
            </a:r>
            <a:r>
              <a:rPr lang="vi-VN" sz="2000" dirty="0"/>
              <a:t>методи управління ними та організацію спадкового матеріалу. </a:t>
            </a:r>
            <a:endParaRPr lang="ru-RU" sz="2000" dirty="0"/>
          </a:p>
        </p:txBody>
      </p:sp>
      <p:pic>
        <p:nvPicPr>
          <p:cNvPr id="4098" name="Picture 2" descr="http://i.u-mama.ru/files/i/img/news/b_01_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9195">
            <a:off x="5290941" y="1923784"/>
            <a:ext cx="3374839" cy="2440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tanmed.com/wp-content/uploads/2011/03/%D0%B3%D0%B5%D0%BD%D0%B5%D1%82%D0%B8%D0%BA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5269">
            <a:off x="603539" y="3499040"/>
            <a:ext cx="4332790" cy="2745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9284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://quantum-leap.ucoz.ru/dna_represented_tridimensional_resized_2560x1600-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4208">
            <a:off x="4534325" y="1711376"/>
            <a:ext cx="4382115" cy="3016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u="sng" dirty="0" smtClean="0">
                <a:latin typeface="Monotype Corsiva" panose="03010101010201010101" pitchFamily="66" charset="0"/>
              </a:rPr>
              <a:t>Генетична інформація</a:t>
            </a:r>
            <a:r>
              <a:rPr lang="uk-UA" sz="2400" dirty="0" smtClean="0">
                <a:latin typeface="Monotype Corsiva" panose="03010101010201010101" pitchFamily="66" charset="0"/>
              </a:rPr>
              <a:t> — існування в клітинах організмів таких сукупностей генів, які зберігають відомості про послідовність процесів обміну речовин у періоди росту та розмноження, про склад, будову і функції білків та нуклеїнових кислот.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12" name="Picture 2" descr="http://agni-sophia.org/wp-content/uploads/2012/04/%D0%B3%D0%B5%D0%BD%D0%B5%D1%82%D0%B8%D0%BA%D0%B0-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55747">
            <a:off x="558114" y="3057944"/>
            <a:ext cx="4431831" cy="3067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92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animals-world.ru/wp-content/uploads/2012/03/genet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3460">
            <a:off x="316060" y="220343"/>
            <a:ext cx="4108204" cy="262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raax.ru/wp-content/uploads/2012/01/genet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3015">
            <a:off x="4668011" y="2276872"/>
            <a:ext cx="4016922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2" descr="http://upload.wikimedia.org/wikipedia/commons/thumb/4/46/DNA_Repair.jpg/250px-DNA_Repai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3839">
            <a:off x="611150" y="2632730"/>
            <a:ext cx="3634853" cy="3725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bankoboev.ru/images/MzQzNTE2/Bankoboev.Ru_genetika_shtuka_slozhna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123">
            <a:off x="4355976" y="260648"/>
            <a:ext cx="4169503" cy="2345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450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72816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anose="03010101010201010101" pitchFamily="66" charset="0"/>
              </a:rPr>
              <a:t>Генетика людини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Генетика рослин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Генетика тварин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Генетика мікроорганізмів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Генетика індивідуального розвитку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Молекулярна генетика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Цитогенетика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Генетика популяцій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Еволюційна генетика</a:t>
            </a:r>
          </a:p>
          <a:p>
            <a:r>
              <a:rPr lang="uk-UA" sz="2800" dirty="0" smtClean="0">
                <a:latin typeface="Monotype Corsiva" panose="03010101010201010101" pitchFamily="66" charset="0"/>
              </a:rPr>
              <a:t>Генетична інженерія.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32656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uk-UA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http://moikompas.ru/img/compas/2008-05-12/moskalev/95454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2376264" cy="1791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iki.fizmat.vspu.ru/lib/exe/fetch.php?w=&amp;h=&amp;cache=cache&amp;media=workroom:ia21-2010:samokhina_aslanov:imgen_html_m4cddaf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507216" cy="2873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908720"/>
            <a:ext cx="6672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i="1" dirty="0" smtClean="0">
                <a:solidFill>
                  <a:srgbClr val="002060"/>
                </a:solidFill>
              </a:rPr>
              <a:t>О</a:t>
            </a:r>
            <a:r>
              <a:rPr lang="uk-UA" sz="4000" i="1" dirty="0" smtClean="0">
                <a:solidFill>
                  <a:srgbClr val="002060"/>
                </a:solidFill>
              </a:rPr>
              <a:t>сновні методи дослідження</a:t>
            </a:r>
            <a:endParaRPr lang="uk-UA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41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46895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46675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inter.ua/uploads/tv_product/2009/04/02/310eec98f635c08db285b1a92db1167f470218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5783"/>
            <a:ext cx="4303727" cy="2631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332656"/>
            <a:ext cx="7008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dirty="0" smtClean="0">
                <a:solidFill>
                  <a:srgbClr val="002060"/>
                </a:solidFill>
              </a:rPr>
              <a:t>Методи дослідження генетики людини</a:t>
            </a:r>
            <a:endParaRPr lang="uk-UA" sz="4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6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08720"/>
            <a:ext cx="4820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i="1" dirty="0" smtClean="0">
                <a:solidFill>
                  <a:srgbClr val="002060"/>
                </a:solidFill>
              </a:rPr>
              <a:t>Генеалогічний метод</a:t>
            </a:r>
            <a:endParaRPr lang="uk-UA" sz="40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7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/>
                </a:solidFill>
              </a:rPr>
              <a:t>Цей метод дозволяє, використовуючи дані по членам кількох споріднених сімейств, визначити тип спадкування якого - не будь ознаки.</a:t>
            </a:r>
            <a:endParaRPr lang="uk-UA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688034-000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3563">
            <a:off x="5482673" y="2871608"/>
            <a:ext cx="3039504" cy="3107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564a7d89f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2765">
            <a:off x="516251" y="3066782"/>
            <a:ext cx="3909941" cy="2932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08720"/>
            <a:ext cx="4724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i="1" dirty="0" smtClean="0">
                <a:solidFill>
                  <a:srgbClr val="002060"/>
                </a:solidFill>
              </a:rPr>
              <a:t>Популяційний метод</a:t>
            </a:r>
            <a:endParaRPr lang="uk-UA" sz="40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/>
                </a:solidFill>
              </a:rPr>
              <a:t>Популяційний - генетичні дослідження полягають у визначенні частоти народження генів і генотипів в популяції. Дослідження дозволяють оцінити ймовірність народження дитини з певною ознакою в даній популяції.</a:t>
            </a:r>
            <a:endParaRPr lang="uk-UA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age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9"/>
            <a:ext cx="4281661" cy="311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http://usiter.com/uploads/20101012/medicina_biologij_7693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104456" cy="2705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908720"/>
            <a:ext cx="4555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i="1" dirty="0" err="1" smtClean="0">
                <a:solidFill>
                  <a:schemeClr val="tx2"/>
                </a:solidFill>
              </a:rPr>
              <a:t>Близнюковий</a:t>
            </a:r>
            <a:r>
              <a:rPr lang="uk-UA" sz="4000" i="1" dirty="0" smtClean="0">
                <a:solidFill>
                  <a:schemeClr val="tx2"/>
                </a:solidFill>
              </a:rPr>
              <a:t> метод</a:t>
            </a:r>
            <a:endParaRPr lang="uk-UA" sz="4000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Дослідження полягають у вивченні </a:t>
            </a:r>
            <a:r>
              <a:rPr lang="uk-UA" sz="2400" dirty="0" err="1" smtClean="0">
                <a:solidFill>
                  <a:schemeClr val="tx2"/>
                </a:solidFill>
              </a:rPr>
              <a:t>різнояйцевих</a:t>
            </a:r>
            <a:r>
              <a:rPr lang="uk-UA" sz="2400" dirty="0" smtClean="0">
                <a:solidFill>
                  <a:schemeClr val="tx2"/>
                </a:solidFill>
              </a:rPr>
              <a:t> і </a:t>
            </a:r>
            <a:r>
              <a:rPr lang="uk-UA" sz="2400" dirty="0" err="1" smtClean="0">
                <a:solidFill>
                  <a:schemeClr val="tx2"/>
                </a:solidFill>
              </a:rPr>
              <a:t>однояйцевих</a:t>
            </a:r>
            <a:r>
              <a:rPr lang="uk-UA" sz="2400" dirty="0" smtClean="0">
                <a:solidFill>
                  <a:schemeClr val="tx2"/>
                </a:solidFill>
              </a:rPr>
              <a:t> близнюків у різних умовах.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564904"/>
            <a:ext cx="633670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s_edscifair_tp01018373">
  <a:themeElements>
    <a:clrScheme name="ms_edscifair_tp01018373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ms_edscifair_tp01018373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ms_edscifair_tp01018373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scifair_tp01018373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scifair_tp01018373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проекта на научной выставке(химия)</Template>
  <TotalTime>270</TotalTime>
  <Words>381</Words>
  <Application>Microsoft Office PowerPoint</Application>
  <PresentationFormat>Экран (4:3)</PresentationFormat>
  <Paragraphs>55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ms_edscifair_tp01018373</vt:lpstr>
      <vt:lpstr>Генетика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</dc:title>
  <dc:creator>Administrator</dc:creator>
  <cp:lastModifiedBy>Пользователь Windows</cp:lastModifiedBy>
  <cp:revision>29</cp:revision>
  <dcterms:created xsi:type="dcterms:W3CDTF">2013-09-30T16:57:51Z</dcterms:created>
  <dcterms:modified xsi:type="dcterms:W3CDTF">2014-05-18T06:21:50Z</dcterms:modified>
</cp:coreProperties>
</file>